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9" r:id="rId5"/>
  </p:sldMasterIdLst>
  <p:notesMasterIdLst>
    <p:notesMasterId r:id="rId56"/>
  </p:notesMasterIdLst>
  <p:handoutMasterIdLst>
    <p:handoutMasterId r:id="rId57"/>
  </p:handoutMasterIdLst>
  <p:sldIdLst>
    <p:sldId id="256" r:id="rId6"/>
    <p:sldId id="420" r:id="rId7"/>
    <p:sldId id="376" r:id="rId8"/>
    <p:sldId id="377" r:id="rId9"/>
    <p:sldId id="378" r:id="rId10"/>
    <p:sldId id="379" r:id="rId11"/>
    <p:sldId id="346" r:id="rId12"/>
    <p:sldId id="393" r:id="rId13"/>
    <p:sldId id="423" r:id="rId14"/>
    <p:sldId id="406" r:id="rId15"/>
    <p:sldId id="401" r:id="rId16"/>
    <p:sldId id="394" r:id="rId17"/>
    <p:sldId id="395" r:id="rId18"/>
    <p:sldId id="396" r:id="rId19"/>
    <p:sldId id="397" r:id="rId20"/>
    <p:sldId id="398" r:id="rId21"/>
    <p:sldId id="403" r:id="rId22"/>
    <p:sldId id="404" r:id="rId23"/>
    <p:sldId id="405" r:id="rId24"/>
    <p:sldId id="402" r:id="rId25"/>
    <p:sldId id="345" r:id="rId26"/>
    <p:sldId id="392" r:id="rId27"/>
    <p:sldId id="391" r:id="rId28"/>
    <p:sldId id="390" r:id="rId29"/>
    <p:sldId id="407" r:id="rId30"/>
    <p:sldId id="387" r:id="rId31"/>
    <p:sldId id="408" r:id="rId32"/>
    <p:sldId id="388" r:id="rId33"/>
    <p:sldId id="410" r:id="rId34"/>
    <p:sldId id="409" r:id="rId35"/>
    <p:sldId id="412" r:id="rId36"/>
    <p:sldId id="413" r:id="rId37"/>
    <p:sldId id="426" r:id="rId38"/>
    <p:sldId id="343" r:id="rId39"/>
    <p:sldId id="361" r:id="rId40"/>
    <p:sldId id="414" r:id="rId41"/>
    <p:sldId id="415" r:id="rId42"/>
    <p:sldId id="427" r:id="rId43"/>
    <p:sldId id="417" r:id="rId44"/>
    <p:sldId id="416" r:id="rId45"/>
    <p:sldId id="364" r:id="rId46"/>
    <p:sldId id="418" r:id="rId47"/>
    <p:sldId id="371" r:id="rId48"/>
    <p:sldId id="372" r:id="rId49"/>
    <p:sldId id="419" r:id="rId50"/>
    <p:sldId id="422" r:id="rId51"/>
    <p:sldId id="282" r:id="rId52"/>
    <p:sldId id="424" r:id="rId53"/>
    <p:sldId id="425" r:id="rId54"/>
    <p:sldId id="794" r:id="rId55"/>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7">
          <p15:clr>
            <a:srgbClr val="A4A3A4"/>
          </p15:clr>
        </p15:guide>
        <p15:guide id="2" pos="340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yriaki Anastasiou" initials="KA" lastIdx="1" clrIdx="0">
    <p:extLst>
      <p:ext uri="{19B8F6BF-5375-455C-9EA6-DF929625EA0E}">
        <p15:presenceInfo xmlns:p15="http://schemas.microsoft.com/office/powerpoint/2012/main" userId="S::kyriaki.anastasiou@inhwe.org::75e5871f-fa02-44ad-a3e0-6042bf27052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3DC"/>
    <a:srgbClr val="02FFD2"/>
    <a:srgbClr val="0CEBF6"/>
    <a:srgbClr val="FB0087"/>
    <a:srgbClr val="00C6D6"/>
    <a:srgbClr val="23D4DD"/>
    <a:srgbClr val="D0009E"/>
    <a:srgbClr val="AB0084"/>
    <a:srgbClr val="1A75DB"/>
    <a:srgbClr val="E5FB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182A2B-C03D-57E4-7018-AF2E99CF0990}" v="105" dt="2025-03-17T14:08:46.218"/>
    <p1510:client id="{58F0CB14-5446-3708-0BF0-7A31566418BC}" v="881" dt="2025-03-17T13:15:40.6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07" autoAdjust="0"/>
    <p:restoredTop sz="93173" autoAdjust="0"/>
  </p:normalViewPr>
  <p:slideViewPr>
    <p:cSldViewPr snapToGrid="0">
      <p:cViewPr varScale="1">
        <p:scale>
          <a:sx n="56" d="100"/>
          <a:sy n="56" d="100"/>
        </p:scale>
        <p:origin x="1212" y="48"/>
      </p:cViewPr>
      <p:guideLst>
        <p:guide orient="horz" pos="2267"/>
        <p:guide pos="3401"/>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commentAuthors" Target="commentAuthors.xml"/><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handoutMaster" Target="handoutMasters/handout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601B9E-D704-4E38-8C0D-F76BA4566ED9}" type="doc">
      <dgm:prSet loTypeId="urn:microsoft.com/office/officeart/2011/layout/HexagonRadial" loCatId="officeonline" qsTypeId="urn:microsoft.com/office/officeart/2005/8/quickstyle/simple1" qsCatId="simple" csTypeId="urn:microsoft.com/office/officeart/2005/8/colors/accent1_2" csCatId="accent1" phldr="1"/>
      <dgm:spPr/>
      <dgm:t>
        <a:bodyPr/>
        <a:lstStyle/>
        <a:p>
          <a:endParaRPr lang="en-GB"/>
        </a:p>
      </dgm:t>
    </dgm:pt>
    <dgm:pt modelId="{419624D7-3724-4F08-BF3B-22FD9042C8A5}">
      <dgm:prSet phldrT="[Text]" custT="1"/>
      <dgm:spPr>
        <a:solidFill>
          <a:srgbClr val="AB0084"/>
        </a:solidFill>
      </dgm:spPr>
      <dgm:t>
        <a:bodyPr/>
        <a:lstStyle/>
        <a:p>
          <a:r>
            <a:rPr lang="en-GB" sz="1800" b="1" dirty="0" err="1"/>
            <a:t>Personale</a:t>
          </a:r>
          <a:r>
            <a:rPr lang="en-GB" sz="1800" b="1" dirty="0"/>
            <a:t> </a:t>
          </a:r>
          <a:r>
            <a:rPr lang="en-GB" sz="1800" b="1" dirty="0" err="1"/>
            <a:t>sanitario</a:t>
          </a:r>
          <a:endParaRPr lang="en-GB" sz="1800" b="1" dirty="0"/>
        </a:p>
      </dgm:t>
    </dgm:pt>
    <dgm:pt modelId="{6F1D9E05-295C-4FC1-B9CE-58AF3F330DDD}" type="parTrans" cxnId="{0B06BA55-33C6-4714-8E5A-511F5BCEF550}">
      <dgm:prSet/>
      <dgm:spPr/>
      <dgm:t>
        <a:bodyPr/>
        <a:lstStyle/>
        <a:p>
          <a:endParaRPr lang="en-GB"/>
        </a:p>
      </dgm:t>
    </dgm:pt>
    <dgm:pt modelId="{BA59BBD9-79B8-4DA6-B002-BEE9B1DF0EBA}" type="sibTrans" cxnId="{0B06BA55-33C6-4714-8E5A-511F5BCEF550}">
      <dgm:prSet/>
      <dgm:spPr/>
      <dgm:t>
        <a:bodyPr/>
        <a:lstStyle/>
        <a:p>
          <a:endParaRPr lang="en-GB"/>
        </a:p>
      </dgm:t>
    </dgm:pt>
    <dgm:pt modelId="{82E452D6-1AD8-4575-92E0-A6B5E58896E3}">
      <dgm:prSet phldrT="[Text]" custT="1"/>
      <dgm:spPr>
        <a:solidFill>
          <a:srgbClr val="7030A0"/>
        </a:solidFill>
      </dgm:spPr>
      <dgm:t>
        <a:bodyPr/>
        <a:lstStyle/>
        <a:p>
          <a:r>
            <a:rPr lang="en-GB" sz="1800" b="1" dirty="0"/>
            <a:t>Accesso alle cure </a:t>
          </a:r>
          <a:r>
            <a:rPr lang="en-GB" sz="1800" b="1" dirty="0">
              <a:latin typeface="Calibri Light"/>
            </a:rPr>
            <a:t>essenziali</a:t>
          </a:r>
          <a:endParaRPr lang="en-GB" sz="1800" b="1" dirty="0"/>
        </a:p>
      </dgm:t>
    </dgm:pt>
    <dgm:pt modelId="{39942F54-F4F0-454E-8CB1-717566E2F711}" type="parTrans" cxnId="{43EAF40B-3D14-4E73-B238-29E2B6CD1A32}">
      <dgm:prSet/>
      <dgm:spPr/>
      <dgm:t>
        <a:bodyPr/>
        <a:lstStyle/>
        <a:p>
          <a:endParaRPr lang="en-GB"/>
        </a:p>
      </dgm:t>
    </dgm:pt>
    <dgm:pt modelId="{ED5254CE-5EA6-4409-AB1B-7AD9F3E0118A}" type="sibTrans" cxnId="{43EAF40B-3D14-4E73-B238-29E2B6CD1A32}">
      <dgm:prSet/>
      <dgm:spPr/>
      <dgm:t>
        <a:bodyPr/>
        <a:lstStyle/>
        <a:p>
          <a:endParaRPr lang="en-GB"/>
        </a:p>
      </dgm:t>
    </dgm:pt>
    <dgm:pt modelId="{1EBF12C2-C48A-4159-826F-B07735C43148}">
      <dgm:prSet phldrT="[Text]" custT="1"/>
      <dgm:spPr/>
      <dgm:t>
        <a:bodyPr/>
        <a:lstStyle/>
        <a:p>
          <a:r>
            <a:rPr lang="en-GB" sz="1600" b="1" dirty="0" err="1"/>
            <a:t>Finanziamento</a:t>
          </a:r>
          <a:r>
            <a:rPr lang="en-GB" sz="1600" b="1" dirty="0"/>
            <a:t> </a:t>
          </a:r>
        </a:p>
      </dgm:t>
    </dgm:pt>
    <dgm:pt modelId="{EF1238A8-0438-4E19-AEDE-8EDF7FB88326}" type="parTrans" cxnId="{FD323D57-4612-4CA0-B51C-6E2486F04802}">
      <dgm:prSet/>
      <dgm:spPr/>
      <dgm:t>
        <a:bodyPr/>
        <a:lstStyle/>
        <a:p>
          <a:endParaRPr lang="en-GB"/>
        </a:p>
      </dgm:t>
    </dgm:pt>
    <dgm:pt modelId="{44775571-9BD8-4A54-8F02-EC63C9963F6C}" type="sibTrans" cxnId="{FD323D57-4612-4CA0-B51C-6E2486F04802}">
      <dgm:prSet/>
      <dgm:spPr/>
      <dgm:t>
        <a:bodyPr/>
        <a:lstStyle/>
        <a:p>
          <a:endParaRPr lang="en-GB"/>
        </a:p>
      </dgm:t>
    </dgm:pt>
    <dgm:pt modelId="{285834B8-1FC2-4531-A63E-F2B380B90616}">
      <dgm:prSet phldrT="[Text]" custT="1"/>
      <dgm:spPr>
        <a:solidFill>
          <a:srgbClr val="002060"/>
        </a:solidFill>
      </dgm:spPr>
      <dgm:t>
        <a:bodyPr/>
        <a:lstStyle/>
        <a:p>
          <a:r>
            <a:rPr lang="en-GB" sz="1800" b="1" dirty="0"/>
            <a:t>Leadership and governance</a:t>
          </a:r>
        </a:p>
      </dgm:t>
    </dgm:pt>
    <dgm:pt modelId="{C289E7CB-A515-441F-B8F8-44359FC02955}" type="parTrans" cxnId="{633F2649-8F66-49FE-8183-97B378712274}">
      <dgm:prSet/>
      <dgm:spPr/>
      <dgm:t>
        <a:bodyPr/>
        <a:lstStyle/>
        <a:p>
          <a:endParaRPr lang="en-GB"/>
        </a:p>
      </dgm:t>
    </dgm:pt>
    <dgm:pt modelId="{0FFE66EB-D8EF-4BB4-B88F-10EA2F4146D6}" type="sibTrans" cxnId="{633F2649-8F66-49FE-8183-97B378712274}">
      <dgm:prSet/>
      <dgm:spPr/>
      <dgm:t>
        <a:bodyPr/>
        <a:lstStyle/>
        <a:p>
          <a:endParaRPr lang="en-GB"/>
        </a:p>
      </dgm:t>
    </dgm:pt>
    <dgm:pt modelId="{21DF9B68-9E1D-429C-A86E-B866E115295F}">
      <dgm:prSet phldrT="[Text]" custT="1"/>
      <dgm:spPr>
        <a:solidFill>
          <a:srgbClr val="D0009E"/>
        </a:solidFill>
      </dgm:spPr>
      <dgm:t>
        <a:bodyPr/>
        <a:lstStyle/>
        <a:p>
          <a:r>
            <a:rPr lang="en-GB" sz="1800" b="1" dirty="0" err="1"/>
            <a:t>Sistemi</a:t>
          </a:r>
          <a:r>
            <a:rPr lang="en-GB" sz="1800" b="1" dirty="0"/>
            <a:t> </a:t>
          </a:r>
          <a:r>
            <a:rPr lang="en-GB" sz="1800" b="1" dirty="0" err="1"/>
            <a:t>informativi</a:t>
          </a:r>
          <a:r>
            <a:rPr lang="en-GB" sz="1800" b="1" dirty="0"/>
            <a:t> </a:t>
          </a:r>
          <a:r>
            <a:rPr lang="en-GB" sz="1800" b="1" dirty="0" err="1"/>
            <a:t>sanitari</a:t>
          </a:r>
          <a:endParaRPr lang="en-GB" sz="1800" b="1" dirty="0"/>
        </a:p>
      </dgm:t>
    </dgm:pt>
    <dgm:pt modelId="{A693D407-FFA6-419D-B52C-33F71BB31D41}" type="parTrans" cxnId="{F01B372D-96AA-48C1-AE38-DBAB0D2BB7AA}">
      <dgm:prSet/>
      <dgm:spPr/>
      <dgm:t>
        <a:bodyPr/>
        <a:lstStyle/>
        <a:p>
          <a:endParaRPr lang="en-GB"/>
        </a:p>
      </dgm:t>
    </dgm:pt>
    <dgm:pt modelId="{21FA462B-EFF7-46DF-ADCF-409A5F0EA616}" type="sibTrans" cxnId="{F01B372D-96AA-48C1-AE38-DBAB0D2BB7AA}">
      <dgm:prSet/>
      <dgm:spPr/>
      <dgm:t>
        <a:bodyPr/>
        <a:lstStyle/>
        <a:p>
          <a:endParaRPr lang="en-GB"/>
        </a:p>
      </dgm:t>
    </dgm:pt>
    <dgm:pt modelId="{43F1E819-8253-4074-8C4E-034FB55606C9}">
      <dgm:prSet phldrT="[Text]" custT="1"/>
      <dgm:spPr>
        <a:solidFill>
          <a:srgbClr val="00B0F0"/>
        </a:solidFill>
      </dgm:spPr>
      <dgm:t>
        <a:bodyPr/>
        <a:lstStyle/>
        <a:p>
          <a:pPr rtl="0"/>
          <a:r>
            <a:rPr lang="en-GB" sz="1800" b="1" dirty="0"/>
            <a:t>Erogazione </a:t>
          </a:r>
          <a:r>
            <a:rPr lang="en-GB" sz="1800" b="1" dirty="0">
              <a:latin typeface="Calibri Light"/>
            </a:rPr>
            <a:t>dei servizi</a:t>
          </a:r>
          <a:endParaRPr lang="en-GB" sz="1800" b="1" dirty="0"/>
        </a:p>
      </dgm:t>
    </dgm:pt>
    <dgm:pt modelId="{AE971E75-47A6-4E35-84EF-CC8F88770F80}" type="parTrans" cxnId="{2BBD4DDB-37EE-46F1-9DB5-B99FCD4FCB7E}">
      <dgm:prSet/>
      <dgm:spPr/>
      <dgm:t>
        <a:bodyPr/>
        <a:lstStyle/>
        <a:p>
          <a:endParaRPr lang="en-GB"/>
        </a:p>
      </dgm:t>
    </dgm:pt>
    <dgm:pt modelId="{60E5D5F2-8239-4BED-9A93-47294DA0D74A}" type="sibTrans" cxnId="{2BBD4DDB-37EE-46F1-9DB5-B99FCD4FCB7E}">
      <dgm:prSet/>
      <dgm:spPr/>
      <dgm:t>
        <a:bodyPr/>
        <a:lstStyle/>
        <a:p>
          <a:endParaRPr lang="en-GB"/>
        </a:p>
      </dgm:t>
    </dgm:pt>
    <dgm:pt modelId="{7209A552-DA92-4173-9CC8-EA5AEA9B47CF}">
      <dgm:prSet phldrT="[Text]" custT="1"/>
      <dgm:spPr>
        <a:solidFill>
          <a:srgbClr val="02FFD2"/>
        </a:solidFill>
        <a:ln w="76200">
          <a:solidFill>
            <a:schemeClr val="accent1"/>
          </a:solidFill>
        </a:ln>
      </dgm:spPr>
      <dgm:t>
        <a:bodyPr/>
        <a:lstStyle/>
        <a:p>
          <a:r>
            <a:rPr lang="it-IT" sz="2000" b="1" dirty="0">
              <a:solidFill>
                <a:schemeClr val="tx1"/>
              </a:solidFill>
            </a:rPr>
            <a:t>Accesso</a:t>
          </a:r>
        </a:p>
        <a:p>
          <a:r>
            <a:rPr lang="it-IT" sz="2000" b="1" dirty="0">
              <a:solidFill>
                <a:schemeClr val="tx1"/>
              </a:solidFill>
            </a:rPr>
            <a:t>Copertura</a:t>
          </a:r>
        </a:p>
        <a:p>
          <a:r>
            <a:rPr lang="it-IT" sz="2000" b="1" dirty="0">
              <a:solidFill>
                <a:schemeClr val="tx1"/>
              </a:solidFill>
              <a:latin typeface="Calibri Light"/>
            </a:rPr>
            <a:t>Integrato</a:t>
          </a:r>
          <a:endParaRPr lang="it-IT" sz="2000" b="1" dirty="0">
            <a:solidFill>
              <a:schemeClr val="tx1"/>
            </a:solidFill>
          </a:endParaRPr>
        </a:p>
        <a:p>
          <a:r>
            <a:rPr lang="it-IT" sz="2000" b="1" dirty="0">
              <a:solidFill>
                <a:schemeClr val="tx1"/>
              </a:solidFill>
            </a:rPr>
            <a:t>Qualità</a:t>
          </a:r>
        </a:p>
        <a:p>
          <a:r>
            <a:rPr lang="it-IT" sz="2000" b="1" dirty="0">
              <a:solidFill>
                <a:schemeClr val="tx1"/>
              </a:solidFill>
            </a:rPr>
            <a:t>Sicurezza</a:t>
          </a:r>
        </a:p>
      </dgm:t>
    </dgm:pt>
    <dgm:pt modelId="{B5BEE4CC-B5BC-4951-A3C0-9DC3C4B92886}" type="sibTrans" cxnId="{4BD4661E-EEC6-4224-8668-D84DD2EF171B}">
      <dgm:prSet/>
      <dgm:spPr/>
      <dgm:t>
        <a:bodyPr/>
        <a:lstStyle/>
        <a:p>
          <a:endParaRPr lang="en-GB"/>
        </a:p>
      </dgm:t>
    </dgm:pt>
    <dgm:pt modelId="{DBA017F1-8762-45EA-836B-361CDB0627F2}" type="parTrans" cxnId="{4BD4661E-EEC6-4224-8668-D84DD2EF171B}">
      <dgm:prSet/>
      <dgm:spPr/>
      <dgm:t>
        <a:bodyPr/>
        <a:lstStyle/>
        <a:p>
          <a:endParaRPr lang="en-GB"/>
        </a:p>
      </dgm:t>
    </dgm:pt>
    <dgm:pt modelId="{3A5210F5-F67F-4E08-BF7B-F87BF56E2862}">
      <dgm:prSet/>
      <dgm:spPr/>
    </dgm:pt>
    <dgm:pt modelId="{A22BA44C-8800-4A68-BC87-0A0893A7023B}" type="parTrans" cxnId="{35683041-8DAE-44A8-84E8-96C7CB194EBB}">
      <dgm:prSet/>
      <dgm:spPr/>
      <dgm:t>
        <a:bodyPr/>
        <a:lstStyle/>
        <a:p>
          <a:endParaRPr lang="it-IT"/>
        </a:p>
      </dgm:t>
    </dgm:pt>
    <dgm:pt modelId="{742829CF-391C-4A03-84D0-652D2D9FF80D}" type="sibTrans" cxnId="{35683041-8DAE-44A8-84E8-96C7CB194EBB}">
      <dgm:prSet/>
      <dgm:spPr/>
      <dgm:t>
        <a:bodyPr/>
        <a:lstStyle/>
        <a:p>
          <a:endParaRPr lang="it-IT"/>
        </a:p>
      </dgm:t>
    </dgm:pt>
    <dgm:pt modelId="{9C823D66-06E9-4619-84EA-F055EA9D2A22}" type="pres">
      <dgm:prSet presAssocID="{CC601B9E-D704-4E38-8C0D-F76BA4566ED9}" presName="Name0" presStyleCnt="0">
        <dgm:presLayoutVars>
          <dgm:chMax val="1"/>
          <dgm:chPref val="1"/>
          <dgm:dir/>
          <dgm:animOne val="branch"/>
          <dgm:animLvl val="lvl"/>
        </dgm:presLayoutVars>
      </dgm:prSet>
      <dgm:spPr/>
    </dgm:pt>
    <dgm:pt modelId="{7477EA7B-23C6-48C6-8431-A83965D4D608}" type="pres">
      <dgm:prSet presAssocID="{7209A552-DA92-4173-9CC8-EA5AEA9B47CF}" presName="Parent" presStyleLbl="node0" presStyleIdx="0" presStyleCnt="1">
        <dgm:presLayoutVars>
          <dgm:chMax val="6"/>
          <dgm:chPref val="6"/>
        </dgm:presLayoutVars>
      </dgm:prSet>
      <dgm:spPr/>
    </dgm:pt>
    <dgm:pt modelId="{2BB88810-7CD8-4AF3-AF62-9E1464E269D8}" type="pres">
      <dgm:prSet presAssocID="{419624D7-3724-4F08-BF3B-22FD9042C8A5}" presName="Accent1" presStyleCnt="0"/>
      <dgm:spPr/>
    </dgm:pt>
    <dgm:pt modelId="{B5ECC194-876C-4603-B4E3-BACDE0A7EDC1}" type="pres">
      <dgm:prSet presAssocID="{419624D7-3724-4F08-BF3B-22FD9042C8A5}" presName="Accent" presStyleLbl="bgShp" presStyleIdx="0" presStyleCnt="6"/>
      <dgm:spPr/>
    </dgm:pt>
    <dgm:pt modelId="{13678C2F-CD94-434E-B187-536465091713}" type="pres">
      <dgm:prSet presAssocID="{419624D7-3724-4F08-BF3B-22FD9042C8A5}" presName="Child1" presStyleLbl="node1" presStyleIdx="0" presStyleCnt="6">
        <dgm:presLayoutVars>
          <dgm:chMax val="0"/>
          <dgm:chPref val="0"/>
          <dgm:bulletEnabled val="1"/>
        </dgm:presLayoutVars>
      </dgm:prSet>
      <dgm:spPr/>
    </dgm:pt>
    <dgm:pt modelId="{9C397FD6-2D76-4310-A544-F4FDF84FD6AF}" type="pres">
      <dgm:prSet presAssocID="{82E452D6-1AD8-4575-92E0-A6B5E58896E3}" presName="Accent2" presStyleCnt="0"/>
      <dgm:spPr/>
    </dgm:pt>
    <dgm:pt modelId="{B14E1571-9F3C-4D2F-9F17-EE2E3BDAA16D}" type="pres">
      <dgm:prSet presAssocID="{82E452D6-1AD8-4575-92E0-A6B5E58896E3}" presName="Accent" presStyleLbl="bgShp" presStyleIdx="1" presStyleCnt="6"/>
      <dgm:spPr/>
    </dgm:pt>
    <dgm:pt modelId="{32032CCE-BD57-4187-8D67-877E429AA848}" type="pres">
      <dgm:prSet presAssocID="{82E452D6-1AD8-4575-92E0-A6B5E58896E3}" presName="Child2" presStyleLbl="node1" presStyleIdx="1" presStyleCnt="6">
        <dgm:presLayoutVars>
          <dgm:chMax val="0"/>
          <dgm:chPref val="0"/>
          <dgm:bulletEnabled val="1"/>
        </dgm:presLayoutVars>
      </dgm:prSet>
      <dgm:spPr/>
    </dgm:pt>
    <dgm:pt modelId="{D80EA7A7-33AA-42E3-910E-DB12D191798C}" type="pres">
      <dgm:prSet presAssocID="{1EBF12C2-C48A-4159-826F-B07735C43148}" presName="Accent3" presStyleCnt="0"/>
      <dgm:spPr/>
    </dgm:pt>
    <dgm:pt modelId="{027E0EFA-A1CF-42F1-BD61-977C88190C26}" type="pres">
      <dgm:prSet presAssocID="{1EBF12C2-C48A-4159-826F-B07735C43148}" presName="Accent" presStyleLbl="bgShp" presStyleIdx="2" presStyleCnt="6"/>
      <dgm:spPr/>
    </dgm:pt>
    <dgm:pt modelId="{F056D710-5831-4C2D-AB3C-00144C1E9508}" type="pres">
      <dgm:prSet presAssocID="{1EBF12C2-C48A-4159-826F-B07735C43148}" presName="Child3" presStyleLbl="node1" presStyleIdx="2" presStyleCnt="6">
        <dgm:presLayoutVars>
          <dgm:chMax val="0"/>
          <dgm:chPref val="0"/>
          <dgm:bulletEnabled val="1"/>
        </dgm:presLayoutVars>
      </dgm:prSet>
      <dgm:spPr/>
    </dgm:pt>
    <dgm:pt modelId="{5097D70A-0C37-4F5A-8E8A-0953F2CD3EB6}" type="pres">
      <dgm:prSet presAssocID="{285834B8-1FC2-4531-A63E-F2B380B90616}" presName="Accent4" presStyleCnt="0"/>
      <dgm:spPr/>
    </dgm:pt>
    <dgm:pt modelId="{44C6B187-5D40-4D6C-B7EA-5AC60455C28A}" type="pres">
      <dgm:prSet presAssocID="{285834B8-1FC2-4531-A63E-F2B380B90616}" presName="Accent" presStyleLbl="bgShp" presStyleIdx="3" presStyleCnt="6"/>
      <dgm:spPr/>
    </dgm:pt>
    <dgm:pt modelId="{D71A71E5-5AF3-4BC1-86DA-9088B2AF817A}" type="pres">
      <dgm:prSet presAssocID="{285834B8-1FC2-4531-A63E-F2B380B90616}" presName="Child4" presStyleLbl="node1" presStyleIdx="3" presStyleCnt="6">
        <dgm:presLayoutVars>
          <dgm:chMax val="0"/>
          <dgm:chPref val="0"/>
          <dgm:bulletEnabled val="1"/>
        </dgm:presLayoutVars>
      </dgm:prSet>
      <dgm:spPr/>
    </dgm:pt>
    <dgm:pt modelId="{4511DE08-B8BF-44B2-A154-984932D69108}" type="pres">
      <dgm:prSet presAssocID="{21DF9B68-9E1D-429C-A86E-B866E115295F}" presName="Accent5" presStyleCnt="0"/>
      <dgm:spPr/>
    </dgm:pt>
    <dgm:pt modelId="{DF7381AF-58E7-47E4-93B8-9082DE918798}" type="pres">
      <dgm:prSet presAssocID="{21DF9B68-9E1D-429C-A86E-B866E115295F}" presName="Accent" presStyleLbl="bgShp" presStyleIdx="4" presStyleCnt="6"/>
      <dgm:spPr/>
    </dgm:pt>
    <dgm:pt modelId="{94D21CA1-34EB-4DB4-842B-B9F2ED373F0C}" type="pres">
      <dgm:prSet presAssocID="{21DF9B68-9E1D-429C-A86E-B866E115295F}" presName="Child5" presStyleLbl="node1" presStyleIdx="4" presStyleCnt="6">
        <dgm:presLayoutVars>
          <dgm:chMax val="0"/>
          <dgm:chPref val="0"/>
          <dgm:bulletEnabled val="1"/>
        </dgm:presLayoutVars>
      </dgm:prSet>
      <dgm:spPr/>
    </dgm:pt>
    <dgm:pt modelId="{422DED29-8691-42FF-A2F6-C3B7550C235C}" type="pres">
      <dgm:prSet presAssocID="{43F1E819-8253-4074-8C4E-034FB55606C9}" presName="Accent6" presStyleCnt="0"/>
      <dgm:spPr/>
    </dgm:pt>
    <dgm:pt modelId="{19A2A40B-0C17-443C-BA98-8EAA1955F36A}" type="pres">
      <dgm:prSet presAssocID="{43F1E819-8253-4074-8C4E-034FB55606C9}" presName="Accent" presStyleLbl="bgShp" presStyleIdx="5" presStyleCnt="6"/>
      <dgm:spPr/>
    </dgm:pt>
    <dgm:pt modelId="{7ADB68CC-55FB-41F0-B667-3E4A3CAA86F5}" type="pres">
      <dgm:prSet presAssocID="{43F1E819-8253-4074-8C4E-034FB55606C9}" presName="Child6" presStyleLbl="node1" presStyleIdx="5" presStyleCnt="6">
        <dgm:presLayoutVars>
          <dgm:chMax val="0"/>
          <dgm:chPref val="0"/>
          <dgm:bulletEnabled val="1"/>
        </dgm:presLayoutVars>
      </dgm:prSet>
      <dgm:spPr/>
    </dgm:pt>
  </dgm:ptLst>
  <dgm:cxnLst>
    <dgm:cxn modelId="{9DC19202-B795-4935-8579-8F2501A734DD}" type="presOf" srcId="{21DF9B68-9E1D-429C-A86E-B866E115295F}" destId="{94D21CA1-34EB-4DB4-842B-B9F2ED373F0C}" srcOrd="0" destOrd="0" presId="urn:microsoft.com/office/officeart/2011/layout/HexagonRadial"/>
    <dgm:cxn modelId="{43EAF40B-3D14-4E73-B238-29E2B6CD1A32}" srcId="{7209A552-DA92-4173-9CC8-EA5AEA9B47CF}" destId="{82E452D6-1AD8-4575-92E0-A6B5E58896E3}" srcOrd="1" destOrd="0" parTransId="{39942F54-F4F0-454E-8CB1-717566E2F711}" sibTransId="{ED5254CE-5EA6-4409-AB1B-7AD9F3E0118A}"/>
    <dgm:cxn modelId="{4BD4661E-EEC6-4224-8668-D84DD2EF171B}" srcId="{CC601B9E-D704-4E38-8C0D-F76BA4566ED9}" destId="{7209A552-DA92-4173-9CC8-EA5AEA9B47CF}" srcOrd="0" destOrd="0" parTransId="{DBA017F1-8762-45EA-836B-361CDB0627F2}" sibTransId="{B5BEE4CC-B5BC-4951-A3C0-9DC3C4B92886}"/>
    <dgm:cxn modelId="{F01B372D-96AA-48C1-AE38-DBAB0D2BB7AA}" srcId="{7209A552-DA92-4173-9CC8-EA5AEA9B47CF}" destId="{21DF9B68-9E1D-429C-A86E-B866E115295F}" srcOrd="4" destOrd="0" parTransId="{A693D407-FFA6-419D-B52C-33F71BB31D41}" sibTransId="{21FA462B-EFF7-46DF-ADCF-409A5F0EA616}"/>
    <dgm:cxn modelId="{63DFD73C-0B4A-43BE-B357-7640E86FCE03}" type="presOf" srcId="{43F1E819-8253-4074-8C4E-034FB55606C9}" destId="{7ADB68CC-55FB-41F0-B667-3E4A3CAA86F5}" srcOrd="0" destOrd="0" presId="urn:microsoft.com/office/officeart/2011/layout/HexagonRadial"/>
    <dgm:cxn modelId="{35683041-8DAE-44A8-84E8-96C7CB194EBB}" srcId="{CC601B9E-D704-4E38-8C0D-F76BA4566ED9}" destId="{3A5210F5-F67F-4E08-BF7B-F87BF56E2862}" srcOrd="1" destOrd="0" parTransId="{A22BA44C-8800-4A68-BC87-0A0893A7023B}" sibTransId="{742829CF-391C-4A03-84D0-652D2D9FF80D}"/>
    <dgm:cxn modelId="{633F2649-8F66-49FE-8183-97B378712274}" srcId="{7209A552-DA92-4173-9CC8-EA5AEA9B47CF}" destId="{285834B8-1FC2-4531-A63E-F2B380B90616}" srcOrd="3" destOrd="0" parTransId="{C289E7CB-A515-441F-B8F8-44359FC02955}" sibTransId="{0FFE66EB-D8EF-4BB4-B88F-10EA2F4146D6}"/>
    <dgm:cxn modelId="{ECE82850-948E-42D0-ACC2-916671A90B1A}" type="presOf" srcId="{419624D7-3724-4F08-BF3B-22FD9042C8A5}" destId="{13678C2F-CD94-434E-B187-536465091713}" srcOrd="0" destOrd="0" presId="urn:microsoft.com/office/officeart/2011/layout/HexagonRadial"/>
    <dgm:cxn modelId="{0B06BA55-33C6-4714-8E5A-511F5BCEF550}" srcId="{7209A552-DA92-4173-9CC8-EA5AEA9B47CF}" destId="{419624D7-3724-4F08-BF3B-22FD9042C8A5}" srcOrd="0" destOrd="0" parTransId="{6F1D9E05-295C-4FC1-B9CE-58AF3F330DDD}" sibTransId="{BA59BBD9-79B8-4DA6-B002-BEE9B1DF0EBA}"/>
    <dgm:cxn modelId="{FD323D57-4612-4CA0-B51C-6E2486F04802}" srcId="{7209A552-DA92-4173-9CC8-EA5AEA9B47CF}" destId="{1EBF12C2-C48A-4159-826F-B07735C43148}" srcOrd="2" destOrd="0" parTransId="{EF1238A8-0438-4E19-AEDE-8EDF7FB88326}" sibTransId="{44775571-9BD8-4A54-8F02-EC63C9963F6C}"/>
    <dgm:cxn modelId="{55696382-2894-4CEC-8FD8-58C173EA4146}" type="presOf" srcId="{7209A552-DA92-4173-9CC8-EA5AEA9B47CF}" destId="{7477EA7B-23C6-48C6-8431-A83965D4D608}" srcOrd="0" destOrd="0" presId="urn:microsoft.com/office/officeart/2011/layout/HexagonRadial"/>
    <dgm:cxn modelId="{49022D86-9BB2-4297-B558-13DF5F942E2D}" type="presOf" srcId="{CC601B9E-D704-4E38-8C0D-F76BA4566ED9}" destId="{9C823D66-06E9-4619-84EA-F055EA9D2A22}" srcOrd="0" destOrd="0" presId="urn:microsoft.com/office/officeart/2011/layout/HexagonRadial"/>
    <dgm:cxn modelId="{3C6072CD-A4DB-40C7-9052-A88BC658B3FE}" type="presOf" srcId="{1EBF12C2-C48A-4159-826F-B07735C43148}" destId="{F056D710-5831-4C2D-AB3C-00144C1E9508}" srcOrd="0" destOrd="0" presId="urn:microsoft.com/office/officeart/2011/layout/HexagonRadial"/>
    <dgm:cxn modelId="{851A4DCE-8144-4DD7-A18A-C2A5DC426C98}" type="presOf" srcId="{285834B8-1FC2-4531-A63E-F2B380B90616}" destId="{D71A71E5-5AF3-4BC1-86DA-9088B2AF817A}" srcOrd="0" destOrd="0" presId="urn:microsoft.com/office/officeart/2011/layout/HexagonRadial"/>
    <dgm:cxn modelId="{2BBD4DDB-37EE-46F1-9DB5-B99FCD4FCB7E}" srcId="{7209A552-DA92-4173-9CC8-EA5AEA9B47CF}" destId="{43F1E819-8253-4074-8C4E-034FB55606C9}" srcOrd="5" destOrd="0" parTransId="{AE971E75-47A6-4E35-84EF-CC8F88770F80}" sibTransId="{60E5D5F2-8239-4BED-9A93-47294DA0D74A}"/>
    <dgm:cxn modelId="{285C09FB-E053-41B6-9893-80B81A40F8CB}" type="presOf" srcId="{82E452D6-1AD8-4575-92E0-A6B5E58896E3}" destId="{32032CCE-BD57-4187-8D67-877E429AA848}" srcOrd="0" destOrd="0" presId="urn:microsoft.com/office/officeart/2011/layout/HexagonRadial"/>
    <dgm:cxn modelId="{62CCA818-8C29-4C0D-9DFD-68E6188A825F}" type="presParOf" srcId="{9C823D66-06E9-4619-84EA-F055EA9D2A22}" destId="{7477EA7B-23C6-48C6-8431-A83965D4D608}" srcOrd="0" destOrd="0" presId="urn:microsoft.com/office/officeart/2011/layout/HexagonRadial"/>
    <dgm:cxn modelId="{F4220041-ED32-45B4-A40B-F3AD2FB071B8}" type="presParOf" srcId="{9C823D66-06E9-4619-84EA-F055EA9D2A22}" destId="{2BB88810-7CD8-4AF3-AF62-9E1464E269D8}" srcOrd="1" destOrd="0" presId="urn:microsoft.com/office/officeart/2011/layout/HexagonRadial"/>
    <dgm:cxn modelId="{F81772B9-61B0-4EE7-AEE8-DD8D14B402EC}" type="presParOf" srcId="{2BB88810-7CD8-4AF3-AF62-9E1464E269D8}" destId="{B5ECC194-876C-4603-B4E3-BACDE0A7EDC1}" srcOrd="0" destOrd="0" presId="urn:microsoft.com/office/officeart/2011/layout/HexagonRadial"/>
    <dgm:cxn modelId="{A600545D-1E58-43F5-8EFA-ADCF4E4B127B}" type="presParOf" srcId="{9C823D66-06E9-4619-84EA-F055EA9D2A22}" destId="{13678C2F-CD94-434E-B187-536465091713}" srcOrd="2" destOrd="0" presId="urn:microsoft.com/office/officeart/2011/layout/HexagonRadial"/>
    <dgm:cxn modelId="{1EFB4D96-4F78-4F9D-977B-50D8A1372C91}" type="presParOf" srcId="{9C823D66-06E9-4619-84EA-F055EA9D2A22}" destId="{9C397FD6-2D76-4310-A544-F4FDF84FD6AF}" srcOrd="3" destOrd="0" presId="urn:microsoft.com/office/officeart/2011/layout/HexagonRadial"/>
    <dgm:cxn modelId="{ED6EE53E-C1D7-4016-8DB1-FC85C8D8295A}" type="presParOf" srcId="{9C397FD6-2D76-4310-A544-F4FDF84FD6AF}" destId="{B14E1571-9F3C-4D2F-9F17-EE2E3BDAA16D}" srcOrd="0" destOrd="0" presId="urn:microsoft.com/office/officeart/2011/layout/HexagonRadial"/>
    <dgm:cxn modelId="{D5F22164-72CC-494C-8208-50640229FF09}" type="presParOf" srcId="{9C823D66-06E9-4619-84EA-F055EA9D2A22}" destId="{32032CCE-BD57-4187-8D67-877E429AA848}" srcOrd="4" destOrd="0" presId="urn:microsoft.com/office/officeart/2011/layout/HexagonRadial"/>
    <dgm:cxn modelId="{7E86EB3E-B557-4351-AC6F-70E6D8CBE71B}" type="presParOf" srcId="{9C823D66-06E9-4619-84EA-F055EA9D2A22}" destId="{D80EA7A7-33AA-42E3-910E-DB12D191798C}" srcOrd="5" destOrd="0" presId="urn:microsoft.com/office/officeart/2011/layout/HexagonRadial"/>
    <dgm:cxn modelId="{402483CC-C516-47A8-985E-59043075ABC0}" type="presParOf" srcId="{D80EA7A7-33AA-42E3-910E-DB12D191798C}" destId="{027E0EFA-A1CF-42F1-BD61-977C88190C26}" srcOrd="0" destOrd="0" presId="urn:microsoft.com/office/officeart/2011/layout/HexagonRadial"/>
    <dgm:cxn modelId="{A8019A16-7F5C-43CD-88FE-A072098D6347}" type="presParOf" srcId="{9C823D66-06E9-4619-84EA-F055EA9D2A22}" destId="{F056D710-5831-4C2D-AB3C-00144C1E9508}" srcOrd="6" destOrd="0" presId="urn:microsoft.com/office/officeart/2011/layout/HexagonRadial"/>
    <dgm:cxn modelId="{FE6BBFA4-3532-4763-95CC-6CD707EE85B2}" type="presParOf" srcId="{9C823D66-06E9-4619-84EA-F055EA9D2A22}" destId="{5097D70A-0C37-4F5A-8E8A-0953F2CD3EB6}" srcOrd="7" destOrd="0" presId="urn:microsoft.com/office/officeart/2011/layout/HexagonRadial"/>
    <dgm:cxn modelId="{356123D6-E1AA-43C9-B25B-CCD0162DDF41}" type="presParOf" srcId="{5097D70A-0C37-4F5A-8E8A-0953F2CD3EB6}" destId="{44C6B187-5D40-4D6C-B7EA-5AC60455C28A}" srcOrd="0" destOrd="0" presId="urn:microsoft.com/office/officeart/2011/layout/HexagonRadial"/>
    <dgm:cxn modelId="{F0123042-F576-453A-A1B0-0AACB8DBBFFF}" type="presParOf" srcId="{9C823D66-06E9-4619-84EA-F055EA9D2A22}" destId="{D71A71E5-5AF3-4BC1-86DA-9088B2AF817A}" srcOrd="8" destOrd="0" presId="urn:microsoft.com/office/officeart/2011/layout/HexagonRadial"/>
    <dgm:cxn modelId="{7C32198A-DCA7-4485-B764-A589630D65B7}" type="presParOf" srcId="{9C823D66-06E9-4619-84EA-F055EA9D2A22}" destId="{4511DE08-B8BF-44B2-A154-984932D69108}" srcOrd="9" destOrd="0" presId="urn:microsoft.com/office/officeart/2011/layout/HexagonRadial"/>
    <dgm:cxn modelId="{C141CD91-9CFC-48CD-84F0-6F9319AC15E1}" type="presParOf" srcId="{4511DE08-B8BF-44B2-A154-984932D69108}" destId="{DF7381AF-58E7-47E4-93B8-9082DE918798}" srcOrd="0" destOrd="0" presId="urn:microsoft.com/office/officeart/2011/layout/HexagonRadial"/>
    <dgm:cxn modelId="{D4020922-3DEA-4D29-AF93-3DC225F42753}" type="presParOf" srcId="{9C823D66-06E9-4619-84EA-F055EA9D2A22}" destId="{94D21CA1-34EB-4DB4-842B-B9F2ED373F0C}" srcOrd="10" destOrd="0" presId="urn:microsoft.com/office/officeart/2011/layout/HexagonRadial"/>
    <dgm:cxn modelId="{5AA0AEE9-5AE6-446D-B780-D15978873C82}" type="presParOf" srcId="{9C823D66-06E9-4619-84EA-F055EA9D2A22}" destId="{422DED29-8691-42FF-A2F6-C3B7550C235C}" srcOrd="11" destOrd="0" presId="urn:microsoft.com/office/officeart/2011/layout/HexagonRadial"/>
    <dgm:cxn modelId="{18FD9C71-0B5E-4988-8170-5AF0E093065B}" type="presParOf" srcId="{422DED29-8691-42FF-A2F6-C3B7550C235C}" destId="{19A2A40B-0C17-443C-BA98-8EAA1955F36A}" srcOrd="0" destOrd="0" presId="urn:microsoft.com/office/officeart/2011/layout/HexagonRadial"/>
    <dgm:cxn modelId="{3F722B6D-989A-4306-94DB-AA6AB37CD52C}" type="presParOf" srcId="{9C823D66-06E9-4619-84EA-F055EA9D2A22}" destId="{7ADB68CC-55FB-41F0-B667-3E4A3CAA86F5}" srcOrd="12"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61AF256-7C3F-4656-962C-004FD058FD64}" type="doc">
      <dgm:prSet loTypeId="urn:microsoft.com/office/officeart/2005/8/layout/pyramid2" loCatId="list" qsTypeId="urn:microsoft.com/office/officeart/2005/8/quickstyle/simple1" qsCatId="simple" csTypeId="urn:microsoft.com/office/officeart/2005/8/colors/accent1_2" csCatId="accent1" phldr="1"/>
      <dgm:spPr/>
    </dgm:pt>
    <dgm:pt modelId="{9A49BA8C-D64D-45B5-86F2-3580A0C0D89E}">
      <dgm:prSet custT="1"/>
      <dgm:spPr>
        <a:ln w="57150">
          <a:solidFill>
            <a:srgbClr val="7030A0"/>
          </a:solidFill>
        </a:ln>
      </dgm:spPr>
      <dgm:t>
        <a:bodyPr/>
        <a:lstStyle/>
        <a:p>
          <a:pPr algn="l" rtl="0"/>
          <a:r>
            <a:rPr lang="en-GB" sz="1600" b="1" i="0" u="sng" dirty="0" err="1">
              <a:latin typeface="Calibri Light"/>
            </a:rPr>
            <a:t>Assistenza</a:t>
          </a:r>
          <a:r>
            <a:rPr lang="en-GB" sz="1600" b="1" i="0" u="sng" dirty="0">
              <a:latin typeface="Calibri Light"/>
            </a:rPr>
            <a:t> primaria</a:t>
          </a:r>
          <a:r>
            <a:rPr lang="en-GB" sz="1600" b="1" i="0" u="sng" dirty="0"/>
            <a:t>:</a:t>
          </a:r>
          <a:r>
            <a:rPr lang="en-GB" sz="1600" b="0" i="0" u="none" dirty="0">
              <a:latin typeface="Calibri Light"/>
            </a:rPr>
            <a:t>1.il</a:t>
          </a:r>
          <a:r>
            <a:rPr lang="en-GB" sz="1600" b="0" dirty="0">
              <a:latin typeface="Calibri Light"/>
            </a:rPr>
            <a:t> primo punto di </a:t>
          </a:r>
          <a:r>
            <a:rPr lang="en-GB" sz="1600" b="0" dirty="0" err="1">
              <a:latin typeface="Calibri Light"/>
            </a:rPr>
            <a:t>contatto</a:t>
          </a:r>
          <a:r>
            <a:rPr lang="en-GB" sz="1600" b="0" dirty="0">
              <a:latin typeface="Calibri Light"/>
            </a:rPr>
            <a:t> per I </a:t>
          </a:r>
          <a:r>
            <a:rPr lang="en-GB" sz="1600" b="0" dirty="0" err="1">
              <a:latin typeface="Calibri Light"/>
            </a:rPr>
            <a:t>pazienti</a:t>
          </a:r>
          <a:r>
            <a:rPr lang="en-GB" sz="1600" b="0" dirty="0">
              <a:latin typeface="Calibri Light"/>
            </a:rPr>
            <a:t>; 2. </a:t>
          </a:r>
          <a:r>
            <a:rPr lang="en-GB" sz="1600" b="0" dirty="0" err="1">
              <a:latin typeface="Calibri Light"/>
            </a:rPr>
            <a:t>si</a:t>
          </a:r>
          <a:r>
            <a:rPr lang="en-GB" sz="1600" b="0" dirty="0">
              <a:latin typeface="Calibri Light"/>
            </a:rPr>
            <a:t> </a:t>
          </a:r>
          <a:r>
            <a:rPr lang="en-GB" sz="1600" b="0" dirty="0" err="1">
              <a:latin typeface="Calibri Light"/>
            </a:rPr>
            <a:t>concentra</a:t>
          </a:r>
          <a:r>
            <a:rPr lang="en-GB" sz="1600" b="0" dirty="0">
              <a:latin typeface="Calibri Light"/>
            </a:rPr>
            <a:t> </a:t>
          </a:r>
          <a:r>
            <a:rPr lang="en-GB" sz="1600" b="0" dirty="0" err="1">
              <a:latin typeface="Calibri Light"/>
            </a:rPr>
            <a:t>sulla</a:t>
          </a:r>
          <a:r>
            <a:rPr lang="en-GB" sz="1600" b="0" dirty="0">
              <a:latin typeface="Calibri Light"/>
            </a:rPr>
            <a:t> </a:t>
          </a:r>
          <a:r>
            <a:rPr lang="en-GB" sz="1600" b="0" dirty="0" err="1">
              <a:latin typeface="Calibri Light"/>
            </a:rPr>
            <a:t>fornitura</a:t>
          </a:r>
          <a:r>
            <a:rPr lang="en-GB" sz="1600" b="0" dirty="0">
              <a:latin typeface="Calibri Light"/>
            </a:rPr>
            <a:t> </a:t>
          </a:r>
          <a:r>
            <a:rPr lang="en-GB" sz="1600" b="0" dirty="0" err="1">
              <a:latin typeface="Calibri Light"/>
            </a:rPr>
            <a:t>dei</a:t>
          </a:r>
          <a:r>
            <a:rPr lang="en-GB" sz="1600" b="0" dirty="0">
              <a:latin typeface="Calibri Light"/>
            </a:rPr>
            <a:t> </a:t>
          </a:r>
          <a:r>
            <a:rPr lang="en-GB" sz="1600" b="0" dirty="0" err="1">
              <a:latin typeface="Calibri Light"/>
            </a:rPr>
            <a:t>servizi</a:t>
          </a:r>
          <a:r>
            <a:rPr lang="en-GB" sz="1600" b="0" dirty="0">
              <a:latin typeface="Calibri Light"/>
            </a:rPr>
            <a:t> </a:t>
          </a:r>
          <a:r>
            <a:rPr lang="en-GB" sz="1600" b="0" dirty="0" err="1">
              <a:latin typeface="Calibri Light"/>
            </a:rPr>
            <a:t>sanitari</a:t>
          </a:r>
          <a:r>
            <a:rPr lang="en-GB" sz="1600" b="0" dirty="0">
              <a:latin typeface="Calibri Light"/>
            </a:rPr>
            <a:t> </a:t>
          </a:r>
          <a:r>
            <a:rPr lang="en-GB" sz="1600" b="0" dirty="0" err="1">
              <a:latin typeface="Calibri Light"/>
            </a:rPr>
            <a:t>essenziali</a:t>
          </a:r>
          <a:r>
            <a:rPr lang="en-GB" sz="1600" b="0" dirty="0">
              <a:latin typeface="Calibri Light"/>
            </a:rPr>
            <a:t> e </a:t>
          </a:r>
          <a:r>
            <a:rPr lang="en-GB" sz="1600" b="0" dirty="0" err="1">
              <a:latin typeface="Calibri Light"/>
            </a:rPr>
            <a:t>mira</a:t>
          </a:r>
          <a:r>
            <a:rPr lang="en-GB" sz="1600" b="0" dirty="0">
              <a:latin typeface="Calibri Light"/>
            </a:rPr>
            <a:t> a </a:t>
          </a:r>
          <a:r>
            <a:rPr lang="en-GB" sz="1600" b="0" dirty="0" err="1">
              <a:latin typeface="Calibri Light"/>
            </a:rPr>
            <a:t>rispondere</a:t>
          </a:r>
          <a:r>
            <a:rPr lang="en-GB" sz="1600" b="0" dirty="0">
              <a:latin typeface="Calibri Light"/>
            </a:rPr>
            <a:t> alle </a:t>
          </a:r>
          <a:r>
            <a:rPr lang="en-GB" sz="1600" b="0" dirty="0" err="1">
              <a:latin typeface="Calibri Light"/>
            </a:rPr>
            <a:t>problematiche</a:t>
          </a:r>
          <a:r>
            <a:rPr lang="en-GB" sz="1600" b="0" dirty="0">
              <a:latin typeface="Calibri Light"/>
            </a:rPr>
            <a:t> di salute </a:t>
          </a:r>
          <a:r>
            <a:rPr lang="en-GB" sz="1600" b="0" dirty="0" err="1">
              <a:latin typeface="Calibri Light"/>
            </a:rPr>
            <a:t>comuni</a:t>
          </a:r>
          <a:r>
            <a:rPr lang="en-GB" sz="1600" b="0" dirty="0">
              <a:latin typeface="Calibri Light"/>
            </a:rPr>
            <a:t>, </a:t>
          </a:r>
          <a:r>
            <a:rPr lang="en-GB" sz="1600" b="0" dirty="0" err="1">
              <a:latin typeface="Calibri Light"/>
            </a:rPr>
            <a:t>offrire</a:t>
          </a:r>
          <a:r>
            <a:rPr lang="en-GB" sz="1600" b="0" dirty="0">
              <a:latin typeface="Calibri Light"/>
            </a:rPr>
            <a:t> cure preventive e </a:t>
          </a:r>
          <a:r>
            <a:rPr lang="en-GB" sz="1600" b="0" dirty="0" err="1">
              <a:latin typeface="Calibri Light"/>
            </a:rPr>
            <a:t>gestire</a:t>
          </a:r>
          <a:r>
            <a:rPr lang="en-GB" sz="1600" b="0" dirty="0">
              <a:latin typeface="Calibri Light"/>
            </a:rPr>
            <a:t> le </a:t>
          </a:r>
          <a:r>
            <a:rPr lang="en-GB" sz="1600" b="0" dirty="0" err="1">
              <a:latin typeface="Calibri Light"/>
            </a:rPr>
            <a:t>condizioni</a:t>
          </a:r>
          <a:r>
            <a:rPr lang="en-GB" sz="1600" b="0" dirty="0">
              <a:latin typeface="Calibri Light"/>
            </a:rPr>
            <a:t> </a:t>
          </a:r>
          <a:r>
            <a:rPr lang="en-GB" sz="1600" b="0" dirty="0" err="1">
              <a:latin typeface="Calibri Light"/>
            </a:rPr>
            <a:t>croniche</a:t>
          </a:r>
          <a:r>
            <a:rPr lang="en-GB" sz="1600" b="0" dirty="0">
              <a:latin typeface="Calibri Light"/>
            </a:rPr>
            <a:t>; 3. </a:t>
          </a:r>
          <a:r>
            <a:rPr lang="en-GB" sz="1600" b="0" dirty="0" err="1">
              <a:latin typeface="Calibri Light"/>
            </a:rPr>
            <a:t>ruolo</a:t>
          </a:r>
          <a:r>
            <a:rPr lang="en-GB" sz="1600" b="0" dirty="0">
              <a:latin typeface="Calibri Light"/>
            </a:rPr>
            <a:t> </a:t>
          </a:r>
          <a:r>
            <a:rPr lang="en-GB" sz="1600" b="0" dirty="0" err="1">
              <a:latin typeface="Calibri Light"/>
            </a:rPr>
            <a:t>chiave</a:t>
          </a:r>
          <a:r>
            <a:rPr lang="en-GB" sz="1600" b="0" dirty="0">
              <a:latin typeface="Calibri Light"/>
            </a:rPr>
            <a:t>: </a:t>
          </a:r>
          <a:r>
            <a:rPr lang="en-GB" sz="1600" b="0" dirty="0" err="1">
              <a:latin typeface="Calibri Light"/>
            </a:rPr>
            <a:t>rinviare</a:t>
          </a:r>
          <a:r>
            <a:rPr lang="en-GB" sz="1600" b="0" dirty="0">
              <a:latin typeface="Calibri Light"/>
            </a:rPr>
            <a:t> alle cure </a:t>
          </a:r>
          <a:r>
            <a:rPr lang="en-GB" sz="1600" b="0" dirty="0" err="1">
              <a:latin typeface="Calibri Light"/>
            </a:rPr>
            <a:t>specialistiche</a:t>
          </a:r>
          <a:r>
            <a:rPr lang="en-GB" sz="1600" b="0" dirty="0">
              <a:latin typeface="Calibri Light"/>
            </a:rPr>
            <a:t> </a:t>
          </a:r>
          <a:r>
            <a:rPr lang="en-GB" sz="1600" b="0" dirty="0" err="1">
              <a:latin typeface="Calibri Light"/>
            </a:rPr>
            <a:t>più</a:t>
          </a:r>
          <a:r>
            <a:rPr lang="en-GB" sz="1600" b="0" dirty="0">
              <a:latin typeface="Calibri Light"/>
            </a:rPr>
            <a:t> appropriate. </a:t>
          </a:r>
          <a:endParaRPr lang="en-GB" sz="1600" b="0" dirty="0" err="1"/>
        </a:p>
      </dgm:t>
    </dgm:pt>
    <dgm:pt modelId="{D99732F4-FA67-4679-A725-6F005CFF075D}" type="parTrans" cxnId="{9B8023C3-5115-450F-B228-FB5C75F74971}">
      <dgm:prSet/>
      <dgm:spPr/>
      <dgm:t>
        <a:bodyPr/>
        <a:lstStyle/>
        <a:p>
          <a:endParaRPr lang="en-GB"/>
        </a:p>
      </dgm:t>
    </dgm:pt>
    <dgm:pt modelId="{1FAB3489-E62C-437B-8FC1-B920EFA10E64}" type="sibTrans" cxnId="{9B8023C3-5115-450F-B228-FB5C75F74971}">
      <dgm:prSet/>
      <dgm:spPr/>
      <dgm:t>
        <a:bodyPr/>
        <a:lstStyle/>
        <a:p>
          <a:endParaRPr lang="en-GB"/>
        </a:p>
      </dgm:t>
    </dgm:pt>
    <dgm:pt modelId="{38CBB89B-A833-4B4A-B524-AF8EDFD78195}">
      <dgm:prSet custT="1"/>
      <dgm:spPr>
        <a:ln w="57150">
          <a:solidFill>
            <a:srgbClr val="FB0087"/>
          </a:solidFill>
        </a:ln>
      </dgm:spPr>
      <dgm:t>
        <a:bodyPr/>
        <a:lstStyle/>
        <a:p>
          <a:pPr algn="l" rtl="0"/>
          <a:r>
            <a:rPr lang="en-GB" sz="1600" b="1" u="sng" dirty="0">
              <a:latin typeface="Calibri Light"/>
            </a:rPr>
            <a:t>cure </a:t>
          </a:r>
          <a:r>
            <a:rPr lang="en-GB" sz="1600" b="1" u="sng" dirty="0" err="1">
              <a:latin typeface="Calibri Light"/>
            </a:rPr>
            <a:t>secondarie</a:t>
          </a:r>
          <a:r>
            <a:rPr lang="en-GB" sz="1600" b="1" u="sng" dirty="0"/>
            <a:t>:</a:t>
          </a:r>
          <a:r>
            <a:rPr lang="en-GB" sz="1600" b="1" u="none" dirty="0"/>
            <a:t> </a:t>
          </a:r>
          <a:r>
            <a:rPr lang="en-GB" sz="1600" b="1" u="none" dirty="0">
              <a:latin typeface="Calibri Light"/>
            </a:rPr>
            <a:t>1. </a:t>
          </a:r>
          <a:r>
            <a:rPr lang="en-GB" sz="1600" b="0" u="none" dirty="0">
              <a:latin typeface="Calibri Light"/>
            </a:rPr>
            <a:t>Servizi  </a:t>
          </a:r>
          <a:r>
            <a:rPr lang="en-GB" sz="1600" b="0" u="none" dirty="0" err="1">
              <a:latin typeface="Calibri Light"/>
            </a:rPr>
            <a:t>forniti</a:t>
          </a:r>
          <a:r>
            <a:rPr lang="en-GB" sz="1600" b="0" u="none" dirty="0">
              <a:latin typeface="Calibri Light"/>
            </a:rPr>
            <a:t> da </a:t>
          </a:r>
          <a:r>
            <a:rPr lang="en-GB" sz="1600" b="0" u="none" dirty="0" err="1">
              <a:latin typeface="Calibri Light"/>
            </a:rPr>
            <a:t>professionisti</a:t>
          </a:r>
          <a:r>
            <a:rPr lang="en-GB" sz="1600" b="0" u="none" dirty="0">
              <a:latin typeface="Calibri Light"/>
            </a:rPr>
            <a:t> </a:t>
          </a:r>
          <a:r>
            <a:rPr lang="en-GB" sz="1600" b="0" u="none" dirty="0" err="1">
              <a:latin typeface="Calibri Light"/>
            </a:rPr>
            <a:t>sanitari</a:t>
          </a:r>
          <a:r>
            <a:rPr lang="en-GB" sz="1600" b="0" u="none" dirty="0"/>
            <a:t>, </a:t>
          </a:r>
          <a:r>
            <a:rPr lang="en-GB" sz="1600" b="0" u="none" dirty="0" err="1">
              <a:latin typeface="Calibri Light"/>
            </a:rPr>
            <a:t>generalmente</a:t>
          </a:r>
          <a:r>
            <a:rPr lang="en-GB" sz="1600" b="0" u="none" dirty="0">
              <a:latin typeface="Calibri Light"/>
            </a:rPr>
            <a:t> dopo un </a:t>
          </a:r>
          <a:r>
            <a:rPr lang="en-GB" sz="1600" b="0" u="none" dirty="0" err="1">
              <a:latin typeface="Calibri Light"/>
            </a:rPr>
            <a:t>rinvio</a:t>
          </a:r>
          <a:r>
            <a:rPr lang="en-GB" sz="1600" b="0" u="none" dirty="0">
              <a:latin typeface="Calibri Light"/>
            </a:rPr>
            <a:t> da </a:t>
          </a:r>
          <a:r>
            <a:rPr lang="en-GB" sz="1600" b="0" u="none" dirty="0" err="1">
              <a:latin typeface="Calibri Light"/>
            </a:rPr>
            <a:t>parte</a:t>
          </a:r>
          <a:r>
            <a:rPr lang="en-GB" sz="1600" b="0" u="none" dirty="0">
              <a:latin typeface="Calibri Light"/>
            </a:rPr>
            <a:t> di un medico di </a:t>
          </a:r>
          <a:r>
            <a:rPr lang="en-GB" sz="1600" b="0" u="none" dirty="0" err="1">
              <a:latin typeface="Calibri Light"/>
            </a:rPr>
            <a:t>medicina</a:t>
          </a:r>
          <a:r>
            <a:rPr lang="en-GB" sz="1600" b="0" u="none" dirty="0">
              <a:latin typeface="Calibri Light"/>
            </a:rPr>
            <a:t> generale; 2. Necessarie quando un </a:t>
          </a:r>
          <a:r>
            <a:rPr lang="en-GB" sz="1600" b="0" u="none" dirty="0" err="1">
              <a:latin typeface="Calibri Light"/>
            </a:rPr>
            <a:t>paziente</a:t>
          </a:r>
          <a:r>
            <a:rPr lang="en-GB" sz="1600" b="0" u="none" dirty="0">
              <a:latin typeface="Calibri Light"/>
            </a:rPr>
            <a:t> </a:t>
          </a:r>
          <a:r>
            <a:rPr lang="en-GB" sz="1600" b="0" u="none" dirty="0" err="1">
              <a:latin typeface="Calibri Light"/>
            </a:rPr>
            <a:t>necessita</a:t>
          </a:r>
          <a:r>
            <a:rPr lang="en-GB" sz="1600" b="0" u="none" dirty="0">
              <a:latin typeface="Calibri Light"/>
            </a:rPr>
            <a:t> di </a:t>
          </a:r>
          <a:r>
            <a:rPr lang="en-GB" sz="1600" b="0" u="none" dirty="0" err="1">
              <a:latin typeface="Calibri Light"/>
            </a:rPr>
            <a:t>ulteriori</a:t>
          </a:r>
          <a:r>
            <a:rPr lang="en-GB" sz="1600" b="0" u="none" dirty="0">
              <a:latin typeface="Calibri Light"/>
            </a:rPr>
            <a:t> </a:t>
          </a:r>
          <a:r>
            <a:rPr lang="en-GB" sz="1600" b="0" u="none" dirty="0" err="1">
              <a:latin typeface="Calibri Light"/>
            </a:rPr>
            <a:t>indagini</a:t>
          </a:r>
          <a:r>
            <a:rPr lang="en-GB" sz="1600" b="0" u="none" dirty="0">
              <a:latin typeface="Calibri Light"/>
            </a:rPr>
            <a:t>, </a:t>
          </a:r>
          <a:r>
            <a:rPr lang="en-GB" sz="1600" b="0" u="none" dirty="0" err="1">
              <a:latin typeface="Calibri Light"/>
            </a:rPr>
            <a:t>diagnosi</a:t>
          </a:r>
          <a:r>
            <a:rPr lang="en-GB" sz="1600" b="0" u="none" dirty="0">
              <a:latin typeface="Calibri Light"/>
            </a:rPr>
            <a:t> o </a:t>
          </a:r>
          <a:r>
            <a:rPr lang="en-GB" sz="1600" b="0" u="none" dirty="0" err="1">
              <a:latin typeface="Calibri Light"/>
            </a:rPr>
            <a:t>trattamenti</a:t>
          </a:r>
          <a:r>
            <a:rPr lang="en-GB" sz="1600" b="0" u="none" dirty="0">
              <a:latin typeface="Calibri Light"/>
            </a:rPr>
            <a:t> per </a:t>
          </a:r>
          <a:r>
            <a:rPr lang="en-GB" sz="1600" b="0" u="none" dirty="0" err="1">
              <a:latin typeface="Calibri Light"/>
            </a:rPr>
            <a:t>una</a:t>
          </a:r>
          <a:r>
            <a:rPr lang="en-GB" sz="1600" b="0" u="none" dirty="0">
              <a:latin typeface="Calibri Light"/>
            </a:rPr>
            <a:t> </a:t>
          </a:r>
          <a:r>
            <a:rPr lang="en-GB" sz="1600" b="0" u="none" dirty="0" err="1">
              <a:latin typeface="Calibri Light"/>
            </a:rPr>
            <a:t>condizione</a:t>
          </a:r>
          <a:r>
            <a:rPr lang="en-GB" sz="1600" b="0" u="none" dirty="0">
              <a:latin typeface="Calibri Light"/>
            </a:rPr>
            <a:t> </a:t>
          </a:r>
          <a:r>
            <a:rPr lang="en-GB" sz="1300" b="0" u="none" dirty="0" err="1">
              <a:latin typeface="Calibri Light"/>
            </a:rPr>
            <a:t>specifica</a:t>
          </a:r>
          <a:r>
            <a:rPr lang="en-GB" sz="1300" b="0" u="none" dirty="0">
              <a:latin typeface="Calibri Light"/>
            </a:rPr>
            <a:t> </a:t>
          </a:r>
          <a:endParaRPr lang="en-GB" sz="1300" b="0" dirty="0"/>
        </a:p>
      </dgm:t>
    </dgm:pt>
    <dgm:pt modelId="{46A41D9D-C3A1-490C-822A-454314456912}" type="parTrans" cxnId="{7763A8A5-E5E3-4A22-BCBA-0E26F89D776B}">
      <dgm:prSet/>
      <dgm:spPr/>
      <dgm:t>
        <a:bodyPr/>
        <a:lstStyle/>
        <a:p>
          <a:endParaRPr lang="en-GB"/>
        </a:p>
      </dgm:t>
    </dgm:pt>
    <dgm:pt modelId="{4EA26412-8447-4693-A535-BF6C4EFFFA38}" type="sibTrans" cxnId="{7763A8A5-E5E3-4A22-BCBA-0E26F89D776B}">
      <dgm:prSet/>
      <dgm:spPr/>
      <dgm:t>
        <a:bodyPr/>
        <a:lstStyle/>
        <a:p>
          <a:endParaRPr lang="en-GB"/>
        </a:p>
      </dgm:t>
    </dgm:pt>
    <dgm:pt modelId="{579B1673-994E-403E-A460-7C2F4CAB0BA6}">
      <dgm:prSet custT="1"/>
      <dgm:spPr>
        <a:ln w="57150">
          <a:solidFill>
            <a:srgbClr val="02FFD2"/>
          </a:solidFill>
        </a:ln>
      </dgm:spPr>
      <dgm:t>
        <a:bodyPr/>
        <a:lstStyle/>
        <a:p>
          <a:pPr algn="l" rtl="0"/>
          <a:r>
            <a:rPr lang="en-GB" sz="1400" b="1" u="sng" dirty="0">
              <a:latin typeface="Calibri Light"/>
            </a:rPr>
            <a:t>Cure </a:t>
          </a:r>
          <a:r>
            <a:rPr lang="en-GB" sz="1400" b="1" u="sng" dirty="0" err="1">
              <a:latin typeface="Calibri Light"/>
            </a:rPr>
            <a:t>terziarie</a:t>
          </a:r>
          <a:r>
            <a:rPr lang="en-GB" sz="1400" b="1" u="sng" dirty="0"/>
            <a:t>:</a:t>
          </a:r>
          <a:r>
            <a:rPr lang="en-GB" sz="1400" b="1" u="none" dirty="0">
              <a:latin typeface="Calibri Light"/>
            </a:rPr>
            <a:t> 1. </a:t>
          </a:r>
          <a:r>
            <a:rPr lang="en-GB" sz="1400" b="0" dirty="0" err="1"/>
            <a:t>Assistenza</a:t>
          </a:r>
          <a:r>
            <a:rPr lang="en-GB" sz="1400" b="0" dirty="0"/>
            <a:t> medica </a:t>
          </a:r>
          <a:r>
            <a:rPr lang="en-GB" sz="1400" b="0" dirty="0" err="1"/>
            <a:t>altamente</a:t>
          </a:r>
          <a:r>
            <a:rPr lang="en-GB" sz="1400" b="0" dirty="0"/>
            <a:t> </a:t>
          </a:r>
          <a:r>
            <a:rPr lang="en-GB" sz="1400" b="0" dirty="0" err="1"/>
            <a:t>specializzata</a:t>
          </a:r>
          <a:r>
            <a:rPr lang="en-GB" sz="1400" b="0" dirty="0"/>
            <a:t> </a:t>
          </a:r>
          <a:r>
            <a:rPr lang="en-GB" sz="1400" b="0" dirty="0" err="1"/>
            <a:t>fornita</a:t>
          </a:r>
          <a:r>
            <a:rPr lang="en-GB" sz="1400" b="0" dirty="0"/>
            <a:t> a </a:t>
          </a:r>
          <a:r>
            <a:rPr lang="en-GB" sz="1400" b="0" dirty="0" err="1"/>
            <a:t>pazienti</a:t>
          </a:r>
          <a:r>
            <a:rPr lang="en-GB" sz="1400" b="0" dirty="0"/>
            <a:t> con </a:t>
          </a:r>
          <a:r>
            <a:rPr lang="en-GB" sz="1400" b="0" dirty="0" err="1"/>
            <a:t>condizioni</a:t>
          </a:r>
          <a:r>
            <a:rPr lang="en-GB" sz="1400" b="0" dirty="0"/>
            <a:t> di salute </a:t>
          </a:r>
          <a:r>
            <a:rPr lang="en-GB" sz="1400" b="0" dirty="0" err="1"/>
            <a:t>complesse</a:t>
          </a:r>
          <a:r>
            <a:rPr lang="en-GB" sz="1400" b="0" dirty="0"/>
            <a:t>, </a:t>
          </a:r>
          <a:r>
            <a:rPr lang="en-GB" sz="1400" b="0" dirty="0" err="1"/>
            <a:t>gravi</a:t>
          </a:r>
          <a:r>
            <a:rPr lang="en-GB" sz="1400" b="0" dirty="0"/>
            <a:t> o rare</a:t>
          </a:r>
          <a:r>
            <a:rPr lang="en-GB" sz="1400" b="0" dirty="0">
              <a:latin typeface="Calibri Light"/>
            </a:rPr>
            <a:t>; 2. </a:t>
          </a:r>
          <a:r>
            <a:rPr lang="en-GB" sz="1400" b="0" dirty="0" err="1">
              <a:latin typeface="Calibri Light"/>
            </a:rPr>
            <a:t>Caratteristiche</a:t>
          </a:r>
          <a:r>
            <a:rPr lang="en-GB" sz="1400" b="0" dirty="0"/>
            <a:t> </a:t>
          </a:r>
          <a:r>
            <a:rPr lang="en-GB" sz="1400" b="0" dirty="0" err="1"/>
            <a:t>distintive</a:t>
          </a:r>
          <a:r>
            <a:rPr lang="en-GB" sz="1400" b="0" dirty="0"/>
            <a:t>: </a:t>
          </a:r>
          <a:r>
            <a:rPr lang="en-GB" sz="1400" b="0" dirty="0" err="1"/>
            <a:t>Conoscenza</a:t>
          </a:r>
          <a:r>
            <a:rPr lang="en-GB" sz="1400" b="0" dirty="0"/>
            <a:t> </a:t>
          </a:r>
          <a:r>
            <a:rPr lang="en-GB" sz="1400" b="0" dirty="0" err="1"/>
            <a:t>avanzata</a:t>
          </a:r>
          <a:r>
            <a:rPr lang="en-GB" sz="1400" b="0" dirty="0"/>
            <a:t>, </a:t>
          </a:r>
          <a:r>
            <a:rPr lang="en-GB" sz="1400" b="0" dirty="0" err="1"/>
            <a:t>tecnologia</a:t>
          </a:r>
          <a:r>
            <a:rPr lang="en-GB" sz="1400" b="0" dirty="0"/>
            <a:t> e </a:t>
          </a:r>
          <a:r>
            <a:rPr lang="en-GB" sz="1400" b="0" dirty="0" err="1"/>
            <a:t>strutture</a:t>
          </a:r>
          <a:r>
            <a:rPr lang="en-GB" sz="1400" b="0" dirty="0"/>
            <a:t> </a:t>
          </a:r>
          <a:r>
            <a:rPr lang="en-GB" sz="1400" b="0" dirty="0" err="1"/>
            <a:t>specializzate</a:t>
          </a:r>
          <a:r>
            <a:rPr lang="en-GB" sz="1400" b="0" dirty="0">
              <a:latin typeface="Calibri Light"/>
            </a:rPr>
            <a:t>; 3. </a:t>
          </a:r>
          <a:r>
            <a:rPr lang="en-GB" sz="1400" b="0" dirty="0" err="1"/>
            <a:t>L'accesso</a:t>
          </a:r>
          <a:r>
            <a:rPr lang="en-GB" sz="1400" b="0" dirty="0"/>
            <a:t> </a:t>
          </a:r>
          <a:r>
            <a:rPr lang="en-GB" sz="1400" b="0" dirty="0" err="1"/>
            <a:t>avviene</a:t>
          </a:r>
          <a:r>
            <a:rPr lang="en-GB" sz="1400" b="0" dirty="0"/>
            <a:t> </a:t>
          </a:r>
          <a:r>
            <a:rPr lang="en-GB" sz="1400" b="0" dirty="0" err="1"/>
            <a:t>normalmente</a:t>
          </a:r>
          <a:r>
            <a:rPr lang="en-GB" sz="1400" b="0" dirty="0"/>
            <a:t> </a:t>
          </a:r>
          <a:r>
            <a:rPr lang="en-GB" sz="1400" b="0" dirty="0" err="1"/>
            <a:t>tramite</a:t>
          </a:r>
          <a:r>
            <a:rPr lang="en-GB" sz="1400" b="0" dirty="0"/>
            <a:t> </a:t>
          </a:r>
          <a:r>
            <a:rPr lang="en-GB" sz="1400" b="0" dirty="0" err="1"/>
            <a:t>rinvio</a:t>
          </a:r>
          <a:r>
            <a:rPr lang="en-GB" sz="1400" b="0" dirty="0"/>
            <a:t> da cure </a:t>
          </a:r>
          <a:r>
            <a:rPr lang="en-GB" sz="1400" b="0" dirty="0" err="1"/>
            <a:t>primarie</a:t>
          </a:r>
          <a:r>
            <a:rPr lang="en-GB" sz="1400" b="0" dirty="0"/>
            <a:t> o </a:t>
          </a:r>
          <a:r>
            <a:rPr lang="en-GB" sz="1400" b="0" dirty="0" err="1"/>
            <a:t>secondarie</a:t>
          </a:r>
          <a:r>
            <a:rPr lang="en-GB" sz="1400" b="0" dirty="0"/>
            <a:t>.</a:t>
          </a:r>
          <a:endParaRPr lang="en-GB" sz="1600" b="0" dirty="0"/>
        </a:p>
      </dgm:t>
    </dgm:pt>
    <dgm:pt modelId="{83263BC4-653F-4549-89A6-7FF17D91803D}" type="parTrans" cxnId="{95B83054-4B9E-4DBB-8318-554EF656C251}">
      <dgm:prSet/>
      <dgm:spPr/>
      <dgm:t>
        <a:bodyPr/>
        <a:lstStyle/>
        <a:p>
          <a:endParaRPr lang="en-GB"/>
        </a:p>
      </dgm:t>
    </dgm:pt>
    <dgm:pt modelId="{F4EB3803-DAED-4E56-A5F2-28FA48B0DE1C}" type="sibTrans" cxnId="{95B83054-4B9E-4DBB-8318-554EF656C251}">
      <dgm:prSet/>
      <dgm:spPr/>
      <dgm:t>
        <a:bodyPr/>
        <a:lstStyle/>
        <a:p>
          <a:endParaRPr lang="en-GB"/>
        </a:p>
      </dgm:t>
    </dgm:pt>
    <dgm:pt modelId="{FA2B0253-D3CD-49DC-90F9-52B8253322E3}">
      <dgm:prSet custT="1"/>
      <dgm:spPr>
        <a:ln w="57150">
          <a:solidFill>
            <a:srgbClr val="00B0F0"/>
          </a:solidFill>
        </a:ln>
      </dgm:spPr>
      <dgm:t>
        <a:bodyPr/>
        <a:lstStyle/>
        <a:p>
          <a:pPr algn="l" rtl="0"/>
          <a:r>
            <a:rPr lang="en-GB" sz="1600" b="1" u="sng" dirty="0">
              <a:latin typeface="Calibri Light"/>
            </a:rPr>
            <a:t>cure </a:t>
          </a:r>
          <a:r>
            <a:rPr lang="en-GB" sz="1600" b="1" u="sng" dirty="0" err="1">
              <a:latin typeface="Calibri Light"/>
            </a:rPr>
            <a:t>quaternarie</a:t>
          </a:r>
          <a:r>
            <a:rPr lang="en-GB" sz="1600" b="1" u="sng" dirty="0"/>
            <a:t>:</a:t>
          </a:r>
          <a:r>
            <a:rPr lang="en-GB" sz="1600" b="0" dirty="0">
              <a:latin typeface="Calibri Light"/>
            </a:rPr>
            <a:t> 1. </a:t>
          </a:r>
          <a:r>
            <a:rPr lang="en-GB" sz="1600" b="0" dirty="0" err="1">
              <a:latin typeface="Calibri Light"/>
            </a:rPr>
            <a:t>Necessarie</a:t>
          </a:r>
          <a:r>
            <a:rPr lang="en-GB" sz="1600" b="0" dirty="0"/>
            <a:t> per </a:t>
          </a:r>
          <a:r>
            <a:rPr lang="en-GB" sz="1600" b="0" dirty="0" err="1"/>
            <a:t>pazienti</a:t>
          </a:r>
          <a:r>
            <a:rPr lang="en-GB" sz="1600" b="0" dirty="0"/>
            <a:t> con </a:t>
          </a:r>
          <a:r>
            <a:rPr lang="en-GB" sz="1600" b="0" dirty="0" err="1"/>
            <a:t>condizioni</a:t>
          </a:r>
          <a:r>
            <a:rPr lang="en-GB" sz="1600" b="0" dirty="0"/>
            <a:t> di salute </a:t>
          </a:r>
          <a:r>
            <a:rPr lang="en-GB" sz="1600" b="0" dirty="0" err="1"/>
            <a:t>eccezionalmente</a:t>
          </a:r>
          <a:r>
            <a:rPr lang="en-GB" sz="1600" b="0" dirty="0"/>
            <a:t> </a:t>
          </a:r>
          <a:r>
            <a:rPr lang="en-GB" sz="1600" b="0" dirty="0" err="1"/>
            <a:t>complesse</a:t>
          </a:r>
          <a:r>
            <a:rPr lang="en-GB" sz="1600" b="0" dirty="0"/>
            <a:t> e rare.</a:t>
          </a:r>
          <a:r>
            <a:rPr lang="en-GB" b="0" dirty="0">
              <a:latin typeface="Calibri Light"/>
            </a:rPr>
            <a:t> 2. </a:t>
          </a:r>
          <a:r>
            <a:rPr lang="en-GB" b="0" dirty="0" err="1">
              <a:latin typeface="Calibri Light"/>
            </a:rPr>
            <a:t>Caratteristiche</a:t>
          </a:r>
          <a:r>
            <a:rPr lang="en-GB" b="0" dirty="0"/>
            <a:t>: </a:t>
          </a:r>
          <a:r>
            <a:rPr lang="en-GB" b="0" dirty="0" err="1"/>
            <a:t>Conoscenza</a:t>
          </a:r>
          <a:r>
            <a:rPr lang="en-GB" b="0" dirty="0"/>
            <a:t>, </a:t>
          </a:r>
          <a:r>
            <a:rPr lang="en-GB" b="0" dirty="0" err="1"/>
            <a:t>tecnologia</a:t>
          </a:r>
          <a:r>
            <a:rPr lang="en-GB" b="0" dirty="0"/>
            <a:t> e </a:t>
          </a:r>
          <a:r>
            <a:rPr lang="en-GB" b="0" dirty="0" err="1"/>
            <a:t>strutture</a:t>
          </a:r>
          <a:r>
            <a:rPr lang="en-GB" b="0" dirty="0"/>
            <a:t> </a:t>
          </a:r>
          <a:r>
            <a:rPr lang="en-GB" b="0" dirty="0" err="1"/>
            <a:t>più</a:t>
          </a:r>
          <a:r>
            <a:rPr lang="en-GB" b="0" dirty="0"/>
            <a:t> </a:t>
          </a:r>
          <a:r>
            <a:rPr lang="en-GB" b="0" dirty="0" err="1"/>
            <a:t>avanzate</a:t>
          </a:r>
          <a:r>
            <a:rPr lang="en-GB" b="0" dirty="0"/>
            <a:t> </a:t>
          </a:r>
          <a:r>
            <a:rPr lang="en-GB" b="0" dirty="0" err="1"/>
            <a:t>disponibili</a:t>
          </a:r>
          <a:r>
            <a:rPr lang="en-GB" b="0" dirty="0">
              <a:latin typeface="Calibri Light"/>
            </a:rPr>
            <a:t>; 3. </a:t>
          </a:r>
          <a:r>
            <a:rPr lang="en-GB" b="0" dirty="0" err="1">
              <a:latin typeface="Calibri Light"/>
            </a:rPr>
            <a:t>L'accesso</a:t>
          </a:r>
          <a:r>
            <a:rPr lang="en-GB" b="0" dirty="0"/>
            <a:t> </a:t>
          </a:r>
          <a:r>
            <a:rPr lang="en-GB" b="0" dirty="0" err="1"/>
            <a:t>avviene</a:t>
          </a:r>
          <a:r>
            <a:rPr lang="en-GB" b="0" dirty="0"/>
            <a:t> </a:t>
          </a:r>
          <a:r>
            <a:rPr lang="en-GB" b="0" dirty="0" err="1"/>
            <a:t>tramite</a:t>
          </a:r>
          <a:r>
            <a:rPr lang="en-GB" b="0" dirty="0"/>
            <a:t> </a:t>
          </a:r>
          <a:r>
            <a:rPr lang="en-GB" b="0" dirty="0" err="1"/>
            <a:t>rinvio</a:t>
          </a:r>
          <a:r>
            <a:rPr lang="en-GB" b="0" dirty="0"/>
            <a:t> da cure terziarie.</a:t>
          </a:r>
          <a:endParaRPr lang="en-GB" sz="1600" b="0" dirty="0">
            <a:latin typeface="Calibri Light"/>
          </a:endParaRPr>
        </a:p>
        <a:p>
          <a:pPr algn="l" rtl="0"/>
          <a:endParaRPr lang="en-GB" sz="1600" b="0" u="none" dirty="0">
            <a:latin typeface="Calibri Light"/>
          </a:endParaRPr>
        </a:p>
      </dgm:t>
    </dgm:pt>
    <dgm:pt modelId="{E6D8B332-0C16-44C2-B9DC-DD20AA52E5AC}" type="parTrans" cxnId="{65BEC932-0FD4-492B-B5B6-A89613B473F9}">
      <dgm:prSet/>
      <dgm:spPr/>
      <dgm:t>
        <a:bodyPr/>
        <a:lstStyle/>
        <a:p>
          <a:endParaRPr lang="en-GB"/>
        </a:p>
      </dgm:t>
    </dgm:pt>
    <dgm:pt modelId="{ED5DF861-F9DB-481E-A2C9-40D853AE0BD0}" type="sibTrans" cxnId="{65BEC932-0FD4-492B-B5B6-A89613B473F9}">
      <dgm:prSet/>
      <dgm:spPr/>
      <dgm:t>
        <a:bodyPr/>
        <a:lstStyle/>
        <a:p>
          <a:endParaRPr lang="en-GB"/>
        </a:p>
      </dgm:t>
    </dgm:pt>
    <dgm:pt modelId="{23342579-ED90-4C1A-AC57-D716FDBE4C2A}" type="pres">
      <dgm:prSet presAssocID="{961AF256-7C3F-4656-962C-004FD058FD64}" presName="compositeShape" presStyleCnt="0">
        <dgm:presLayoutVars>
          <dgm:dir/>
          <dgm:resizeHandles/>
        </dgm:presLayoutVars>
      </dgm:prSet>
      <dgm:spPr/>
    </dgm:pt>
    <dgm:pt modelId="{72B1FCC5-F628-4ED2-848D-4CCEF7347CD4}" type="pres">
      <dgm:prSet presAssocID="{961AF256-7C3F-4656-962C-004FD058FD64}" presName="pyramid" presStyleLbl="node1" presStyleIdx="0" presStyleCnt="1" custLinFactNeighborX="-5983" custLinFactNeighborY="1234"/>
      <dgm:spPr>
        <a:solidFill>
          <a:srgbClr val="02FFD2"/>
        </a:solidFill>
      </dgm:spPr>
    </dgm:pt>
    <dgm:pt modelId="{5499C27D-E68D-426C-B000-D6074EFD834E}" type="pres">
      <dgm:prSet presAssocID="{961AF256-7C3F-4656-962C-004FD058FD64}" presName="theList" presStyleCnt="0"/>
      <dgm:spPr/>
    </dgm:pt>
    <dgm:pt modelId="{AFB45C5E-9F69-4AB6-8A40-54399DD7F40D}" type="pres">
      <dgm:prSet presAssocID="{9A49BA8C-D64D-45B5-86F2-3580A0C0D89E}" presName="aNode" presStyleLbl="fgAcc1" presStyleIdx="0" presStyleCnt="4" custScaleX="173711" custScaleY="1113061" custLinFactY="3317377" custLinFactNeighborX="-44220" custLinFactNeighborY="3400000">
        <dgm:presLayoutVars>
          <dgm:bulletEnabled val="1"/>
        </dgm:presLayoutVars>
      </dgm:prSet>
      <dgm:spPr/>
    </dgm:pt>
    <dgm:pt modelId="{63B43D4F-6223-46C1-83CF-734556B06389}" type="pres">
      <dgm:prSet presAssocID="{9A49BA8C-D64D-45B5-86F2-3580A0C0D89E}" presName="aSpace" presStyleCnt="0"/>
      <dgm:spPr/>
    </dgm:pt>
    <dgm:pt modelId="{33DDBC05-812B-46A9-AABA-67E185407A74}" type="pres">
      <dgm:prSet presAssocID="{38CBB89B-A833-4B4A-B524-AF8EDFD78195}" presName="aNode" presStyleLbl="fgAcc1" presStyleIdx="1" presStyleCnt="4" custScaleX="168278" custScaleY="1110322" custLinFactY="1187137" custLinFactNeighborX="-41537" custLinFactNeighborY="1200000">
        <dgm:presLayoutVars>
          <dgm:bulletEnabled val="1"/>
        </dgm:presLayoutVars>
      </dgm:prSet>
      <dgm:spPr/>
    </dgm:pt>
    <dgm:pt modelId="{821FB109-AEFB-456F-AA67-B292F4F36B66}" type="pres">
      <dgm:prSet presAssocID="{38CBB89B-A833-4B4A-B524-AF8EDFD78195}" presName="aSpace" presStyleCnt="0"/>
      <dgm:spPr/>
    </dgm:pt>
    <dgm:pt modelId="{A9749A76-B777-4355-A85F-BCE38E0B1EEC}" type="pres">
      <dgm:prSet presAssocID="{579B1673-994E-403E-A460-7C2F4CAB0BA6}" presName="aNode" presStyleLbl="fgAcc1" presStyleIdx="2" presStyleCnt="4" custScaleX="161124" custScaleY="1147545" custLinFactY="-901595" custLinFactNeighborX="-42904" custLinFactNeighborY="-1000000">
        <dgm:presLayoutVars>
          <dgm:bulletEnabled val="1"/>
        </dgm:presLayoutVars>
      </dgm:prSet>
      <dgm:spPr/>
    </dgm:pt>
    <dgm:pt modelId="{F793A64F-D552-4DAF-8315-8C4E4489654F}" type="pres">
      <dgm:prSet presAssocID="{579B1673-994E-403E-A460-7C2F4CAB0BA6}" presName="aSpace" presStyleCnt="0"/>
      <dgm:spPr/>
    </dgm:pt>
    <dgm:pt modelId="{18A6C9AD-54F1-48E8-BD87-0475327E7A7B}" type="pres">
      <dgm:prSet presAssocID="{FA2B0253-D3CD-49DC-90F9-52B8253322E3}" presName="aNode" presStyleLbl="fgAcc1" presStyleIdx="3" presStyleCnt="4" custScaleX="153242" custScaleY="1073290" custLinFactY="-3000000" custLinFactNeighborX="-44726" custLinFactNeighborY="-3002688">
        <dgm:presLayoutVars>
          <dgm:bulletEnabled val="1"/>
        </dgm:presLayoutVars>
      </dgm:prSet>
      <dgm:spPr/>
    </dgm:pt>
    <dgm:pt modelId="{070797D4-8D1E-4A8B-B01B-56E58FC2D1F9}" type="pres">
      <dgm:prSet presAssocID="{FA2B0253-D3CD-49DC-90F9-52B8253322E3}" presName="aSpace" presStyleCnt="0"/>
      <dgm:spPr/>
    </dgm:pt>
  </dgm:ptLst>
  <dgm:cxnLst>
    <dgm:cxn modelId="{C6D9D41F-1470-43F3-9F22-13FABA58B0B7}" type="presOf" srcId="{9A49BA8C-D64D-45B5-86F2-3580A0C0D89E}" destId="{AFB45C5E-9F69-4AB6-8A40-54399DD7F40D}" srcOrd="0" destOrd="0" presId="urn:microsoft.com/office/officeart/2005/8/layout/pyramid2"/>
    <dgm:cxn modelId="{65BEC932-0FD4-492B-B5B6-A89613B473F9}" srcId="{961AF256-7C3F-4656-962C-004FD058FD64}" destId="{FA2B0253-D3CD-49DC-90F9-52B8253322E3}" srcOrd="3" destOrd="0" parTransId="{E6D8B332-0C16-44C2-B9DC-DD20AA52E5AC}" sibTransId="{ED5DF861-F9DB-481E-A2C9-40D853AE0BD0}"/>
    <dgm:cxn modelId="{311BF36B-58EE-41B4-A83E-3083B5CEF7F3}" type="presOf" srcId="{38CBB89B-A833-4B4A-B524-AF8EDFD78195}" destId="{33DDBC05-812B-46A9-AABA-67E185407A74}" srcOrd="0" destOrd="0" presId="urn:microsoft.com/office/officeart/2005/8/layout/pyramid2"/>
    <dgm:cxn modelId="{95B83054-4B9E-4DBB-8318-554EF656C251}" srcId="{961AF256-7C3F-4656-962C-004FD058FD64}" destId="{579B1673-994E-403E-A460-7C2F4CAB0BA6}" srcOrd="2" destOrd="0" parTransId="{83263BC4-653F-4549-89A6-7FF17D91803D}" sibTransId="{F4EB3803-DAED-4E56-A5F2-28FA48B0DE1C}"/>
    <dgm:cxn modelId="{7763A8A5-E5E3-4A22-BCBA-0E26F89D776B}" srcId="{961AF256-7C3F-4656-962C-004FD058FD64}" destId="{38CBB89B-A833-4B4A-B524-AF8EDFD78195}" srcOrd="1" destOrd="0" parTransId="{46A41D9D-C3A1-490C-822A-454314456912}" sibTransId="{4EA26412-8447-4693-A535-BF6C4EFFFA38}"/>
    <dgm:cxn modelId="{D022BCBC-2BB4-4A94-B892-D09DC02B7E72}" type="presOf" srcId="{FA2B0253-D3CD-49DC-90F9-52B8253322E3}" destId="{18A6C9AD-54F1-48E8-BD87-0475327E7A7B}" srcOrd="0" destOrd="0" presId="urn:microsoft.com/office/officeart/2005/8/layout/pyramid2"/>
    <dgm:cxn modelId="{9B8023C3-5115-450F-B228-FB5C75F74971}" srcId="{961AF256-7C3F-4656-962C-004FD058FD64}" destId="{9A49BA8C-D64D-45B5-86F2-3580A0C0D89E}" srcOrd="0" destOrd="0" parTransId="{D99732F4-FA67-4679-A725-6F005CFF075D}" sibTransId="{1FAB3489-E62C-437B-8FC1-B920EFA10E64}"/>
    <dgm:cxn modelId="{633154CE-E872-4246-8AE1-1709B20A9E5D}" type="presOf" srcId="{961AF256-7C3F-4656-962C-004FD058FD64}" destId="{23342579-ED90-4C1A-AC57-D716FDBE4C2A}" srcOrd="0" destOrd="0" presId="urn:microsoft.com/office/officeart/2005/8/layout/pyramid2"/>
    <dgm:cxn modelId="{6AD5FCD9-800C-42AB-BFC3-74E59D3CD561}" type="presOf" srcId="{579B1673-994E-403E-A460-7C2F4CAB0BA6}" destId="{A9749A76-B777-4355-A85F-BCE38E0B1EEC}" srcOrd="0" destOrd="0" presId="urn:microsoft.com/office/officeart/2005/8/layout/pyramid2"/>
    <dgm:cxn modelId="{2E67C13E-A8D2-46C6-B992-60BD45A76767}" type="presParOf" srcId="{23342579-ED90-4C1A-AC57-D716FDBE4C2A}" destId="{72B1FCC5-F628-4ED2-848D-4CCEF7347CD4}" srcOrd="0" destOrd="0" presId="urn:microsoft.com/office/officeart/2005/8/layout/pyramid2"/>
    <dgm:cxn modelId="{28B8BED8-1BEA-4BD7-A60D-AD0EBFA55312}" type="presParOf" srcId="{23342579-ED90-4C1A-AC57-D716FDBE4C2A}" destId="{5499C27D-E68D-426C-B000-D6074EFD834E}" srcOrd="1" destOrd="0" presId="urn:microsoft.com/office/officeart/2005/8/layout/pyramid2"/>
    <dgm:cxn modelId="{FC5E8C34-E780-49E1-8DEA-4F109D7E644D}" type="presParOf" srcId="{5499C27D-E68D-426C-B000-D6074EFD834E}" destId="{AFB45C5E-9F69-4AB6-8A40-54399DD7F40D}" srcOrd="0" destOrd="0" presId="urn:microsoft.com/office/officeart/2005/8/layout/pyramid2"/>
    <dgm:cxn modelId="{D84120D2-A396-452B-A900-AE300079F869}" type="presParOf" srcId="{5499C27D-E68D-426C-B000-D6074EFD834E}" destId="{63B43D4F-6223-46C1-83CF-734556B06389}" srcOrd="1" destOrd="0" presId="urn:microsoft.com/office/officeart/2005/8/layout/pyramid2"/>
    <dgm:cxn modelId="{1389388C-5FCA-4F07-BC8B-D3FBC91770A8}" type="presParOf" srcId="{5499C27D-E68D-426C-B000-D6074EFD834E}" destId="{33DDBC05-812B-46A9-AABA-67E185407A74}" srcOrd="2" destOrd="0" presId="urn:microsoft.com/office/officeart/2005/8/layout/pyramid2"/>
    <dgm:cxn modelId="{24DFED61-7E67-4C37-94E1-EB05ECBD4200}" type="presParOf" srcId="{5499C27D-E68D-426C-B000-D6074EFD834E}" destId="{821FB109-AEFB-456F-AA67-B292F4F36B66}" srcOrd="3" destOrd="0" presId="urn:microsoft.com/office/officeart/2005/8/layout/pyramid2"/>
    <dgm:cxn modelId="{34516166-1934-4713-BF83-6726059CAA17}" type="presParOf" srcId="{5499C27D-E68D-426C-B000-D6074EFD834E}" destId="{A9749A76-B777-4355-A85F-BCE38E0B1EEC}" srcOrd="4" destOrd="0" presId="urn:microsoft.com/office/officeart/2005/8/layout/pyramid2"/>
    <dgm:cxn modelId="{F6FD57E1-FF3A-4F4F-97D4-FC03C5149F12}" type="presParOf" srcId="{5499C27D-E68D-426C-B000-D6074EFD834E}" destId="{F793A64F-D552-4DAF-8315-8C4E4489654F}" srcOrd="5" destOrd="0" presId="urn:microsoft.com/office/officeart/2005/8/layout/pyramid2"/>
    <dgm:cxn modelId="{2C11A3CA-1098-485A-ADCE-FD7C48DC3C16}" type="presParOf" srcId="{5499C27D-E68D-426C-B000-D6074EFD834E}" destId="{18A6C9AD-54F1-48E8-BD87-0475327E7A7B}" srcOrd="6" destOrd="0" presId="urn:microsoft.com/office/officeart/2005/8/layout/pyramid2"/>
    <dgm:cxn modelId="{BC95CAB6-CAF7-46D2-A9EC-9250009669B0}" type="presParOf" srcId="{5499C27D-E68D-426C-B000-D6074EFD834E}" destId="{070797D4-8D1E-4A8B-B01B-56E58FC2D1F9}"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E3B422C-5ED6-46B1-A0DF-FAD7C212F347}"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920E5502-2E8D-49CF-96B7-F5E4D3FFA92B}">
      <dgm:prSet phldrT="[Text]" custT="1"/>
      <dgm:spPr>
        <a:solidFill>
          <a:srgbClr val="0CEBF6"/>
        </a:solidFill>
      </dgm:spPr>
      <dgm:t>
        <a:bodyPr/>
        <a:lstStyle/>
        <a:p>
          <a:pPr algn="l" rtl="0"/>
          <a:r>
            <a:rPr lang="en-US" sz="2400" b="1" dirty="0">
              <a:solidFill>
                <a:schemeClr val="bg1"/>
              </a:solidFill>
            </a:rPr>
            <a:t>Panoramica</a:t>
          </a:r>
          <a:r>
            <a:rPr lang="en-US" b="1" dirty="0">
              <a:latin typeface="Calibri Light"/>
            </a:rPr>
            <a:t> </a:t>
          </a:r>
          <a:endParaRPr lang="en-US" sz="2400" b="0" dirty="0">
            <a:solidFill>
              <a:schemeClr val="bg1"/>
            </a:solidFill>
            <a:latin typeface="Calibri Light"/>
          </a:endParaRPr>
        </a:p>
      </dgm:t>
    </dgm:pt>
    <dgm:pt modelId="{BC45087F-27DE-4F49-9AF8-6D14C41920C8}" type="parTrans" cxnId="{F482EA6D-69AD-47F9-B1D4-83A2811E8EC6}">
      <dgm:prSet/>
      <dgm:spPr/>
      <dgm:t>
        <a:bodyPr/>
        <a:lstStyle/>
        <a:p>
          <a:endParaRPr lang="en-US"/>
        </a:p>
      </dgm:t>
    </dgm:pt>
    <dgm:pt modelId="{F771FD6D-B9D9-48ED-AAA9-F1C0F2352961}" type="sibTrans" cxnId="{F482EA6D-69AD-47F9-B1D4-83A2811E8EC6}">
      <dgm:prSet/>
      <dgm:spPr/>
      <dgm:t>
        <a:bodyPr/>
        <a:lstStyle/>
        <a:p>
          <a:endParaRPr lang="en-US"/>
        </a:p>
      </dgm:t>
    </dgm:pt>
    <dgm:pt modelId="{25EDF044-501E-4E8D-9BB2-DEF9619CA8DE}">
      <dgm:prSet phldrT="[Text]" custT="1"/>
      <dgm:spPr>
        <a:solidFill>
          <a:srgbClr val="D0009E"/>
        </a:solidFill>
      </dgm:spPr>
      <dgm:t>
        <a:bodyPr/>
        <a:lstStyle/>
        <a:p>
          <a:r>
            <a:rPr lang="en-US" sz="2400" b="1" dirty="0"/>
            <a:t>Componenti</a:t>
          </a:r>
        </a:p>
      </dgm:t>
    </dgm:pt>
    <dgm:pt modelId="{C85E8721-15C9-4150-8BFC-D34C330355AF}" type="parTrans" cxnId="{0624F20A-FD9A-41AF-BD8F-77ED0A229D1B}">
      <dgm:prSet/>
      <dgm:spPr/>
      <dgm:t>
        <a:bodyPr/>
        <a:lstStyle/>
        <a:p>
          <a:endParaRPr lang="en-US"/>
        </a:p>
      </dgm:t>
    </dgm:pt>
    <dgm:pt modelId="{B1AF566A-75FC-4424-9193-469BA9F2D8B3}" type="sibTrans" cxnId="{0624F20A-FD9A-41AF-BD8F-77ED0A229D1B}">
      <dgm:prSet/>
      <dgm:spPr/>
      <dgm:t>
        <a:bodyPr/>
        <a:lstStyle/>
        <a:p>
          <a:endParaRPr lang="en-US"/>
        </a:p>
      </dgm:t>
    </dgm:pt>
    <dgm:pt modelId="{57A473A5-B3E3-4FC6-895C-C645CBB0AFD4}">
      <dgm:prSet phldrT="[Text]" custT="1"/>
      <dgm:spPr>
        <a:noFill/>
        <a:ln>
          <a:solidFill>
            <a:srgbClr val="02FFD2"/>
          </a:solidFill>
        </a:ln>
      </dgm:spPr>
      <dgm:t>
        <a:bodyPr/>
        <a:lstStyle/>
        <a:p>
          <a:pPr algn="just"/>
          <a:endParaRPr lang="en-US" sz="1800" b="0" i="0" dirty="0"/>
        </a:p>
      </dgm:t>
    </dgm:pt>
    <dgm:pt modelId="{65115FAA-9BBC-4557-AD6E-C3B86ACA082E}" type="parTrans" cxnId="{AA5A0497-0CA8-4DAC-A9C9-7E6C65269A57}">
      <dgm:prSet/>
      <dgm:spPr/>
      <dgm:t>
        <a:bodyPr/>
        <a:lstStyle/>
        <a:p>
          <a:endParaRPr lang="en-US"/>
        </a:p>
      </dgm:t>
    </dgm:pt>
    <dgm:pt modelId="{1C8EC1FF-BE3F-4D4D-A005-931654E53C21}" type="sibTrans" cxnId="{AA5A0497-0CA8-4DAC-A9C9-7E6C65269A57}">
      <dgm:prSet/>
      <dgm:spPr/>
      <dgm:t>
        <a:bodyPr/>
        <a:lstStyle/>
        <a:p>
          <a:endParaRPr lang="en-US"/>
        </a:p>
      </dgm:t>
    </dgm:pt>
    <dgm:pt modelId="{F9A36813-7193-4C7F-8D73-765D12256BC7}">
      <dgm:prSet phldrT="[Text]" custT="1"/>
      <dgm:spPr>
        <a:solidFill>
          <a:srgbClr val="02FFD2"/>
        </a:solidFill>
      </dgm:spPr>
      <dgm:t>
        <a:bodyPr/>
        <a:lstStyle/>
        <a:p>
          <a:r>
            <a:rPr lang="en-US" sz="2400" b="1" dirty="0" err="1">
              <a:solidFill>
                <a:schemeClr val="bg1"/>
              </a:solidFill>
            </a:rPr>
            <a:t>Applicazioni</a:t>
          </a:r>
          <a:r>
            <a:rPr lang="en-US" sz="2400" b="1" dirty="0">
              <a:solidFill>
                <a:schemeClr val="bg1"/>
              </a:solidFill>
            </a:rPr>
            <a:t> </a:t>
          </a:r>
          <a:r>
            <a:rPr lang="en-US" sz="2400" b="1" dirty="0" err="1">
              <a:solidFill>
                <a:schemeClr val="bg1"/>
              </a:solidFill>
            </a:rPr>
            <a:t>esterne</a:t>
          </a:r>
          <a:endParaRPr lang="en-US" sz="2400" b="1" dirty="0">
            <a:solidFill>
              <a:schemeClr val="bg1"/>
            </a:solidFill>
          </a:endParaRPr>
        </a:p>
      </dgm:t>
    </dgm:pt>
    <dgm:pt modelId="{AF9C51E5-2460-48DC-9043-8E65780D4E82}" type="sibTrans" cxnId="{5516757F-A5FB-4ACE-8DC0-8266CFB36293}">
      <dgm:prSet/>
      <dgm:spPr/>
      <dgm:t>
        <a:bodyPr/>
        <a:lstStyle/>
        <a:p>
          <a:endParaRPr lang="en-US"/>
        </a:p>
      </dgm:t>
    </dgm:pt>
    <dgm:pt modelId="{FE43A716-BC85-4A6D-A8E6-FDAD7825AF6A}" type="parTrans" cxnId="{5516757F-A5FB-4ACE-8DC0-8266CFB36293}">
      <dgm:prSet/>
      <dgm:spPr/>
      <dgm:t>
        <a:bodyPr/>
        <a:lstStyle/>
        <a:p>
          <a:endParaRPr lang="en-US"/>
        </a:p>
      </dgm:t>
    </dgm:pt>
    <dgm:pt modelId="{62468856-0045-4002-BF66-B2719723442E}" type="pres">
      <dgm:prSet presAssocID="{1E3B422C-5ED6-46B1-A0DF-FAD7C212F347}" presName="linear" presStyleCnt="0">
        <dgm:presLayoutVars>
          <dgm:dir/>
          <dgm:animLvl val="lvl"/>
          <dgm:resizeHandles val="exact"/>
        </dgm:presLayoutVars>
      </dgm:prSet>
      <dgm:spPr/>
    </dgm:pt>
    <dgm:pt modelId="{DDC56DB2-1048-40B8-9AFB-79929BD51287}" type="pres">
      <dgm:prSet presAssocID="{920E5502-2E8D-49CF-96B7-F5E4D3FFA92B}" presName="parentLin" presStyleCnt="0"/>
      <dgm:spPr/>
    </dgm:pt>
    <dgm:pt modelId="{D6B7CFC1-EB28-4279-9695-05F5E9B81BA1}" type="pres">
      <dgm:prSet presAssocID="{920E5502-2E8D-49CF-96B7-F5E4D3FFA92B}" presName="parentLeftMargin" presStyleLbl="node1" presStyleIdx="0" presStyleCnt="3"/>
      <dgm:spPr/>
    </dgm:pt>
    <dgm:pt modelId="{499656BC-7E2C-42FE-90F0-B193F9DFF5FA}" type="pres">
      <dgm:prSet presAssocID="{920E5502-2E8D-49CF-96B7-F5E4D3FFA92B}" presName="parentText" presStyleLbl="node1" presStyleIdx="0" presStyleCnt="3" custScaleX="96464" custScaleY="33261" custLinFactNeighborX="-69681" custLinFactNeighborY="-24858">
        <dgm:presLayoutVars>
          <dgm:chMax val="0"/>
          <dgm:bulletEnabled val="1"/>
        </dgm:presLayoutVars>
      </dgm:prSet>
      <dgm:spPr/>
    </dgm:pt>
    <dgm:pt modelId="{CFF68A81-2F1C-42E6-9B2C-BF4CBD262630}" type="pres">
      <dgm:prSet presAssocID="{920E5502-2E8D-49CF-96B7-F5E4D3FFA92B}" presName="negativeSpace" presStyleCnt="0"/>
      <dgm:spPr/>
    </dgm:pt>
    <dgm:pt modelId="{D5307124-8321-44EF-BA8F-9CE205F89AFC}" type="pres">
      <dgm:prSet presAssocID="{920E5502-2E8D-49CF-96B7-F5E4D3FFA92B}" presName="childText" presStyleLbl="conFgAcc1" presStyleIdx="0" presStyleCnt="3" custScaleY="129631" custLinFactNeighborX="-263" custLinFactNeighborY="-42561">
        <dgm:presLayoutVars>
          <dgm:bulletEnabled val="1"/>
        </dgm:presLayoutVars>
      </dgm:prSet>
      <dgm:spPr/>
    </dgm:pt>
    <dgm:pt modelId="{3117800D-700F-435A-A7D1-3CD8A4508C57}" type="pres">
      <dgm:prSet presAssocID="{F771FD6D-B9D9-48ED-AAA9-F1C0F2352961}" presName="spaceBetweenRectangles" presStyleCnt="0"/>
      <dgm:spPr/>
    </dgm:pt>
    <dgm:pt modelId="{B3798142-D169-4E6A-9BF4-4EA1363A7D30}" type="pres">
      <dgm:prSet presAssocID="{25EDF044-501E-4E8D-9BB2-DEF9619CA8DE}" presName="parentLin" presStyleCnt="0"/>
      <dgm:spPr/>
    </dgm:pt>
    <dgm:pt modelId="{70BCBEF8-E989-4249-9C30-71C66AC5A50A}" type="pres">
      <dgm:prSet presAssocID="{25EDF044-501E-4E8D-9BB2-DEF9619CA8DE}" presName="parentLeftMargin" presStyleLbl="node1" presStyleIdx="0" presStyleCnt="3"/>
      <dgm:spPr/>
    </dgm:pt>
    <dgm:pt modelId="{105FCD6D-16FF-4E11-9570-C37A50A65711}" type="pres">
      <dgm:prSet presAssocID="{25EDF044-501E-4E8D-9BB2-DEF9619CA8DE}" presName="parentText" presStyleLbl="node1" presStyleIdx="1" presStyleCnt="3" custScaleY="36571" custLinFactNeighborX="-100000" custLinFactNeighborY="-48691">
        <dgm:presLayoutVars>
          <dgm:chMax val="0"/>
          <dgm:bulletEnabled val="1"/>
        </dgm:presLayoutVars>
      </dgm:prSet>
      <dgm:spPr/>
    </dgm:pt>
    <dgm:pt modelId="{E03FFAD4-B257-40BE-95E4-F3F08F03AF2E}" type="pres">
      <dgm:prSet presAssocID="{25EDF044-501E-4E8D-9BB2-DEF9619CA8DE}" presName="negativeSpace" presStyleCnt="0"/>
      <dgm:spPr/>
    </dgm:pt>
    <dgm:pt modelId="{AA111DBC-F94D-4818-80C2-43070D4AAFDC}" type="pres">
      <dgm:prSet presAssocID="{25EDF044-501E-4E8D-9BB2-DEF9619CA8DE}" presName="childText" presStyleLbl="conFgAcc1" presStyleIdx="1" presStyleCnt="3">
        <dgm:presLayoutVars>
          <dgm:bulletEnabled val="1"/>
        </dgm:presLayoutVars>
      </dgm:prSet>
      <dgm:spPr/>
    </dgm:pt>
    <dgm:pt modelId="{F873B8E1-5E10-4039-B3F7-DDF6B57160F9}" type="pres">
      <dgm:prSet presAssocID="{B1AF566A-75FC-4424-9193-469BA9F2D8B3}" presName="spaceBetweenRectangles" presStyleCnt="0"/>
      <dgm:spPr/>
    </dgm:pt>
    <dgm:pt modelId="{B529DBB8-3349-46F9-87A2-AAC648F7F6C1}" type="pres">
      <dgm:prSet presAssocID="{F9A36813-7193-4C7F-8D73-765D12256BC7}" presName="parentLin" presStyleCnt="0"/>
      <dgm:spPr/>
    </dgm:pt>
    <dgm:pt modelId="{E4432311-C3E0-4659-89D9-4170C7EF2058}" type="pres">
      <dgm:prSet presAssocID="{F9A36813-7193-4C7F-8D73-765D12256BC7}" presName="parentLeftMargin" presStyleLbl="node1" presStyleIdx="1" presStyleCnt="3"/>
      <dgm:spPr/>
    </dgm:pt>
    <dgm:pt modelId="{581F88EB-329E-409A-9AF6-A10CFDFE54F3}" type="pres">
      <dgm:prSet presAssocID="{F9A36813-7193-4C7F-8D73-765D12256BC7}" presName="parentText" presStyleLbl="node1" presStyleIdx="2" presStyleCnt="3" custScaleY="33360" custLinFactNeighborX="-85140" custLinFactNeighborY="-39663">
        <dgm:presLayoutVars>
          <dgm:chMax val="0"/>
          <dgm:bulletEnabled val="1"/>
        </dgm:presLayoutVars>
      </dgm:prSet>
      <dgm:spPr/>
    </dgm:pt>
    <dgm:pt modelId="{4E27A2B3-EFC5-4FA3-BA94-FEF5B3795C4D}" type="pres">
      <dgm:prSet presAssocID="{F9A36813-7193-4C7F-8D73-765D12256BC7}" presName="negativeSpace" presStyleCnt="0"/>
      <dgm:spPr/>
    </dgm:pt>
    <dgm:pt modelId="{F67D7666-9130-4FA3-BE8E-8DDD0D147B7A}" type="pres">
      <dgm:prSet presAssocID="{F9A36813-7193-4C7F-8D73-765D12256BC7}" presName="childText" presStyleLbl="conFgAcc1" presStyleIdx="2" presStyleCnt="3">
        <dgm:presLayoutVars>
          <dgm:bulletEnabled val="1"/>
        </dgm:presLayoutVars>
      </dgm:prSet>
      <dgm:spPr/>
    </dgm:pt>
  </dgm:ptLst>
  <dgm:cxnLst>
    <dgm:cxn modelId="{0624F20A-FD9A-41AF-BD8F-77ED0A229D1B}" srcId="{1E3B422C-5ED6-46B1-A0DF-FAD7C212F347}" destId="{25EDF044-501E-4E8D-9BB2-DEF9619CA8DE}" srcOrd="1" destOrd="0" parTransId="{C85E8721-15C9-4150-8BFC-D34C330355AF}" sibTransId="{B1AF566A-75FC-4424-9193-469BA9F2D8B3}"/>
    <dgm:cxn modelId="{76EE810E-329A-40BD-AE52-042E6DBC01D0}" type="presOf" srcId="{57A473A5-B3E3-4FC6-895C-C645CBB0AFD4}" destId="{F67D7666-9130-4FA3-BE8E-8DDD0D147B7A}" srcOrd="0" destOrd="0" presId="urn:microsoft.com/office/officeart/2005/8/layout/list1"/>
    <dgm:cxn modelId="{848ADE15-6757-42DB-B19F-A028119B2BCF}" type="presOf" srcId="{1E3B422C-5ED6-46B1-A0DF-FAD7C212F347}" destId="{62468856-0045-4002-BF66-B2719723442E}" srcOrd="0" destOrd="0" presId="urn:microsoft.com/office/officeart/2005/8/layout/list1"/>
    <dgm:cxn modelId="{FB4A891B-E01C-41E9-AA88-B940BE8E5C6B}" type="presOf" srcId="{25EDF044-501E-4E8D-9BB2-DEF9619CA8DE}" destId="{105FCD6D-16FF-4E11-9570-C37A50A65711}" srcOrd="1" destOrd="0" presId="urn:microsoft.com/office/officeart/2005/8/layout/list1"/>
    <dgm:cxn modelId="{69D43020-4F5D-409E-A4D4-706D0C5CD38B}" type="presOf" srcId="{F9A36813-7193-4C7F-8D73-765D12256BC7}" destId="{E4432311-C3E0-4659-89D9-4170C7EF2058}" srcOrd="0" destOrd="0" presId="urn:microsoft.com/office/officeart/2005/8/layout/list1"/>
    <dgm:cxn modelId="{F482EA6D-69AD-47F9-B1D4-83A2811E8EC6}" srcId="{1E3B422C-5ED6-46B1-A0DF-FAD7C212F347}" destId="{920E5502-2E8D-49CF-96B7-F5E4D3FFA92B}" srcOrd="0" destOrd="0" parTransId="{BC45087F-27DE-4F49-9AF8-6D14C41920C8}" sibTransId="{F771FD6D-B9D9-48ED-AAA9-F1C0F2352961}"/>
    <dgm:cxn modelId="{5516757F-A5FB-4ACE-8DC0-8266CFB36293}" srcId="{1E3B422C-5ED6-46B1-A0DF-FAD7C212F347}" destId="{F9A36813-7193-4C7F-8D73-765D12256BC7}" srcOrd="2" destOrd="0" parTransId="{FE43A716-BC85-4A6D-A8E6-FDAD7825AF6A}" sibTransId="{AF9C51E5-2460-48DC-9043-8E65780D4E82}"/>
    <dgm:cxn modelId="{AA5A0497-0CA8-4DAC-A9C9-7E6C65269A57}" srcId="{F9A36813-7193-4C7F-8D73-765D12256BC7}" destId="{57A473A5-B3E3-4FC6-895C-C645CBB0AFD4}" srcOrd="0" destOrd="0" parTransId="{65115FAA-9BBC-4557-AD6E-C3B86ACA082E}" sibTransId="{1C8EC1FF-BE3F-4D4D-A005-931654E53C21}"/>
    <dgm:cxn modelId="{67DD73E2-65A1-4E17-B35F-038BECFEF0C0}" type="presOf" srcId="{F9A36813-7193-4C7F-8D73-765D12256BC7}" destId="{581F88EB-329E-409A-9AF6-A10CFDFE54F3}" srcOrd="1" destOrd="0" presId="urn:microsoft.com/office/officeart/2005/8/layout/list1"/>
    <dgm:cxn modelId="{C8298BE6-7C45-4165-A8A4-8EED06D95D42}" type="presOf" srcId="{920E5502-2E8D-49CF-96B7-F5E4D3FFA92B}" destId="{499656BC-7E2C-42FE-90F0-B193F9DFF5FA}" srcOrd="1" destOrd="0" presId="urn:microsoft.com/office/officeart/2005/8/layout/list1"/>
    <dgm:cxn modelId="{C3B2C2F6-0288-4BB2-9536-71CEE75EC85E}" type="presOf" srcId="{25EDF044-501E-4E8D-9BB2-DEF9619CA8DE}" destId="{70BCBEF8-E989-4249-9C30-71C66AC5A50A}" srcOrd="0" destOrd="0" presId="urn:microsoft.com/office/officeart/2005/8/layout/list1"/>
    <dgm:cxn modelId="{62FBC7F8-8139-4FA5-BCC3-69151F56CE84}" type="presOf" srcId="{920E5502-2E8D-49CF-96B7-F5E4D3FFA92B}" destId="{D6B7CFC1-EB28-4279-9695-05F5E9B81BA1}" srcOrd="0" destOrd="0" presId="urn:microsoft.com/office/officeart/2005/8/layout/list1"/>
    <dgm:cxn modelId="{F27716BE-4881-4CB6-9D46-9830DE5A4CA1}" type="presParOf" srcId="{62468856-0045-4002-BF66-B2719723442E}" destId="{DDC56DB2-1048-40B8-9AFB-79929BD51287}" srcOrd="0" destOrd="0" presId="urn:microsoft.com/office/officeart/2005/8/layout/list1"/>
    <dgm:cxn modelId="{DF8CE933-A1EE-4BA7-BD56-F29919EE010B}" type="presParOf" srcId="{DDC56DB2-1048-40B8-9AFB-79929BD51287}" destId="{D6B7CFC1-EB28-4279-9695-05F5E9B81BA1}" srcOrd="0" destOrd="0" presId="urn:microsoft.com/office/officeart/2005/8/layout/list1"/>
    <dgm:cxn modelId="{A784C779-7DC1-4F91-9ADF-09129C7EE636}" type="presParOf" srcId="{DDC56DB2-1048-40B8-9AFB-79929BD51287}" destId="{499656BC-7E2C-42FE-90F0-B193F9DFF5FA}" srcOrd="1" destOrd="0" presId="urn:microsoft.com/office/officeart/2005/8/layout/list1"/>
    <dgm:cxn modelId="{634EFCB5-7897-45D2-9923-0CDFA1B5362B}" type="presParOf" srcId="{62468856-0045-4002-BF66-B2719723442E}" destId="{CFF68A81-2F1C-42E6-9B2C-BF4CBD262630}" srcOrd="1" destOrd="0" presId="urn:microsoft.com/office/officeart/2005/8/layout/list1"/>
    <dgm:cxn modelId="{09598091-ABC9-4992-8B19-38CFDDCCF958}" type="presParOf" srcId="{62468856-0045-4002-BF66-B2719723442E}" destId="{D5307124-8321-44EF-BA8F-9CE205F89AFC}" srcOrd="2" destOrd="0" presId="urn:microsoft.com/office/officeart/2005/8/layout/list1"/>
    <dgm:cxn modelId="{8FC3B034-2651-4C63-B26B-CDAA22B84C37}" type="presParOf" srcId="{62468856-0045-4002-BF66-B2719723442E}" destId="{3117800D-700F-435A-A7D1-3CD8A4508C57}" srcOrd="3" destOrd="0" presId="urn:microsoft.com/office/officeart/2005/8/layout/list1"/>
    <dgm:cxn modelId="{0EAB0623-9DC8-466F-827D-5A03977FC9B2}" type="presParOf" srcId="{62468856-0045-4002-BF66-B2719723442E}" destId="{B3798142-D169-4E6A-9BF4-4EA1363A7D30}" srcOrd="4" destOrd="0" presId="urn:microsoft.com/office/officeart/2005/8/layout/list1"/>
    <dgm:cxn modelId="{FF2B746D-8F50-4684-A956-63A5CF04D7C4}" type="presParOf" srcId="{B3798142-D169-4E6A-9BF4-4EA1363A7D30}" destId="{70BCBEF8-E989-4249-9C30-71C66AC5A50A}" srcOrd="0" destOrd="0" presId="urn:microsoft.com/office/officeart/2005/8/layout/list1"/>
    <dgm:cxn modelId="{D0888549-C8E0-450B-9941-20F90C4F766B}" type="presParOf" srcId="{B3798142-D169-4E6A-9BF4-4EA1363A7D30}" destId="{105FCD6D-16FF-4E11-9570-C37A50A65711}" srcOrd="1" destOrd="0" presId="urn:microsoft.com/office/officeart/2005/8/layout/list1"/>
    <dgm:cxn modelId="{590BEF37-7358-4565-8F7C-9906FA479FA2}" type="presParOf" srcId="{62468856-0045-4002-BF66-B2719723442E}" destId="{E03FFAD4-B257-40BE-95E4-F3F08F03AF2E}" srcOrd="5" destOrd="0" presId="urn:microsoft.com/office/officeart/2005/8/layout/list1"/>
    <dgm:cxn modelId="{DA548FA6-89C8-4535-BFCD-69E4B3C9DD0C}" type="presParOf" srcId="{62468856-0045-4002-BF66-B2719723442E}" destId="{AA111DBC-F94D-4818-80C2-43070D4AAFDC}" srcOrd="6" destOrd="0" presId="urn:microsoft.com/office/officeart/2005/8/layout/list1"/>
    <dgm:cxn modelId="{9B760EB9-AB07-4CE2-80D8-203A416CFA35}" type="presParOf" srcId="{62468856-0045-4002-BF66-B2719723442E}" destId="{F873B8E1-5E10-4039-B3F7-DDF6B57160F9}" srcOrd="7" destOrd="0" presId="urn:microsoft.com/office/officeart/2005/8/layout/list1"/>
    <dgm:cxn modelId="{F40F2DC6-DA2B-4FF3-8B83-029F27B4985A}" type="presParOf" srcId="{62468856-0045-4002-BF66-B2719723442E}" destId="{B529DBB8-3349-46F9-87A2-AAC648F7F6C1}" srcOrd="8" destOrd="0" presId="urn:microsoft.com/office/officeart/2005/8/layout/list1"/>
    <dgm:cxn modelId="{3BE6C1A3-9B73-4BB1-AD42-E6BB9B847CC3}" type="presParOf" srcId="{B529DBB8-3349-46F9-87A2-AAC648F7F6C1}" destId="{E4432311-C3E0-4659-89D9-4170C7EF2058}" srcOrd="0" destOrd="0" presId="urn:microsoft.com/office/officeart/2005/8/layout/list1"/>
    <dgm:cxn modelId="{6C2F699D-478E-497B-96F8-24F6108FAB11}" type="presParOf" srcId="{B529DBB8-3349-46F9-87A2-AAC648F7F6C1}" destId="{581F88EB-329E-409A-9AF6-A10CFDFE54F3}" srcOrd="1" destOrd="0" presId="urn:microsoft.com/office/officeart/2005/8/layout/list1"/>
    <dgm:cxn modelId="{B0BE14B5-D88F-430B-AA29-DDE36F39A212}" type="presParOf" srcId="{62468856-0045-4002-BF66-B2719723442E}" destId="{4E27A2B3-EFC5-4FA3-BA94-FEF5B3795C4D}" srcOrd="9" destOrd="0" presId="urn:microsoft.com/office/officeart/2005/8/layout/list1"/>
    <dgm:cxn modelId="{2FD25B4A-DD7C-4160-8B1B-5719E177519C}" type="presParOf" srcId="{62468856-0045-4002-BF66-B2719723442E}" destId="{F67D7666-9130-4FA3-BE8E-8DDD0D147B7A}"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E245F33-C6C2-49A4-BC42-1F2A6FA17C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7652D25-D86C-4BBF-BC92-070ECEAC035B}">
      <dgm:prSet phldrT="[Text]" custT="1"/>
      <dgm:spPr>
        <a:solidFill>
          <a:srgbClr val="02FFD2"/>
        </a:solidFill>
      </dgm:spPr>
      <dgm:t>
        <a:bodyPr/>
        <a:lstStyle/>
        <a:p>
          <a:pPr rtl="0"/>
          <a:r>
            <a:rPr lang="en-US" sz="2400" b="1" dirty="0" err="1">
              <a:solidFill>
                <a:schemeClr val="accent1">
                  <a:lumMod val="75000"/>
                </a:schemeClr>
              </a:solidFill>
            </a:rPr>
            <a:t>Miglioramento</a:t>
          </a:r>
          <a:r>
            <a:rPr lang="en-US" sz="2400" b="1" dirty="0">
              <a:solidFill>
                <a:schemeClr val="accent1">
                  <a:lumMod val="75000"/>
                </a:schemeClr>
              </a:solidFill>
            </a:rPr>
            <a:t> in</a:t>
          </a:r>
          <a:r>
            <a:rPr lang="en-US" sz="2000" b="1" dirty="0">
              <a:solidFill>
                <a:schemeClr val="accent1">
                  <a:lumMod val="75000"/>
                </a:schemeClr>
              </a:solidFill>
              <a:latin typeface="Calibri Light"/>
              <a:ea typeface="Calibri Light"/>
              <a:cs typeface="Calibri Light"/>
            </a:rPr>
            <a:t>….</a:t>
          </a:r>
          <a:endParaRPr lang="en-US" sz="2400" b="1" dirty="0">
            <a:solidFill>
              <a:schemeClr val="accent1">
                <a:lumMod val="75000"/>
              </a:schemeClr>
            </a:solidFill>
            <a:latin typeface="Calibri Light"/>
            <a:ea typeface="Calibri Light"/>
            <a:cs typeface="Calibri Light"/>
          </a:endParaRPr>
        </a:p>
      </dgm:t>
    </dgm:pt>
    <dgm:pt modelId="{5A4C00B3-C642-42C3-B5FD-B49169321858}" type="parTrans" cxnId="{3D88171E-69B6-4361-AF99-6075E255A71C}">
      <dgm:prSet/>
      <dgm:spPr/>
      <dgm:t>
        <a:bodyPr/>
        <a:lstStyle/>
        <a:p>
          <a:endParaRPr lang="en-US"/>
        </a:p>
      </dgm:t>
    </dgm:pt>
    <dgm:pt modelId="{141655C8-FE51-419E-ADA1-F0CEBCF1A6D1}" type="sibTrans" cxnId="{3D88171E-69B6-4361-AF99-6075E255A71C}">
      <dgm:prSet/>
      <dgm:spPr/>
      <dgm:t>
        <a:bodyPr/>
        <a:lstStyle/>
        <a:p>
          <a:endParaRPr lang="en-US"/>
        </a:p>
      </dgm:t>
    </dgm:pt>
    <dgm:pt modelId="{4AA08E45-E8E9-49A5-8C74-D90A9A8034A6}">
      <dgm:prSet phldrT="[Text]" custT="1"/>
      <dgm:spPr>
        <a:solidFill>
          <a:srgbClr val="D0009E"/>
        </a:solidFill>
      </dgm:spPr>
      <dgm:t>
        <a:bodyPr/>
        <a:lstStyle/>
        <a:p>
          <a:r>
            <a:rPr lang="en-US" sz="2400" b="1" dirty="0" err="1">
              <a:solidFill>
                <a:schemeClr val="bg1"/>
              </a:solidFill>
            </a:rPr>
            <a:t>Facilitazione</a:t>
          </a:r>
          <a:r>
            <a:rPr lang="en-US" sz="2400" b="1" dirty="0">
              <a:solidFill>
                <a:schemeClr val="bg1"/>
              </a:solidFill>
            </a:rPr>
            <a:t> di…</a:t>
          </a:r>
        </a:p>
      </dgm:t>
    </dgm:pt>
    <dgm:pt modelId="{E7985302-9A91-4E90-933A-677AE027F4B8}" type="parTrans" cxnId="{3952536B-55F2-49F3-8150-9035D9B4FE23}">
      <dgm:prSet/>
      <dgm:spPr/>
      <dgm:t>
        <a:bodyPr/>
        <a:lstStyle/>
        <a:p>
          <a:endParaRPr lang="en-US"/>
        </a:p>
      </dgm:t>
    </dgm:pt>
    <dgm:pt modelId="{34498192-D8A0-48DF-B696-59B4AC324AC4}" type="sibTrans" cxnId="{3952536B-55F2-49F3-8150-9035D9B4FE23}">
      <dgm:prSet/>
      <dgm:spPr/>
      <dgm:t>
        <a:bodyPr/>
        <a:lstStyle/>
        <a:p>
          <a:endParaRPr lang="en-US"/>
        </a:p>
      </dgm:t>
    </dgm:pt>
    <dgm:pt modelId="{10BE0ED0-09D1-4080-A859-7CB39301640A}">
      <dgm:prSet phldrT="[Text]" custT="1"/>
      <dgm:spPr/>
      <dgm:t>
        <a:bodyPr/>
        <a:lstStyle/>
        <a:p>
          <a:r>
            <a:rPr lang="it-IT" sz="1800" b="1" dirty="0">
              <a:solidFill>
                <a:schemeClr val="tx1"/>
              </a:solidFill>
              <a:latin typeface="Calibri"/>
              <a:ea typeface="Calibri"/>
              <a:cs typeface="Calibri"/>
            </a:rPr>
            <a:t>Adesione alle linee guida cliniche e alle migliori pratiche</a:t>
          </a:r>
          <a:r>
            <a:rPr lang="it-IT" sz="2400" b="1" dirty="0">
              <a:solidFill>
                <a:schemeClr val="tx1"/>
              </a:solidFill>
              <a:latin typeface="Calibri"/>
              <a:ea typeface="+mn-lt"/>
              <a:cs typeface="+mn-lt"/>
            </a:rPr>
            <a:t>;</a:t>
          </a:r>
          <a:endParaRPr lang="en-US" sz="2400" dirty="0">
            <a:solidFill>
              <a:schemeClr val="tx1"/>
            </a:solidFill>
            <a:latin typeface="Calibri"/>
            <a:ea typeface="Calibri"/>
            <a:cs typeface="Calibri"/>
          </a:endParaRPr>
        </a:p>
      </dgm:t>
    </dgm:pt>
    <dgm:pt modelId="{4C8EF26B-E067-47AD-A58C-4C0818805F40}" type="parTrans" cxnId="{E00A1440-BF1B-41A2-9404-D7E6F61788D7}">
      <dgm:prSet/>
      <dgm:spPr/>
      <dgm:t>
        <a:bodyPr/>
        <a:lstStyle/>
        <a:p>
          <a:endParaRPr lang="en-US"/>
        </a:p>
      </dgm:t>
    </dgm:pt>
    <dgm:pt modelId="{CFF9DC13-0354-445E-8886-981909EEE559}" type="sibTrans" cxnId="{E00A1440-BF1B-41A2-9404-D7E6F61788D7}">
      <dgm:prSet/>
      <dgm:spPr/>
      <dgm:t>
        <a:bodyPr/>
        <a:lstStyle/>
        <a:p>
          <a:endParaRPr lang="en-US"/>
        </a:p>
      </dgm:t>
    </dgm:pt>
    <dgm:pt modelId="{854287E6-6313-43DA-ABD3-17AED67F57C5}">
      <dgm:prSet phldrT="[Text]" custT="1"/>
      <dgm:spPr/>
      <dgm:t>
        <a:bodyPr/>
        <a:lstStyle/>
        <a:p>
          <a:endParaRPr lang="en-US" sz="2400" dirty="0"/>
        </a:p>
      </dgm:t>
    </dgm:pt>
    <dgm:pt modelId="{4F58D3EC-0128-442B-8298-1E1C096EC05A}" type="parTrans" cxnId="{A9C07997-EB2F-4C7D-8C2E-259E8F2439AA}">
      <dgm:prSet/>
      <dgm:spPr/>
      <dgm:t>
        <a:bodyPr/>
        <a:lstStyle/>
        <a:p>
          <a:endParaRPr lang="el-GR"/>
        </a:p>
      </dgm:t>
    </dgm:pt>
    <dgm:pt modelId="{90A94C1E-5917-4565-B3B8-4B85CAFEF48E}" type="sibTrans" cxnId="{A9C07997-EB2F-4C7D-8C2E-259E8F2439AA}">
      <dgm:prSet/>
      <dgm:spPr/>
      <dgm:t>
        <a:bodyPr/>
        <a:lstStyle/>
        <a:p>
          <a:endParaRPr lang="el-GR"/>
        </a:p>
      </dgm:t>
    </dgm:pt>
    <dgm:pt modelId="{44FB8642-FA33-4584-B1CE-716A91195B85}">
      <dgm:prSet/>
      <dgm:spPr/>
      <dgm:t>
        <a:bodyPr/>
        <a:lstStyle/>
        <a:p>
          <a:endParaRPr lang="el-GR" sz="1000" dirty="0"/>
        </a:p>
      </dgm:t>
    </dgm:pt>
    <dgm:pt modelId="{A3A1EA46-DA60-4263-9B9F-47AE06936EC6}" type="parTrans" cxnId="{D313ACC1-D51C-4BDA-AA9A-94593BA63F63}">
      <dgm:prSet/>
      <dgm:spPr/>
      <dgm:t>
        <a:bodyPr/>
        <a:lstStyle/>
        <a:p>
          <a:endParaRPr lang="el-GR"/>
        </a:p>
      </dgm:t>
    </dgm:pt>
    <dgm:pt modelId="{E98771C4-5DEF-47A0-A0AA-89E4E2DDB0F3}" type="sibTrans" cxnId="{D313ACC1-D51C-4BDA-AA9A-94593BA63F63}">
      <dgm:prSet/>
      <dgm:spPr/>
      <dgm:t>
        <a:bodyPr/>
        <a:lstStyle/>
        <a:p>
          <a:endParaRPr lang="el-GR"/>
        </a:p>
      </dgm:t>
    </dgm:pt>
    <dgm:pt modelId="{2C590FB4-F73A-48C6-B9B2-F52E15DA32A7}">
      <dgm:prSet phldrT="[Text]" custT="1"/>
      <dgm:spPr/>
      <dgm:t>
        <a:bodyPr/>
        <a:lstStyle/>
        <a:p>
          <a:pPr>
            <a:buFont typeface="Arial" panose="020B0604020202020204" pitchFamily="34" charset="0"/>
            <a:buChar char="•"/>
          </a:pPr>
          <a:r>
            <a:rPr lang="it-IT" sz="2000" b="0" dirty="0">
              <a:solidFill>
                <a:schemeClr val="tx1"/>
              </a:solidFill>
              <a:latin typeface="Calibri"/>
              <a:ea typeface="Calibri"/>
              <a:cs typeface="Calibri"/>
            </a:rPr>
            <a:t>Efficienza e accessibilità dei servizi</a:t>
          </a:r>
          <a:r>
            <a:rPr lang="it-IT" sz="2000" b="0" i="0" dirty="0">
              <a:solidFill>
                <a:schemeClr val="tx1"/>
              </a:solidFill>
              <a:latin typeface="Calibri"/>
              <a:ea typeface="Calibri"/>
              <a:cs typeface="Calibri"/>
            </a:rPr>
            <a:t>;</a:t>
          </a:r>
        </a:p>
      </dgm:t>
    </dgm:pt>
    <dgm:pt modelId="{F34A8E9D-29CD-452C-AA40-BAD4E3691E74}" type="parTrans" cxnId="{972AA41B-7598-4756-ACFA-9E5455FEB365}">
      <dgm:prSet/>
      <dgm:spPr/>
      <dgm:t>
        <a:bodyPr/>
        <a:lstStyle/>
        <a:p>
          <a:endParaRPr lang="it-IT"/>
        </a:p>
      </dgm:t>
    </dgm:pt>
    <dgm:pt modelId="{B6C756BE-AF7C-41B1-A563-0FC92F357271}" type="sibTrans" cxnId="{972AA41B-7598-4756-ACFA-9E5455FEB365}">
      <dgm:prSet/>
      <dgm:spPr/>
      <dgm:t>
        <a:bodyPr/>
        <a:lstStyle/>
        <a:p>
          <a:endParaRPr lang="it-IT"/>
        </a:p>
      </dgm:t>
    </dgm:pt>
    <dgm:pt modelId="{640CF678-6D02-4C38-BA50-CBBB0702DC45}">
      <dgm:prSet phldrT="[Text]" custT="1"/>
      <dgm:spPr/>
      <dgm:t>
        <a:bodyPr/>
        <a:lstStyle/>
        <a:p>
          <a:pPr rtl="0">
            <a:buFont typeface="Arial" panose="020B0604020202020204" pitchFamily="34" charset="0"/>
            <a:buChar char="•"/>
          </a:pPr>
          <a:r>
            <a:rPr lang="it-IT" sz="2000" b="0" dirty="0">
              <a:solidFill>
                <a:schemeClr val="tx1"/>
              </a:solidFill>
              <a:latin typeface="Calibri"/>
              <a:ea typeface="Calibri"/>
              <a:cs typeface="Calibri"/>
            </a:rPr>
            <a:t> Modelli e processi di finanziamento che supportino la sostenibilità del sistema sanitario</a:t>
          </a:r>
          <a:r>
            <a:rPr lang="it-IT" sz="2000" b="0" i="0" dirty="0">
              <a:solidFill>
                <a:schemeClr val="tx1"/>
              </a:solidFill>
              <a:latin typeface="Calibri"/>
              <a:ea typeface="Calibri"/>
              <a:cs typeface="Calibri"/>
            </a:rPr>
            <a:t>. </a:t>
          </a:r>
          <a:endParaRPr lang="en-US" sz="2000" b="0" i="1" dirty="0">
            <a:solidFill>
              <a:schemeClr val="tx1"/>
            </a:solidFill>
            <a:latin typeface="Calibri"/>
            <a:ea typeface="Calibri"/>
            <a:cs typeface="Calibri"/>
          </a:endParaRPr>
        </a:p>
      </dgm:t>
    </dgm:pt>
    <dgm:pt modelId="{378A944C-84C0-49F2-9BD5-8FFCD118A7FA}" type="parTrans" cxnId="{80C0BA51-DBC7-4649-BF65-892737E71C40}">
      <dgm:prSet/>
      <dgm:spPr/>
      <dgm:t>
        <a:bodyPr/>
        <a:lstStyle/>
        <a:p>
          <a:endParaRPr lang="it-IT"/>
        </a:p>
      </dgm:t>
    </dgm:pt>
    <dgm:pt modelId="{EA28B046-B524-4650-AE05-EA236BA9411D}" type="sibTrans" cxnId="{80C0BA51-DBC7-4649-BF65-892737E71C40}">
      <dgm:prSet/>
      <dgm:spPr/>
      <dgm:t>
        <a:bodyPr/>
        <a:lstStyle/>
        <a:p>
          <a:endParaRPr lang="it-IT"/>
        </a:p>
      </dgm:t>
    </dgm:pt>
    <dgm:pt modelId="{8F938A14-5E63-4DE4-8297-CF43FAD96A98}">
      <dgm:prSet custT="1"/>
      <dgm:spPr/>
      <dgm:t>
        <a:bodyPr/>
        <a:lstStyle/>
        <a:p>
          <a:pPr rtl="0">
            <a:buFont typeface="Arial" panose="020B0604020202020204" pitchFamily="34" charset="0"/>
            <a:buChar char="•"/>
          </a:pPr>
          <a:r>
            <a:rPr lang="it-IT" sz="1800" b="1" dirty="0">
              <a:solidFill>
                <a:schemeClr val="tx1"/>
              </a:solidFill>
              <a:latin typeface="Calibri"/>
              <a:ea typeface="Calibri"/>
              <a:cs typeface="Calibri"/>
            </a:rPr>
            <a:t>Regolamentazione, supervisione e sicurezza del paziente</a:t>
          </a:r>
          <a:r>
            <a:rPr lang="it-IT" sz="1800" dirty="0">
              <a:solidFill>
                <a:schemeClr val="tx1"/>
              </a:solidFill>
              <a:latin typeface="Calibri"/>
              <a:ea typeface="Calibri"/>
              <a:cs typeface="Calibri"/>
            </a:rPr>
            <a:t> derivanti dall'aumentata della disponibilità di dati sulle prestazioni e della riduzione degli errori;</a:t>
          </a:r>
        </a:p>
      </dgm:t>
    </dgm:pt>
    <dgm:pt modelId="{5E5957C3-AAE1-4E9F-8484-3AB749729D1A}" type="parTrans" cxnId="{8272B809-ADB4-43DC-81A8-529DEDB4847F}">
      <dgm:prSet/>
      <dgm:spPr/>
      <dgm:t>
        <a:bodyPr/>
        <a:lstStyle/>
        <a:p>
          <a:endParaRPr lang="it-IT"/>
        </a:p>
      </dgm:t>
    </dgm:pt>
    <dgm:pt modelId="{A244B005-DBA0-43BE-A342-A39FB7F2A623}" type="sibTrans" cxnId="{8272B809-ADB4-43DC-81A8-529DEDB4847F}">
      <dgm:prSet/>
      <dgm:spPr/>
      <dgm:t>
        <a:bodyPr/>
        <a:lstStyle/>
        <a:p>
          <a:endParaRPr lang="it-IT"/>
        </a:p>
      </dgm:t>
    </dgm:pt>
    <dgm:pt modelId="{183C99A5-F474-4EF7-A110-8CC881950BE8}">
      <dgm:prSet custT="1"/>
      <dgm:spPr/>
      <dgm:t>
        <a:bodyPr/>
        <a:lstStyle/>
        <a:p>
          <a:pPr rtl="0">
            <a:buFont typeface="Arial" panose="020B0604020202020204" pitchFamily="34" charset="0"/>
            <a:buChar char="•"/>
          </a:pPr>
          <a:r>
            <a:rPr lang="it-IT" sz="1800" b="1" dirty="0">
              <a:solidFill>
                <a:schemeClr val="tx1"/>
              </a:solidFill>
              <a:latin typeface="Calibri"/>
              <a:ea typeface="Calibri"/>
              <a:cs typeface="Calibri"/>
            </a:rPr>
            <a:t>Elaborazione delle politiche sanitarie e allocazione delle risorse</a:t>
          </a:r>
          <a:r>
            <a:rPr lang="it-IT" sz="1800" dirty="0">
              <a:solidFill>
                <a:schemeClr val="tx1"/>
              </a:solidFill>
              <a:latin typeface="Calibri"/>
              <a:ea typeface="Calibri"/>
              <a:cs typeface="Calibri"/>
            </a:rPr>
            <a:t> basata su dati più accurati</a:t>
          </a:r>
          <a:r>
            <a:rPr lang="it-IT" sz="3600" dirty="0">
              <a:solidFill>
                <a:schemeClr val="tx1"/>
              </a:solidFill>
              <a:latin typeface="Calibri"/>
              <a:ea typeface="Calibri"/>
              <a:cs typeface="Calibri"/>
            </a:rPr>
            <a:t>.</a:t>
          </a:r>
        </a:p>
      </dgm:t>
    </dgm:pt>
    <dgm:pt modelId="{EB188396-5925-422A-A9FD-D1CA8538B361}" type="parTrans" cxnId="{101BC50A-B69E-41AB-8DDD-6C11AF767D49}">
      <dgm:prSet/>
      <dgm:spPr/>
      <dgm:t>
        <a:bodyPr/>
        <a:lstStyle/>
        <a:p>
          <a:endParaRPr lang="it-IT"/>
        </a:p>
      </dgm:t>
    </dgm:pt>
    <dgm:pt modelId="{50C7BC25-A290-48DB-B3EA-8A5AD7B42DA6}" type="sibTrans" cxnId="{101BC50A-B69E-41AB-8DDD-6C11AF767D49}">
      <dgm:prSet/>
      <dgm:spPr/>
      <dgm:t>
        <a:bodyPr/>
        <a:lstStyle/>
        <a:p>
          <a:endParaRPr lang="it-IT"/>
        </a:p>
      </dgm:t>
    </dgm:pt>
    <dgm:pt modelId="{4DF20AD7-4B1A-4034-A1AF-F7FFA3DACFB3}">
      <dgm:prSet phldrT="[Text]" custT="1"/>
      <dgm:spPr/>
      <dgm:t>
        <a:bodyPr/>
        <a:lstStyle/>
        <a:p>
          <a:endParaRPr lang="en-US" sz="2400" dirty="0"/>
        </a:p>
      </dgm:t>
    </dgm:pt>
    <dgm:pt modelId="{3B8EE33A-F6FE-45CF-92AD-C2E281BA8C7E}" type="parTrans" cxnId="{DAD811C0-7EF8-4A10-B980-3413F1A9B7D8}">
      <dgm:prSet/>
      <dgm:spPr/>
      <dgm:t>
        <a:bodyPr/>
        <a:lstStyle/>
        <a:p>
          <a:endParaRPr lang="it-IT"/>
        </a:p>
      </dgm:t>
    </dgm:pt>
    <dgm:pt modelId="{58726A44-7749-4005-96B1-F75DB0C51AE0}" type="sibTrans" cxnId="{DAD811C0-7EF8-4A10-B980-3413F1A9B7D8}">
      <dgm:prSet/>
      <dgm:spPr/>
      <dgm:t>
        <a:bodyPr/>
        <a:lstStyle/>
        <a:p>
          <a:endParaRPr lang="it-IT"/>
        </a:p>
      </dgm:t>
    </dgm:pt>
    <dgm:pt modelId="{B2CE6614-8338-4E10-877F-1D1041F6359E}">
      <dgm:prSet phldr="0"/>
      <dgm:spPr/>
      <dgm:t>
        <a:bodyPr/>
        <a:lstStyle/>
        <a:p>
          <a:r>
            <a:rPr lang="it-IT" sz="2000" b="0" dirty="0">
              <a:solidFill>
                <a:schemeClr val="tx1"/>
              </a:solidFill>
              <a:latin typeface="Calibri"/>
              <a:ea typeface="Calibri"/>
              <a:cs typeface="Calibri"/>
            </a:rPr>
            <a:t>Qualità complessiva e continuità delle cure</a:t>
          </a:r>
          <a:r>
            <a:rPr lang="it-IT" sz="2000" b="0" i="0" dirty="0">
              <a:solidFill>
                <a:schemeClr val="tx1"/>
              </a:solidFill>
              <a:latin typeface="Calibri"/>
              <a:ea typeface="Calibri"/>
              <a:cs typeface="Calibri"/>
            </a:rPr>
            <a:t>;</a:t>
          </a:r>
          <a:endParaRPr lang="en-US" b="0" i="1" dirty="0">
            <a:solidFill>
              <a:schemeClr val="tx1"/>
            </a:solidFill>
            <a:latin typeface="Calibri"/>
            <a:ea typeface="Calibri"/>
            <a:cs typeface="Calibri"/>
          </a:endParaRPr>
        </a:p>
      </dgm:t>
    </dgm:pt>
    <dgm:pt modelId="{BCD978CB-CFD5-475F-80E0-6D76F5E32F67}" type="parTrans" cxnId="{DE274B6E-7D14-4ED5-B953-8F10CBCAC259}">
      <dgm:prSet/>
      <dgm:spPr/>
    </dgm:pt>
    <dgm:pt modelId="{895C4D84-0AC9-4313-9FC3-77321DCBEFE8}" type="sibTrans" cxnId="{DE274B6E-7D14-4ED5-B953-8F10CBCAC259}">
      <dgm:prSet/>
      <dgm:spPr/>
    </dgm:pt>
    <dgm:pt modelId="{27788EBA-4590-4520-939B-A13CB6375B45}" type="pres">
      <dgm:prSet presAssocID="{BE245F33-C6C2-49A4-BC42-1F2A6FA17CCA}" presName="linear" presStyleCnt="0">
        <dgm:presLayoutVars>
          <dgm:animLvl val="lvl"/>
          <dgm:resizeHandles val="exact"/>
        </dgm:presLayoutVars>
      </dgm:prSet>
      <dgm:spPr/>
    </dgm:pt>
    <dgm:pt modelId="{5EAFB399-1D24-4AAE-975A-B4D1ED07096E}" type="pres">
      <dgm:prSet presAssocID="{C7652D25-D86C-4BBF-BC92-070ECEAC035B}" presName="parentText" presStyleLbl="node1" presStyleIdx="0" presStyleCnt="2">
        <dgm:presLayoutVars>
          <dgm:chMax val="0"/>
          <dgm:bulletEnabled val="1"/>
        </dgm:presLayoutVars>
      </dgm:prSet>
      <dgm:spPr/>
    </dgm:pt>
    <dgm:pt modelId="{E371DA66-AC67-41C1-B282-D06689CB921C}" type="pres">
      <dgm:prSet presAssocID="{C7652D25-D86C-4BBF-BC92-070ECEAC035B}" presName="childText" presStyleLbl="revTx" presStyleIdx="0" presStyleCnt="2">
        <dgm:presLayoutVars>
          <dgm:bulletEnabled val="1"/>
        </dgm:presLayoutVars>
      </dgm:prSet>
      <dgm:spPr/>
    </dgm:pt>
    <dgm:pt modelId="{510C3DCC-396D-4FDF-AB77-CDF592E23393}" type="pres">
      <dgm:prSet presAssocID="{4AA08E45-E8E9-49A5-8C74-D90A9A8034A6}" presName="parentText" presStyleLbl="node1" presStyleIdx="1" presStyleCnt="2" custLinFactNeighborY="13568">
        <dgm:presLayoutVars>
          <dgm:chMax val="0"/>
          <dgm:bulletEnabled val="1"/>
        </dgm:presLayoutVars>
      </dgm:prSet>
      <dgm:spPr/>
    </dgm:pt>
    <dgm:pt modelId="{22125DD9-0BA8-493A-9B98-54416029028F}" type="pres">
      <dgm:prSet presAssocID="{4AA08E45-E8E9-49A5-8C74-D90A9A8034A6}" presName="childText" presStyleLbl="revTx" presStyleIdx="1" presStyleCnt="2" custScaleY="130387" custLinFactNeighborY="12719">
        <dgm:presLayoutVars>
          <dgm:bulletEnabled val="1"/>
        </dgm:presLayoutVars>
      </dgm:prSet>
      <dgm:spPr/>
    </dgm:pt>
  </dgm:ptLst>
  <dgm:cxnLst>
    <dgm:cxn modelId="{E2910401-6E0A-49C1-9038-9BE692652B93}" type="presOf" srcId="{2C590FB4-F73A-48C6-B9B2-F52E15DA32A7}" destId="{E371DA66-AC67-41C1-B282-D06689CB921C}" srcOrd="0" destOrd="1" presId="urn:microsoft.com/office/officeart/2005/8/layout/vList2"/>
    <dgm:cxn modelId="{42BF5902-864A-41DE-BE39-4E21F0D356A4}" type="presOf" srcId="{4AA08E45-E8E9-49A5-8C74-D90A9A8034A6}" destId="{510C3DCC-396D-4FDF-AB77-CDF592E23393}" srcOrd="0" destOrd="0" presId="urn:microsoft.com/office/officeart/2005/8/layout/vList2"/>
    <dgm:cxn modelId="{8272B809-ADB4-43DC-81A8-529DEDB4847F}" srcId="{4AA08E45-E8E9-49A5-8C74-D90A9A8034A6}" destId="{8F938A14-5E63-4DE4-8297-CF43FAD96A98}" srcOrd="2" destOrd="0" parTransId="{5E5957C3-AAE1-4E9F-8484-3AB749729D1A}" sibTransId="{A244B005-DBA0-43BE-A342-A39FB7F2A623}"/>
    <dgm:cxn modelId="{101BC50A-B69E-41AB-8DDD-6C11AF767D49}" srcId="{4AA08E45-E8E9-49A5-8C74-D90A9A8034A6}" destId="{183C99A5-F474-4EF7-A110-8CC881950BE8}" srcOrd="3" destOrd="0" parTransId="{EB188396-5925-422A-A9FD-D1CA8538B361}" sibTransId="{50C7BC25-A290-48DB-B3EA-8A5AD7B42DA6}"/>
    <dgm:cxn modelId="{A0069F12-F17D-4B44-B19F-31B071700B78}" type="presOf" srcId="{8F938A14-5E63-4DE4-8297-CF43FAD96A98}" destId="{22125DD9-0BA8-493A-9B98-54416029028F}" srcOrd="0" destOrd="2" presId="urn:microsoft.com/office/officeart/2005/8/layout/vList2"/>
    <dgm:cxn modelId="{3783B016-791C-485F-8BDF-7A194E731FB0}" type="presOf" srcId="{10BE0ED0-09D1-4080-A859-7CB39301640A}" destId="{22125DD9-0BA8-493A-9B98-54416029028F}" srcOrd="0" destOrd="1" presId="urn:microsoft.com/office/officeart/2005/8/layout/vList2"/>
    <dgm:cxn modelId="{972AA41B-7598-4756-ACFA-9E5455FEB365}" srcId="{C7652D25-D86C-4BBF-BC92-070ECEAC035B}" destId="{2C590FB4-F73A-48C6-B9B2-F52E15DA32A7}" srcOrd="1" destOrd="0" parTransId="{F34A8E9D-29CD-452C-AA40-BAD4E3691E74}" sibTransId="{B6C756BE-AF7C-41B1-A563-0FC92F357271}"/>
    <dgm:cxn modelId="{3D88171E-69B6-4361-AF99-6075E255A71C}" srcId="{BE245F33-C6C2-49A4-BC42-1F2A6FA17CCA}" destId="{C7652D25-D86C-4BBF-BC92-070ECEAC035B}" srcOrd="0" destOrd="0" parTransId="{5A4C00B3-C642-42C3-B5FD-B49169321858}" sibTransId="{141655C8-FE51-419E-ADA1-F0CEBCF1A6D1}"/>
    <dgm:cxn modelId="{E00A1440-BF1B-41A2-9404-D7E6F61788D7}" srcId="{4AA08E45-E8E9-49A5-8C74-D90A9A8034A6}" destId="{10BE0ED0-09D1-4080-A859-7CB39301640A}" srcOrd="1" destOrd="0" parTransId="{4C8EF26B-E067-47AD-A58C-4C0818805F40}" sibTransId="{CFF9DC13-0354-445E-8886-981909EEE559}"/>
    <dgm:cxn modelId="{BF6E995B-884F-4231-B632-B9046903EDE9}" type="presOf" srcId="{640CF678-6D02-4C38-BA50-CBBB0702DC45}" destId="{E371DA66-AC67-41C1-B282-D06689CB921C}" srcOrd="0" destOrd="2" presId="urn:microsoft.com/office/officeart/2005/8/layout/vList2"/>
    <dgm:cxn modelId="{3952536B-55F2-49F3-8150-9035D9B4FE23}" srcId="{BE245F33-C6C2-49A4-BC42-1F2A6FA17CCA}" destId="{4AA08E45-E8E9-49A5-8C74-D90A9A8034A6}" srcOrd="1" destOrd="0" parTransId="{E7985302-9A91-4E90-933A-677AE027F4B8}" sibTransId="{34498192-D8A0-48DF-B696-59B4AC324AC4}"/>
    <dgm:cxn modelId="{FFB8206E-09B0-4986-8738-05C8836FFABA}" type="presOf" srcId="{183C99A5-F474-4EF7-A110-8CC881950BE8}" destId="{22125DD9-0BA8-493A-9B98-54416029028F}" srcOrd="0" destOrd="3" presId="urn:microsoft.com/office/officeart/2005/8/layout/vList2"/>
    <dgm:cxn modelId="{DE274B6E-7D14-4ED5-B953-8F10CBCAC259}" srcId="{C7652D25-D86C-4BBF-BC92-070ECEAC035B}" destId="{B2CE6614-8338-4E10-877F-1D1041F6359E}" srcOrd="0" destOrd="0" parTransId="{BCD978CB-CFD5-475F-80E0-6D76F5E32F67}" sibTransId="{895C4D84-0AC9-4313-9FC3-77321DCBEFE8}"/>
    <dgm:cxn modelId="{80C0BA51-DBC7-4649-BF65-892737E71C40}" srcId="{C7652D25-D86C-4BBF-BC92-070ECEAC035B}" destId="{640CF678-6D02-4C38-BA50-CBBB0702DC45}" srcOrd="2" destOrd="0" parTransId="{378A944C-84C0-49F2-9BD5-8FFCD118A7FA}" sibTransId="{EA28B046-B524-4650-AE05-EA236BA9411D}"/>
    <dgm:cxn modelId="{CAFA697F-0649-4753-84D5-63B215C4966A}" type="presOf" srcId="{854287E6-6313-43DA-ABD3-17AED67F57C5}" destId="{E371DA66-AC67-41C1-B282-D06689CB921C}" srcOrd="0" destOrd="3" presId="urn:microsoft.com/office/officeart/2005/8/layout/vList2"/>
    <dgm:cxn modelId="{A9C07997-EB2F-4C7D-8C2E-259E8F2439AA}" srcId="{C7652D25-D86C-4BBF-BC92-070ECEAC035B}" destId="{854287E6-6313-43DA-ABD3-17AED67F57C5}" srcOrd="3" destOrd="0" parTransId="{4F58D3EC-0128-442B-8298-1E1C096EC05A}" sibTransId="{90A94C1E-5917-4565-B3B8-4B85CAFEF48E}"/>
    <dgm:cxn modelId="{A2C7ADA5-BD42-4ED2-8DD8-4192A6491A33}" type="presOf" srcId="{B2CE6614-8338-4E10-877F-1D1041F6359E}" destId="{E371DA66-AC67-41C1-B282-D06689CB921C}" srcOrd="0" destOrd="0" presId="urn:microsoft.com/office/officeart/2005/8/layout/vList2"/>
    <dgm:cxn modelId="{2C5CC8B6-E22B-4E12-9085-36254F1CC3E3}" type="presOf" srcId="{C7652D25-D86C-4BBF-BC92-070ECEAC035B}" destId="{5EAFB399-1D24-4AAE-975A-B4D1ED07096E}" srcOrd="0" destOrd="0" presId="urn:microsoft.com/office/officeart/2005/8/layout/vList2"/>
    <dgm:cxn modelId="{DAD811C0-7EF8-4A10-B980-3413F1A9B7D8}" srcId="{4AA08E45-E8E9-49A5-8C74-D90A9A8034A6}" destId="{4DF20AD7-4B1A-4034-A1AF-F7FFA3DACFB3}" srcOrd="0" destOrd="0" parTransId="{3B8EE33A-F6FE-45CF-92AD-C2E281BA8C7E}" sibTransId="{58726A44-7749-4005-96B1-F75DB0C51AE0}"/>
    <dgm:cxn modelId="{D313ACC1-D51C-4BDA-AA9A-94593BA63F63}" srcId="{4AA08E45-E8E9-49A5-8C74-D90A9A8034A6}" destId="{44FB8642-FA33-4584-B1CE-716A91195B85}" srcOrd="4" destOrd="0" parTransId="{A3A1EA46-DA60-4263-9B9F-47AE06936EC6}" sibTransId="{E98771C4-5DEF-47A0-A0AA-89E4E2DDB0F3}"/>
    <dgm:cxn modelId="{261C2DD2-51D2-475A-B738-112736156604}" type="presOf" srcId="{4DF20AD7-4B1A-4034-A1AF-F7FFA3DACFB3}" destId="{22125DD9-0BA8-493A-9B98-54416029028F}" srcOrd="0" destOrd="0" presId="urn:microsoft.com/office/officeart/2005/8/layout/vList2"/>
    <dgm:cxn modelId="{D5746CDA-1098-4200-800A-4DC6C4D303FD}" type="presOf" srcId="{44FB8642-FA33-4584-B1CE-716A91195B85}" destId="{22125DD9-0BA8-493A-9B98-54416029028F}" srcOrd="0" destOrd="4" presId="urn:microsoft.com/office/officeart/2005/8/layout/vList2"/>
    <dgm:cxn modelId="{C5B9A8F6-DA4B-4D86-8B12-EE1A6147B688}" type="presOf" srcId="{BE245F33-C6C2-49A4-BC42-1F2A6FA17CCA}" destId="{27788EBA-4590-4520-939B-A13CB6375B45}" srcOrd="0" destOrd="0" presId="urn:microsoft.com/office/officeart/2005/8/layout/vList2"/>
    <dgm:cxn modelId="{BC65857E-B8AE-43AD-A9D0-7CB90250934E}" type="presParOf" srcId="{27788EBA-4590-4520-939B-A13CB6375B45}" destId="{5EAFB399-1D24-4AAE-975A-B4D1ED07096E}" srcOrd="0" destOrd="0" presId="urn:microsoft.com/office/officeart/2005/8/layout/vList2"/>
    <dgm:cxn modelId="{36B7A4D2-DB6E-429A-AC93-4A33093E741B}" type="presParOf" srcId="{27788EBA-4590-4520-939B-A13CB6375B45}" destId="{E371DA66-AC67-41C1-B282-D06689CB921C}" srcOrd="1" destOrd="0" presId="urn:microsoft.com/office/officeart/2005/8/layout/vList2"/>
    <dgm:cxn modelId="{56E9B672-72F1-43BF-B106-590352C43B52}" type="presParOf" srcId="{27788EBA-4590-4520-939B-A13CB6375B45}" destId="{510C3DCC-396D-4FDF-AB77-CDF592E23393}" srcOrd="2" destOrd="0" presId="urn:microsoft.com/office/officeart/2005/8/layout/vList2"/>
    <dgm:cxn modelId="{9A835EDD-1E81-4092-85F3-69F3C0211160}" type="presParOf" srcId="{27788EBA-4590-4520-939B-A13CB6375B45}" destId="{22125DD9-0BA8-493A-9B98-54416029028F}"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C601B9E-D704-4E38-8C0D-F76BA4566ED9}" type="doc">
      <dgm:prSet loTypeId="urn:microsoft.com/office/officeart/2011/layout/HexagonRadial" loCatId="officeonline" qsTypeId="urn:microsoft.com/office/officeart/2005/8/quickstyle/simple1" qsCatId="simple" csTypeId="urn:microsoft.com/office/officeart/2005/8/colors/accent1_2" csCatId="accent1" phldr="1"/>
      <dgm:spPr/>
      <dgm:t>
        <a:bodyPr/>
        <a:lstStyle/>
        <a:p>
          <a:endParaRPr lang="en-GB"/>
        </a:p>
      </dgm:t>
    </dgm:pt>
    <dgm:pt modelId="{419624D7-3724-4F08-BF3B-22FD9042C8A5}">
      <dgm:prSet phldrT="[Text]" custT="1"/>
      <dgm:spPr>
        <a:solidFill>
          <a:srgbClr val="AB0084"/>
        </a:solidFill>
      </dgm:spPr>
      <dgm:t>
        <a:bodyPr/>
        <a:lstStyle/>
        <a:p>
          <a:r>
            <a:rPr lang="en-GB" sz="1800" b="1" dirty="0" err="1"/>
            <a:t>Personale</a:t>
          </a:r>
          <a:r>
            <a:rPr lang="en-GB" sz="1800" b="1" dirty="0"/>
            <a:t> </a:t>
          </a:r>
          <a:r>
            <a:rPr lang="en-GB" sz="1800" b="1" dirty="0" err="1"/>
            <a:t>sanitario</a:t>
          </a:r>
          <a:endParaRPr lang="en-GB" sz="1800" b="1" dirty="0"/>
        </a:p>
      </dgm:t>
    </dgm:pt>
    <dgm:pt modelId="{6F1D9E05-295C-4FC1-B9CE-58AF3F330DDD}" type="parTrans" cxnId="{0B06BA55-33C6-4714-8E5A-511F5BCEF550}">
      <dgm:prSet/>
      <dgm:spPr/>
      <dgm:t>
        <a:bodyPr/>
        <a:lstStyle/>
        <a:p>
          <a:endParaRPr lang="en-GB"/>
        </a:p>
      </dgm:t>
    </dgm:pt>
    <dgm:pt modelId="{BA59BBD9-79B8-4DA6-B002-BEE9B1DF0EBA}" type="sibTrans" cxnId="{0B06BA55-33C6-4714-8E5A-511F5BCEF550}">
      <dgm:prSet/>
      <dgm:spPr/>
      <dgm:t>
        <a:bodyPr/>
        <a:lstStyle/>
        <a:p>
          <a:endParaRPr lang="en-GB"/>
        </a:p>
      </dgm:t>
    </dgm:pt>
    <dgm:pt modelId="{82E452D6-1AD8-4575-92E0-A6B5E58896E3}">
      <dgm:prSet phldrT="[Text]" custT="1"/>
      <dgm:spPr>
        <a:solidFill>
          <a:srgbClr val="7030A0"/>
        </a:solidFill>
      </dgm:spPr>
      <dgm:t>
        <a:bodyPr/>
        <a:lstStyle/>
        <a:p>
          <a:r>
            <a:rPr lang="en-GB" sz="1800" b="1" dirty="0"/>
            <a:t>Accesso alle cure </a:t>
          </a:r>
          <a:r>
            <a:rPr lang="en-GB" sz="1800" b="1" dirty="0" err="1"/>
            <a:t>essenziali</a:t>
          </a:r>
          <a:endParaRPr lang="en-GB" sz="1800" b="1" dirty="0"/>
        </a:p>
      </dgm:t>
    </dgm:pt>
    <dgm:pt modelId="{39942F54-F4F0-454E-8CB1-717566E2F711}" type="parTrans" cxnId="{43EAF40B-3D14-4E73-B238-29E2B6CD1A32}">
      <dgm:prSet/>
      <dgm:spPr/>
      <dgm:t>
        <a:bodyPr/>
        <a:lstStyle/>
        <a:p>
          <a:endParaRPr lang="en-GB"/>
        </a:p>
      </dgm:t>
    </dgm:pt>
    <dgm:pt modelId="{ED5254CE-5EA6-4409-AB1B-7AD9F3E0118A}" type="sibTrans" cxnId="{43EAF40B-3D14-4E73-B238-29E2B6CD1A32}">
      <dgm:prSet/>
      <dgm:spPr/>
      <dgm:t>
        <a:bodyPr/>
        <a:lstStyle/>
        <a:p>
          <a:endParaRPr lang="en-GB"/>
        </a:p>
      </dgm:t>
    </dgm:pt>
    <dgm:pt modelId="{1EBF12C2-C48A-4159-826F-B07735C43148}">
      <dgm:prSet phldrT="[Text]" custT="1"/>
      <dgm:spPr/>
      <dgm:t>
        <a:bodyPr/>
        <a:lstStyle/>
        <a:p>
          <a:r>
            <a:rPr lang="en-GB" sz="1800" b="1" dirty="0" err="1"/>
            <a:t>finanziamento</a:t>
          </a:r>
          <a:endParaRPr lang="en-GB" sz="1800" b="1" dirty="0"/>
        </a:p>
      </dgm:t>
    </dgm:pt>
    <dgm:pt modelId="{EF1238A8-0438-4E19-AEDE-8EDF7FB88326}" type="parTrans" cxnId="{FD323D57-4612-4CA0-B51C-6E2486F04802}">
      <dgm:prSet/>
      <dgm:spPr/>
      <dgm:t>
        <a:bodyPr/>
        <a:lstStyle/>
        <a:p>
          <a:endParaRPr lang="en-GB"/>
        </a:p>
      </dgm:t>
    </dgm:pt>
    <dgm:pt modelId="{44775571-9BD8-4A54-8F02-EC63C9963F6C}" type="sibTrans" cxnId="{FD323D57-4612-4CA0-B51C-6E2486F04802}">
      <dgm:prSet/>
      <dgm:spPr/>
      <dgm:t>
        <a:bodyPr/>
        <a:lstStyle/>
        <a:p>
          <a:endParaRPr lang="en-GB"/>
        </a:p>
      </dgm:t>
    </dgm:pt>
    <dgm:pt modelId="{285834B8-1FC2-4531-A63E-F2B380B90616}">
      <dgm:prSet phldrT="[Text]" custT="1"/>
      <dgm:spPr>
        <a:solidFill>
          <a:srgbClr val="002060"/>
        </a:solidFill>
      </dgm:spPr>
      <dgm:t>
        <a:bodyPr/>
        <a:lstStyle/>
        <a:p>
          <a:r>
            <a:rPr lang="en-GB" sz="1800" b="1" dirty="0"/>
            <a:t>Leadership and governance</a:t>
          </a:r>
        </a:p>
      </dgm:t>
    </dgm:pt>
    <dgm:pt modelId="{C289E7CB-A515-441F-B8F8-44359FC02955}" type="parTrans" cxnId="{633F2649-8F66-49FE-8183-97B378712274}">
      <dgm:prSet/>
      <dgm:spPr/>
      <dgm:t>
        <a:bodyPr/>
        <a:lstStyle/>
        <a:p>
          <a:endParaRPr lang="en-GB"/>
        </a:p>
      </dgm:t>
    </dgm:pt>
    <dgm:pt modelId="{0FFE66EB-D8EF-4BB4-B88F-10EA2F4146D6}" type="sibTrans" cxnId="{633F2649-8F66-49FE-8183-97B378712274}">
      <dgm:prSet/>
      <dgm:spPr/>
      <dgm:t>
        <a:bodyPr/>
        <a:lstStyle/>
        <a:p>
          <a:endParaRPr lang="en-GB"/>
        </a:p>
      </dgm:t>
    </dgm:pt>
    <dgm:pt modelId="{21DF9B68-9E1D-429C-A86E-B866E115295F}">
      <dgm:prSet phldrT="[Text]" custT="1"/>
      <dgm:spPr>
        <a:solidFill>
          <a:srgbClr val="D0009E"/>
        </a:solidFill>
      </dgm:spPr>
      <dgm:t>
        <a:bodyPr/>
        <a:lstStyle/>
        <a:p>
          <a:r>
            <a:rPr lang="en-GB" sz="1800" b="1" dirty="0" err="1"/>
            <a:t>Sistemi</a:t>
          </a:r>
          <a:r>
            <a:rPr lang="en-GB" sz="1800" b="1" dirty="0"/>
            <a:t> informative </a:t>
          </a:r>
          <a:r>
            <a:rPr lang="en-GB" sz="1800" b="1" dirty="0" err="1"/>
            <a:t>sanitari</a:t>
          </a:r>
          <a:endParaRPr lang="en-GB" sz="1800" b="1" dirty="0"/>
        </a:p>
      </dgm:t>
    </dgm:pt>
    <dgm:pt modelId="{A693D407-FFA6-419D-B52C-33F71BB31D41}" type="parTrans" cxnId="{F01B372D-96AA-48C1-AE38-DBAB0D2BB7AA}">
      <dgm:prSet/>
      <dgm:spPr/>
      <dgm:t>
        <a:bodyPr/>
        <a:lstStyle/>
        <a:p>
          <a:endParaRPr lang="en-GB"/>
        </a:p>
      </dgm:t>
    </dgm:pt>
    <dgm:pt modelId="{21FA462B-EFF7-46DF-ADCF-409A5F0EA616}" type="sibTrans" cxnId="{F01B372D-96AA-48C1-AE38-DBAB0D2BB7AA}">
      <dgm:prSet/>
      <dgm:spPr/>
      <dgm:t>
        <a:bodyPr/>
        <a:lstStyle/>
        <a:p>
          <a:endParaRPr lang="en-GB"/>
        </a:p>
      </dgm:t>
    </dgm:pt>
    <dgm:pt modelId="{43F1E819-8253-4074-8C4E-034FB55606C9}">
      <dgm:prSet phldrT="[Text]" custT="1"/>
      <dgm:spPr>
        <a:solidFill>
          <a:srgbClr val="00B0F0"/>
        </a:solidFill>
      </dgm:spPr>
      <dgm:t>
        <a:bodyPr/>
        <a:lstStyle/>
        <a:p>
          <a:r>
            <a:rPr lang="en-GB" sz="1800" b="1" dirty="0" err="1"/>
            <a:t>Erogazione</a:t>
          </a:r>
          <a:r>
            <a:rPr lang="en-GB" sz="1800" b="1" dirty="0"/>
            <a:t> del </a:t>
          </a:r>
          <a:r>
            <a:rPr lang="en-GB" sz="1800" b="1" dirty="0" err="1"/>
            <a:t>servizio</a:t>
          </a:r>
          <a:endParaRPr lang="en-GB" sz="1800" b="1" dirty="0"/>
        </a:p>
      </dgm:t>
    </dgm:pt>
    <dgm:pt modelId="{AE971E75-47A6-4E35-84EF-CC8F88770F80}" type="parTrans" cxnId="{2BBD4DDB-37EE-46F1-9DB5-B99FCD4FCB7E}">
      <dgm:prSet/>
      <dgm:spPr/>
      <dgm:t>
        <a:bodyPr/>
        <a:lstStyle/>
        <a:p>
          <a:endParaRPr lang="en-GB"/>
        </a:p>
      </dgm:t>
    </dgm:pt>
    <dgm:pt modelId="{60E5D5F2-8239-4BED-9A93-47294DA0D74A}" type="sibTrans" cxnId="{2BBD4DDB-37EE-46F1-9DB5-B99FCD4FCB7E}">
      <dgm:prSet/>
      <dgm:spPr/>
      <dgm:t>
        <a:bodyPr/>
        <a:lstStyle/>
        <a:p>
          <a:endParaRPr lang="en-GB"/>
        </a:p>
      </dgm:t>
    </dgm:pt>
    <dgm:pt modelId="{7209A552-DA92-4173-9CC8-EA5AEA9B47CF}">
      <dgm:prSet phldrT="[Text]" custT="1"/>
      <dgm:spPr>
        <a:solidFill>
          <a:srgbClr val="02FFD2"/>
        </a:solidFill>
        <a:ln w="76200">
          <a:solidFill>
            <a:schemeClr val="accent1"/>
          </a:solidFill>
        </a:ln>
      </dgm:spPr>
      <dgm:t>
        <a:bodyPr/>
        <a:lstStyle/>
        <a:p>
          <a:endParaRPr lang="en-GB" sz="2000" b="1" dirty="0">
            <a:solidFill>
              <a:schemeClr val="tx1"/>
            </a:solidFill>
          </a:endParaRPr>
        </a:p>
        <a:p>
          <a:r>
            <a:rPr lang="en-GB" sz="2000" b="1" dirty="0">
              <a:solidFill>
                <a:schemeClr val="tx1"/>
              </a:solidFill>
            </a:rPr>
            <a:t>Accesso</a:t>
          </a:r>
        </a:p>
        <a:p>
          <a:r>
            <a:rPr lang="en-GB" sz="2000" b="1" dirty="0" err="1">
              <a:solidFill>
                <a:schemeClr val="tx1"/>
              </a:solidFill>
            </a:rPr>
            <a:t>Copertura</a:t>
          </a:r>
          <a:endParaRPr lang="en-GB" sz="2000" b="1" dirty="0">
            <a:solidFill>
              <a:schemeClr val="tx1"/>
            </a:solidFill>
          </a:endParaRPr>
        </a:p>
        <a:p>
          <a:r>
            <a:rPr lang="it-IT" sz="2000" b="1" dirty="0">
              <a:solidFill>
                <a:schemeClr val="tx1"/>
              </a:solidFill>
            </a:rPr>
            <a:t>Coesione</a:t>
          </a:r>
          <a:endParaRPr lang="en-GB" sz="2000" b="1" dirty="0">
            <a:solidFill>
              <a:schemeClr val="tx1"/>
            </a:solidFill>
          </a:endParaRPr>
        </a:p>
        <a:p>
          <a:r>
            <a:rPr lang="en-GB" sz="2000" b="1" dirty="0" err="1">
              <a:solidFill>
                <a:schemeClr val="tx1"/>
              </a:solidFill>
            </a:rPr>
            <a:t>Qualità</a:t>
          </a:r>
          <a:endParaRPr lang="en-GB" sz="2000" b="1" dirty="0">
            <a:solidFill>
              <a:schemeClr val="tx1"/>
            </a:solidFill>
          </a:endParaRPr>
        </a:p>
        <a:p>
          <a:r>
            <a:rPr lang="en-GB" sz="2000" b="1" dirty="0" err="1">
              <a:solidFill>
                <a:schemeClr val="tx1"/>
              </a:solidFill>
            </a:rPr>
            <a:t>Sicurezza</a:t>
          </a:r>
          <a:endParaRPr lang="en-GB" sz="2000" b="1" dirty="0">
            <a:solidFill>
              <a:schemeClr val="tx1"/>
            </a:solidFill>
          </a:endParaRPr>
        </a:p>
        <a:p>
          <a:endParaRPr lang="en-GB" sz="2000" b="1" dirty="0">
            <a:solidFill>
              <a:schemeClr val="tx1"/>
            </a:solidFill>
          </a:endParaRPr>
        </a:p>
      </dgm:t>
    </dgm:pt>
    <dgm:pt modelId="{B5BEE4CC-B5BC-4951-A3C0-9DC3C4B92886}" type="sibTrans" cxnId="{4BD4661E-EEC6-4224-8668-D84DD2EF171B}">
      <dgm:prSet/>
      <dgm:spPr/>
      <dgm:t>
        <a:bodyPr/>
        <a:lstStyle/>
        <a:p>
          <a:endParaRPr lang="en-GB"/>
        </a:p>
      </dgm:t>
    </dgm:pt>
    <dgm:pt modelId="{DBA017F1-8762-45EA-836B-361CDB0627F2}" type="parTrans" cxnId="{4BD4661E-EEC6-4224-8668-D84DD2EF171B}">
      <dgm:prSet/>
      <dgm:spPr/>
      <dgm:t>
        <a:bodyPr/>
        <a:lstStyle/>
        <a:p>
          <a:endParaRPr lang="en-GB"/>
        </a:p>
      </dgm:t>
    </dgm:pt>
    <dgm:pt modelId="{6094B911-B0A4-4E6A-B33B-5BFC7D59DD55}">
      <dgm:prSet/>
      <dgm:spPr/>
    </dgm:pt>
    <dgm:pt modelId="{7CD48434-E8F7-419F-A30E-47AE125FC03B}" type="parTrans" cxnId="{B9E065DD-5FD6-4E65-8443-C5F12F96B50A}">
      <dgm:prSet/>
      <dgm:spPr/>
      <dgm:t>
        <a:bodyPr/>
        <a:lstStyle/>
        <a:p>
          <a:endParaRPr lang="it-IT"/>
        </a:p>
      </dgm:t>
    </dgm:pt>
    <dgm:pt modelId="{158FFE4A-C484-440D-ACBF-F47A73DEE028}" type="sibTrans" cxnId="{B9E065DD-5FD6-4E65-8443-C5F12F96B50A}">
      <dgm:prSet/>
      <dgm:spPr/>
      <dgm:t>
        <a:bodyPr/>
        <a:lstStyle/>
        <a:p>
          <a:endParaRPr lang="it-IT"/>
        </a:p>
      </dgm:t>
    </dgm:pt>
    <dgm:pt modelId="{9C823D66-06E9-4619-84EA-F055EA9D2A22}" type="pres">
      <dgm:prSet presAssocID="{CC601B9E-D704-4E38-8C0D-F76BA4566ED9}" presName="Name0" presStyleCnt="0">
        <dgm:presLayoutVars>
          <dgm:chMax val="1"/>
          <dgm:chPref val="1"/>
          <dgm:dir/>
          <dgm:animOne val="branch"/>
          <dgm:animLvl val="lvl"/>
        </dgm:presLayoutVars>
      </dgm:prSet>
      <dgm:spPr/>
    </dgm:pt>
    <dgm:pt modelId="{7477EA7B-23C6-48C6-8431-A83965D4D608}" type="pres">
      <dgm:prSet presAssocID="{7209A552-DA92-4173-9CC8-EA5AEA9B47CF}" presName="Parent" presStyleLbl="node0" presStyleIdx="0" presStyleCnt="1">
        <dgm:presLayoutVars>
          <dgm:chMax val="6"/>
          <dgm:chPref val="6"/>
        </dgm:presLayoutVars>
      </dgm:prSet>
      <dgm:spPr/>
    </dgm:pt>
    <dgm:pt modelId="{2BB88810-7CD8-4AF3-AF62-9E1464E269D8}" type="pres">
      <dgm:prSet presAssocID="{419624D7-3724-4F08-BF3B-22FD9042C8A5}" presName="Accent1" presStyleCnt="0"/>
      <dgm:spPr/>
    </dgm:pt>
    <dgm:pt modelId="{B5ECC194-876C-4603-B4E3-BACDE0A7EDC1}" type="pres">
      <dgm:prSet presAssocID="{419624D7-3724-4F08-BF3B-22FD9042C8A5}" presName="Accent" presStyleLbl="bgShp" presStyleIdx="0" presStyleCnt="6"/>
      <dgm:spPr/>
    </dgm:pt>
    <dgm:pt modelId="{13678C2F-CD94-434E-B187-536465091713}" type="pres">
      <dgm:prSet presAssocID="{419624D7-3724-4F08-BF3B-22FD9042C8A5}" presName="Child1" presStyleLbl="node1" presStyleIdx="0" presStyleCnt="6" custLinFactNeighborX="-213">
        <dgm:presLayoutVars>
          <dgm:chMax val="0"/>
          <dgm:chPref val="0"/>
          <dgm:bulletEnabled val="1"/>
        </dgm:presLayoutVars>
      </dgm:prSet>
      <dgm:spPr/>
    </dgm:pt>
    <dgm:pt modelId="{9C397FD6-2D76-4310-A544-F4FDF84FD6AF}" type="pres">
      <dgm:prSet presAssocID="{82E452D6-1AD8-4575-92E0-A6B5E58896E3}" presName="Accent2" presStyleCnt="0"/>
      <dgm:spPr/>
    </dgm:pt>
    <dgm:pt modelId="{B14E1571-9F3C-4D2F-9F17-EE2E3BDAA16D}" type="pres">
      <dgm:prSet presAssocID="{82E452D6-1AD8-4575-92E0-A6B5E58896E3}" presName="Accent" presStyleLbl="bgShp" presStyleIdx="1" presStyleCnt="6"/>
      <dgm:spPr/>
    </dgm:pt>
    <dgm:pt modelId="{32032CCE-BD57-4187-8D67-877E429AA848}" type="pres">
      <dgm:prSet presAssocID="{82E452D6-1AD8-4575-92E0-A6B5E58896E3}" presName="Child2" presStyleLbl="node1" presStyleIdx="1" presStyleCnt="6">
        <dgm:presLayoutVars>
          <dgm:chMax val="0"/>
          <dgm:chPref val="0"/>
          <dgm:bulletEnabled val="1"/>
        </dgm:presLayoutVars>
      </dgm:prSet>
      <dgm:spPr/>
    </dgm:pt>
    <dgm:pt modelId="{D80EA7A7-33AA-42E3-910E-DB12D191798C}" type="pres">
      <dgm:prSet presAssocID="{1EBF12C2-C48A-4159-826F-B07735C43148}" presName="Accent3" presStyleCnt="0"/>
      <dgm:spPr/>
    </dgm:pt>
    <dgm:pt modelId="{027E0EFA-A1CF-42F1-BD61-977C88190C26}" type="pres">
      <dgm:prSet presAssocID="{1EBF12C2-C48A-4159-826F-B07735C43148}" presName="Accent" presStyleLbl="bgShp" presStyleIdx="2" presStyleCnt="6"/>
      <dgm:spPr/>
    </dgm:pt>
    <dgm:pt modelId="{F056D710-5831-4C2D-AB3C-00144C1E9508}" type="pres">
      <dgm:prSet presAssocID="{1EBF12C2-C48A-4159-826F-B07735C43148}" presName="Child3" presStyleLbl="node1" presStyleIdx="2" presStyleCnt="6" custScaleX="109854">
        <dgm:presLayoutVars>
          <dgm:chMax val="0"/>
          <dgm:chPref val="0"/>
          <dgm:bulletEnabled val="1"/>
        </dgm:presLayoutVars>
      </dgm:prSet>
      <dgm:spPr/>
    </dgm:pt>
    <dgm:pt modelId="{5097D70A-0C37-4F5A-8E8A-0953F2CD3EB6}" type="pres">
      <dgm:prSet presAssocID="{285834B8-1FC2-4531-A63E-F2B380B90616}" presName="Accent4" presStyleCnt="0"/>
      <dgm:spPr/>
    </dgm:pt>
    <dgm:pt modelId="{44C6B187-5D40-4D6C-B7EA-5AC60455C28A}" type="pres">
      <dgm:prSet presAssocID="{285834B8-1FC2-4531-A63E-F2B380B90616}" presName="Accent" presStyleLbl="bgShp" presStyleIdx="3" presStyleCnt="6"/>
      <dgm:spPr/>
    </dgm:pt>
    <dgm:pt modelId="{D71A71E5-5AF3-4BC1-86DA-9088B2AF817A}" type="pres">
      <dgm:prSet presAssocID="{285834B8-1FC2-4531-A63E-F2B380B90616}" presName="Child4" presStyleLbl="node1" presStyleIdx="3" presStyleCnt="6" custLinFactNeighborX="7273" custLinFactNeighborY="1979">
        <dgm:presLayoutVars>
          <dgm:chMax val="0"/>
          <dgm:chPref val="0"/>
          <dgm:bulletEnabled val="1"/>
        </dgm:presLayoutVars>
      </dgm:prSet>
      <dgm:spPr/>
    </dgm:pt>
    <dgm:pt modelId="{4511DE08-B8BF-44B2-A154-984932D69108}" type="pres">
      <dgm:prSet presAssocID="{21DF9B68-9E1D-429C-A86E-B866E115295F}" presName="Accent5" presStyleCnt="0"/>
      <dgm:spPr/>
    </dgm:pt>
    <dgm:pt modelId="{DF7381AF-58E7-47E4-93B8-9082DE918798}" type="pres">
      <dgm:prSet presAssocID="{21DF9B68-9E1D-429C-A86E-B866E115295F}" presName="Accent" presStyleLbl="bgShp" presStyleIdx="4" presStyleCnt="6"/>
      <dgm:spPr/>
    </dgm:pt>
    <dgm:pt modelId="{94D21CA1-34EB-4DB4-842B-B9F2ED373F0C}" type="pres">
      <dgm:prSet presAssocID="{21DF9B68-9E1D-429C-A86E-B866E115295F}" presName="Child5" presStyleLbl="node1" presStyleIdx="4" presStyleCnt="6">
        <dgm:presLayoutVars>
          <dgm:chMax val="0"/>
          <dgm:chPref val="0"/>
          <dgm:bulletEnabled val="1"/>
        </dgm:presLayoutVars>
      </dgm:prSet>
      <dgm:spPr/>
    </dgm:pt>
    <dgm:pt modelId="{422DED29-8691-42FF-A2F6-C3B7550C235C}" type="pres">
      <dgm:prSet presAssocID="{43F1E819-8253-4074-8C4E-034FB55606C9}" presName="Accent6" presStyleCnt="0"/>
      <dgm:spPr/>
    </dgm:pt>
    <dgm:pt modelId="{19A2A40B-0C17-443C-BA98-8EAA1955F36A}" type="pres">
      <dgm:prSet presAssocID="{43F1E819-8253-4074-8C4E-034FB55606C9}" presName="Accent" presStyleLbl="bgShp" presStyleIdx="5" presStyleCnt="6"/>
      <dgm:spPr/>
    </dgm:pt>
    <dgm:pt modelId="{7ADB68CC-55FB-41F0-B667-3E4A3CAA86F5}" type="pres">
      <dgm:prSet presAssocID="{43F1E819-8253-4074-8C4E-034FB55606C9}" presName="Child6" presStyleLbl="node1" presStyleIdx="5" presStyleCnt="6">
        <dgm:presLayoutVars>
          <dgm:chMax val="0"/>
          <dgm:chPref val="0"/>
          <dgm:bulletEnabled val="1"/>
        </dgm:presLayoutVars>
      </dgm:prSet>
      <dgm:spPr/>
    </dgm:pt>
  </dgm:ptLst>
  <dgm:cxnLst>
    <dgm:cxn modelId="{43EAF40B-3D14-4E73-B238-29E2B6CD1A32}" srcId="{7209A552-DA92-4173-9CC8-EA5AEA9B47CF}" destId="{82E452D6-1AD8-4575-92E0-A6B5E58896E3}" srcOrd="1" destOrd="0" parTransId="{39942F54-F4F0-454E-8CB1-717566E2F711}" sibTransId="{ED5254CE-5EA6-4409-AB1B-7AD9F3E0118A}"/>
    <dgm:cxn modelId="{4BD4661E-EEC6-4224-8668-D84DD2EF171B}" srcId="{CC601B9E-D704-4E38-8C0D-F76BA4566ED9}" destId="{7209A552-DA92-4173-9CC8-EA5AEA9B47CF}" srcOrd="0" destOrd="0" parTransId="{DBA017F1-8762-45EA-836B-361CDB0627F2}" sibTransId="{B5BEE4CC-B5BC-4951-A3C0-9DC3C4B92886}"/>
    <dgm:cxn modelId="{512CD224-CE1D-4089-87FD-ABBC0C3AE871}" type="presOf" srcId="{1EBF12C2-C48A-4159-826F-B07735C43148}" destId="{F056D710-5831-4C2D-AB3C-00144C1E9508}" srcOrd="0" destOrd="0" presId="urn:microsoft.com/office/officeart/2011/layout/HexagonRadial"/>
    <dgm:cxn modelId="{F01B372D-96AA-48C1-AE38-DBAB0D2BB7AA}" srcId="{7209A552-DA92-4173-9CC8-EA5AEA9B47CF}" destId="{21DF9B68-9E1D-429C-A86E-B866E115295F}" srcOrd="4" destOrd="0" parTransId="{A693D407-FFA6-419D-B52C-33F71BB31D41}" sibTransId="{21FA462B-EFF7-46DF-ADCF-409A5F0EA616}"/>
    <dgm:cxn modelId="{85D15C5B-321E-47EB-BEDF-1FD995A78E4B}" type="presOf" srcId="{285834B8-1FC2-4531-A63E-F2B380B90616}" destId="{D71A71E5-5AF3-4BC1-86DA-9088B2AF817A}" srcOrd="0" destOrd="0" presId="urn:microsoft.com/office/officeart/2011/layout/HexagonRadial"/>
    <dgm:cxn modelId="{633F2649-8F66-49FE-8183-97B378712274}" srcId="{7209A552-DA92-4173-9CC8-EA5AEA9B47CF}" destId="{285834B8-1FC2-4531-A63E-F2B380B90616}" srcOrd="3" destOrd="0" parTransId="{C289E7CB-A515-441F-B8F8-44359FC02955}" sibTransId="{0FFE66EB-D8EF-4BB4-B88F-10EA2F4146D6}"/>
    <dgm:cxn modelId="{0B06BA55-33C6-4714-8E5A-511F5BCEF550}" srcId="{7209A552-DA92-4173-9CC8-EA5AEA9B47CF}" destId="{419624D7-3724-4F08-BF3B-22FD9042C8A5}" srcOrd="0" destOrd="0" parTransId="{6F1D9E05-295C-4FC1-B9CE-58AF3F330DDD}" sibTransId="{BA59BBD9-79B8-4DA6-B002-BEE9B1DF0EBA}"/>
    <dgm:cxn modelId="{FD323D57-4612-4CA0-B51C-6E2486F04802}" srcId="{7209A552-DA92-4173-9CC8-EA5AEA9B47CF}" destId="{1EBF12C2-C48A-4159-826F-B07735C43148}" srcOrd="2" destOrd="0" parTransId="{EF1238A8-0438-4E19-AEDE-8EDF7FB88326}" sibTransId="{44775571-9BD8-4A54-8F02-EC63C9963F6C}"/>
    <dgm:cxn modelId="{C2AD347E-9196-4128-83C7-EFF32AB9A26D}" type="presOf" srcId="{21DF9B68-9E1D-429C-A86E-B866E115295F}" destId="{94D21CA1-34EB-4DB4-842B-B9F2ED373F0C}" srcOrd="0" destOrd="0" presId="urn:microsoft.com/office/officeart/2011/layout/HexagonRadial"/>
    <dgm:cxn modelId="{7A0EE989-F144-4B95-A862-21C1C7640DC3}" type="presOf" srcId="{82E452D6-1AD8-4575-92E0-A6B5E58896E3}" destId="{32032CCE-BD57-4187-8D67-877E429AA848}" srcOrd="0" destOrd="0" presId="urn:microsoft.com/office/officeart/2011/layout/HexagonRadial"/>
    <dgm:cxn modelId="{9D571596-126D-47BA-9D2C-1993CF24BEF7}" type="presOf" srcId="{43F1E819-8253-4074-8C4E-034FB55606C9}" destId="{7ADB68CC-55FB-41F0-B667-3E4A3CAA86F5}" srcOrd="0" destOrd="0" presId="urn:microsoft.com/office/officeart/2011/layout/HexagonRadial"/>
    <dgm:cxn modelId="{27D40B9B-BF61-42C5-9C58-27F7C7559470}" type="presOf" srcId="{CC601B9E-D704-4E38-8C0D-F76BA4566ED9}" destId="{9C823D66-06E9-4619-84EA-F055EA9D2A22}" srcOrd="0" destOrd="0" presId="urn:microsoft.com/office/officeart/2011/layout/HexagonRadial"/>
    <dgm:cxn modelId="{8FF255A9-BC44-4E67-B3E9-0753E4EC1065}" type="presOf" srcId="{419624D7-3724-4F08-BF3B-22FD9042C8A5}" destId="{13678C2F-CD94-434E-B187-536465091713}" srcOrd="0" destOrd="0" presId="urn:microsoft.com/office/officeart/2011/layout/HexagonRadial"/>
    <dgm:cxn modelId="{668824CC-AFCF-4421-A047-4180A6935B4C}" type="presOf" srcId="{7209A552-DA92-4173-9CC8-EA5AEA9B47CF}" destId="{7477EA7B-23C6-48C6-8431-A83965D4D608}" srcOrd="0" destOrd="0" presId="urn:microsoft.com/office/officeart/2011/layout/HexagonRadial"/>
    <dgm:cxn modelId="{2BBD4DDB-37EE-46F1-9DB5-B99FCD4FCB7E}" srcId="{7209A552-DA92-4173-9CC8-EA5AEA9B47CF}" destId="{43F1E819-8253-4074-8C4E-034FB55606C9}" srcOrd="5" destOrd="0" parTransId="{AE971E75-47A6-4E35-84EF-CC8F88770F80}" sibTransId="{60E5D5F2-8239-4BED-9A93-47294DA0D74A}"/>
    <dgm:cxn modelId="{B9E065DD-5FD6-4E65-8443-C5F12F96B50A}" srcId="{CC601B9E-D704-4E38-8C0D-F76BA4566ED9}" destId="{6094B911-B0A4-4E6A-B33B-5BFC7D59DD55}" srcOrd="1" destOrd="0" parTransId="{7CD48434-E8F7-419F-A30E-47AE125FC03B}" sibTransId="{158FFE4A-C484-440D-ACBF-F47A73DEE028}"/>
    <dgm:cxn modelId="{C7CBB429-7B16-4100-9491-04A481B94CE3}" type="presParOf" srcId="{9C823D66-06E9-4619-84EA-F055EA9D2A22}" destId="{7477EA7B-23C6-48C6-8431-A83965D4D608}" srcOrd="0" destOrd="0" presId="urn:microsoft.com/office/officeart/2011/layout/HexagonRadial"/>
    <dgm:cxn modelId="{B98589B6-AA2E-4077-92B2-F61B33E6D8BA}" type="presParOf" srcId="{9C823D66-06E9-4619-84EA-F055EA9D2A22}" destId="{2BB88810-7CD8-4AF3-AF62-9E1464E269D8}" srcOrd="1" destOrd="0" presId="urn:microsoft.com/office/officeart/2011/layout/HexagonRadial"/>
    <dgm:cxn modelId="{4A443420-DE35-4735-9034-EA7E946741B0}" type="presParOf" srcId="{2BB88810-7CD8-4AF3-AF62-9E1464E269D8}" destId="{B5ECC194-876C-4603-B4E3-BACDE0A7EDC1}" srcOrd="0" destOrd="0" presId="urn:microsoft.com/office/officeart/2011/layout/HexagonRadial"/>
    <dgm:cxn modelId="{1EFB4DA6-F703-479F-B136-C512E5FB4EC2}" type="presParOf" srcId="{9C823D66-06E9-4619-84EA-F055EA9D2A22}" destId="{13678C2F-CD94-434E-B187-536465091713}" srcOrd="2" destOrd="0" presId="urn:microsoft.com/office/officeart/2011/layout/HexagonRadial"/>
    <dgm:cxn modelId="{F817FA65-7DC6-4015-B3BD-1E05F135B350}" type="presParOf" srcId="{9C823D66-06E9-4619-84EA-F055EA9D2A22}" destId="{9C397FD6-2D76-4310-A544-F4FDF84FD6AF}" srcOrd="3" destOrd="0" presId="urn:microsoft.com/office/officeart/2011/layout/HexagonRadial"/>
    <dgm:cxn modelId="{5011020B-147F-40C1-B381-B4CCF60243EE}" type="presParOf" srcId="{9C397FD6-2D76-4310-A544-F4FDF84FD6AF}" destId="{B14E1571-9F3C-4D2F-9F17-EE2E3BDAA16D}" srcOrd="0" destOrd="0" presId="urn:microsoft.com/office/officeart/2011/layout/HexagonRadial"/>
    <dgm:cxn modelId="{190687CC-53B1-4627-9642-8D2E674649F8}" type="presParOf" srcId="{9C823D66-06E9-4619-84EA-F055EA9D2A22}" destId="{32032CCE-BD57-4187-8D67-877E429AA848}" srcOrd="4" destOrd="0" presId="urn:microsoft.com/office/officeart/2011/layout/HexagonRadial"/>
    <dgm:cxn modelId="{87D88B64-43BD-423A-A334-6BAB76927935}" type="presParOf" srcId="{9C823D66-06E9-4619-84EA-F055EA9D2A22}" destId="{D80EA7A7-33AA-42E3-910E-DB12D191798C}" srcOrd="5" destOrd="0" presId="urn:microsoft.com/office/officeart/2011/layout/HexagonRadial"/>
    <dgm:cxn modelId="{08B23F2E-0A2F-4AF5-BF30-D5DD51A15816}" type="presParOf" srcId="{D80EA7A7-33AA-42E3-910E-DB12D191798C}" destId="{027E0EFA-A1CF-42F1-BD61-977C88190C26}" srcOrd="0" destOrd="0" presId="urn:microsoft.com/office/officeart/2011/layout/HexagonRadial"/>
    <dgm:cxn modelId="{D2F54F95-5E0C-4090-AE95-C640ACD62876}" type="presParOf" srcId="{9C823D66-06E9-4619-84EA-F055EA9D2A22}" destId="{F056D710-5831-4C2D-AB3C-00144C1E9508}" srcOrd="6" destOrd="0" presId="urn:microsoft.com/office/officeart/2011/layout/HexagonRadial"/>
    <dgm:cxn modelId="{C380FD19-82A4-4052-BC63-2AFC5ECAB2EF}" type="presParOf" srcId="{9C823D66-06E9-4619-84EA-F055EA9D2A22}" destId="{5097D70A-0C37-4F5A-8E8A-0953F2CD3EB6}" srcOrd="7" destOrd="0" presId="urn:microsoft.com/office/officeart/2011/layout/HexagonRadial"/>
    <dgm:cxn modelId="{716617EA-7D68-4E35-8797-D1FE41C81747}" type="presParOf" srcId="{5097D70A-0C37-4F5A-8E8A-0953F2CD3EB6}" destId="{44C6B187-5D40-4D6C-B7EA-5AC60455C28A}" srcOrd="0" destOrd="0" presId="urn:microsoft.com/office/officeart/2011/layout/HexagonRadial"/>
    <dgm:cxn modelId="{FBB4E8BD-CF5D-4229-831C-52BE0EDAB742}" type="presParOf" srcId="{9C823D66-06E9-4619-84EA-F055EA9D2A22}" destId="{D71A71E5-5AF3-4BC1-86DA-9088B2AF817A}" srcOrd="8" destOrd="0" presId="urn:microsoft.com/office/officeart/2011/layout/HexagonRadial"/>
    <dgm:cxn modelId="{7F9B5487-05ED-4F22-B386-28C2B4118295}" type="presParOf" srcId="{9C823D66-06E9-4619-84EA-F055EA9D2A22}" destId="{4511DE08-B8BF-44B2-A154-984932D69108}" srcOrd="9" destOrd="0" presId="urn:microsoft.com/office/officeart/2011/layout/HexagonRadial"/>
    <dgm:cxn modelId="{E772F8C7-6E67-41B9-8CDE-53382FF1C076}" type="presParOf" srcId="{4511DE08-B8BF-44B2-A154-984932D69108}" destId="{DF7381AF-58E7-47E4-93B8-9082DE918798}" srcOrd="0" destOrd="0" presId="urn:microsoft.com/office/officeart/2011/layout/HexagonRadial"/>
    <dgm:cxn modelId="{E1F2A2D2-8FD7-461B-A10E-27320E34CE09}" type="presParOf" srcId="{9C823D66-06E9-4619-84EA-F055EA9D2A22}" destId="{94D21CA1-34EB-4DB4-842B-B9F2ED373F0C}" srcOrd="10" destOrd="0" presId="urn:microsoft.com/office/officeart/2011/layout/HexagonRadial"/>
    <dgm:cxn modelId="{9B6B4819-ADD8-4D84-862F-7444014BE266}" type="presParOf" srcId="{9C823D66-06E9-4619-84EA-F055EA9D2A22}" destId="{422DED29-8691-42FF-A2F6-C3B7550C235C}" srcOrd="11" destOrd="0" presId="urn:microsoft.com/office/officeart/2011/layout/HexagonRadial"/>
    <dgm:cxn modelId="{28A11825-D0B2-4458-AC72-81E86AA5C62B}" type="presParOf" srcId="{422DED29-8691-42FF-A2F6-C3B7550C235C}" destId="{19A2A40B-0C17-443C-BA98-8EAA1955F36A}" srcOrd="0" destOrd="0" presId="urn:microsoft.com/office/officeart/2011/layout/HexagonRadial"/>
    <dgm:cxn modelId="{2D31F362-3785-4047-88CF-863ED1DB8F55}" type="presParOf" srcId="{9C823D66-06E9-4619-84EA-F055EA9D2A22}" destId="{7ADB68CC-55FB-41F0-B667-3E4A3CAA86F5}" srcOrd="12" destOrd="0" presId="urn:microsoft.com/office/officeart/2011/layout/HexagonRadial"/>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C601B9E-D704-4E38-8C0D-F76BA4566ED9}" type="doc">
      <dgm:prSet loTypeId="urn:microsoft.com/office/officeart/2011/layout/HexagonRadial" loCatId="officeonline" qsTypeId="urn:microsoft.com/office/officeart/2005/8/quickstyle/simple1" qsCatId="simple" csTypeId="urn:microsoft.com/office/officeart/2005/8/colors/accent1_2" csCatId="accent1" phldr="1"/>
      <dgm:spPr/>
      <dgm:t>
        <a:bodyPr/>
        <a:lstStyle/>
        <a:p>
          <a:endParaRPr lang="en-GB"/>
        </a:p>
      </dgm:t>
    </dgm:pt>
    <dgm:pt modelId="{419624D7-3724-4F08-BF3B-22FD9042C8A5}">
      <dgm:prSet phldrT="[Text]" custT="1"/>
      <dgm:spPr>
        <a:solidFill>
          <a:srgbClr val="AB0084"/>
        </a:solidFill>
      </dgm:spPr>
      <dgm:t>
        <a:bodyPr/>
        <a:lstStyle/>
        <a:p>
          <a:r>
            <a:rPr lang="en-GB" sz="1800" b="1" dirty="0" err="1"/>
            <a:t>Personale</a:t>
          </a:r>
          <a:r>
            <a:rPr lang="en-GB" sz="1800" b="1" dirty="0"/>
            <a:t> </a:t>
          </a:r>
          <a:r>
            <a:rPr lang="en-GB" sz="1800" b="1" dirty="0" err="1"/>
            <a:t>sanitario</a:t>
          </a:r>
          <a:endParaRPr lang="en-GB" sz="1800" b="1" dirty="0"/>
        </a:p>
      </dgm:t>
    </dgm:pt>
    <dgm:pt modelId="{6F1D9E05-295C-4FC1-B9CE-58AF3F330DDD}" type="parTrans" cxnId="{0B06BA55-33C6-4714-8E5A-511F5BCEF550}">
      <dgm:prSet/>
      <dgm:spPr/>
      <dgm:t>
        <a:bodyPr/>
        <a:lstStyle/>
        <a:p>
          <a:endParaRPr lang="en-GB"/>
        </a:p>
      </dgm:t>
    </dgm:pt>
    <dgm:pt modelId="{BA59BBD9-79B8-4DA6-B002-BEE9B1DF0EBA}" type="sibTrans" cxnId="{0B06BA55-33C6-4714-8E5A-511F5BCEF550}">
      <dgm:prSet/>
      <dgm:spPr/>
      <dgm:t>
        <a:bodyPr/>
        <a:lstStyle/>
        <a:p>
          <a:endParaRPr lang="en-GB"/>
        </a:p>
      </dgm:t>
    </dgm:pt>
    <dgm:pt modelId="{82E452D6-1AD8-4575-92E0-A6B5E58896E3}">
      <dgm:prSet phldrT="[Text]" custT="1"/>
      <dgm:spPr>
        <a:solidFill>
          <a:srgbClr val="7030A0"/>
        </a:solidFill>
      </dgm:spPr>
      <dgm:t>
        <a:bodyPr/>
        <a:lstStyle/>
        <a:p>
          <a:r>
            <a:rPr lang="en-GB" sz="1800" b="1" dirty="0"/>
            <a:t>Accesso alle cure </a:t>
          </a:r>
          <a:r>
            <a:rPr lang="en-GB" sz="1800" b="1" dirty="0" err="1"/>
            <a:t>essenziali</a:t>
          </a:r>
          <a:endParaRPr lang="en-GB" sz="1800" b="1" dirty="0"/>
        </a:p>
      </dgm:t>
    </dgm:pt>
    <dgm:pt modelId="{39942F54-F4F0-454E-8CB1-717566E2F711}" type="parTrans" cxnId="{43EAF40B-3D14-4E73-B238-29E2B6CD1A32}">
      <dgm:prSet/>
      <dgm:spPr/>
      <dgm:t>
        <a:bodyPr/>
        <a:lstStyle/>
        <a:p>
          <a:endParaRPr lang="en-GB"/>
        </a:p>
      </dgm:t>
    </dgm:pt>
    <dgm:pt modelId="{ED5254CE-5EA6-4409-AB1B-7AD9F3E0118A}" type="sibTrans" cxnId="{43EAF40B-3D14-4E73-B238-29E2B6CD1A32}">
      <dgm:prSet/>
      <dgm:spPr/>
      <dgm:t>
        <a:bodyPr/>
        <a:lstStyle/>
        <a:p>
          <a:endParaRPr lang="en-GB"/>
        </a:p>
      </dgm:t>
    </dgm:pt>
    <dgm:pt modelId="{285834B8-1FC2-4531-A63E-F2B380B90616}">
      <dgm:prSet phldrT="[Text]" custT="1"/>
      <dgm:spPr>
        <a:solidFill>
          <a:srgbClr val="002060"/>
        </a:solidFill>
      </dgm:spPr>
      <dgm:t>
        <a:bodyPr/>
        <a:lstStyle/>
        <a:p>
          <a:r>
            <a:rPr lang="en-GB" sz="1800" b="1" dirty="0"/>
            <a:t>Leadership and governance</a:t>
          </a:r>
        </a:p>
      </dgm:t>
    </dgm:pt>
    <dgm:pt modelId="{C289E7CB-A515-441F-B8F8-44359FC02955}" type="parTrans" cxnId="{633F2649-8F66-49FE-8183-97B378712274}">
      <dgm:prSet/>
      <dgm:spPr/>
      <dgm:t>
        <a:bodyPr/>
        <a:lstStyle/>
        <a:p>
          <a:endParaRPr lang="en-GB"/>
        </a:p>
      </dgm:t>
    </dgm:pt>
    <dgm:pt modelId="{0FFE66EB-D8EF-4BB4-B88F-10EA2F4146D6}" type="sibTrans" cxnId="{633F2649-8F66-49FE-8183-97B378712274}">
      <dgm:prSet/>
      <dgm:spPr/>
      <dgm:t>
        <a:bodyPr/>
        <a:lstStyle/>
        <a:p>
          <a:endParaRPr lang="en-GB"/>
        </a:p>
      </dgm:t>
    </dgm:pt>
    <dgm:pt modelId="{21DF9B68-9E1D-429C-A86E-B866E115295F}">
      <dgm:prSet phldrT="[Text]" custT="1"/>
      <dgm:spPr>
        <a:solidFill>
          <a:srgbClr val="D0009E"/>
        </a:solidFill>
      </dgm:spPr>
      <dgm:t>
        <a:bodyPr/>
        <a:lstStyle/>
        <a:p>
          <a:r>
            <a:rPr lang="en-GB" sz="1800" b="1" dirty="0" err="1"/>
            <a:t>Sistemi</a:t>
          </a:r>
          <a:r>
            <a:rPr lang="en-GB" sz="1800" b="1" dirty="0"/>
            <a:t> informative </a:t>
          </a:r>
          <a:r>
            <a:rPr lang="en-GB" sz="1800" b="1" dirty="0" err="1"/>
            <a:t>sanitari</a:t>
          </a:r>
          <a:endParaRPr lang="en-GB" sz="1800" b="1" dirty="0"/>
        </a:p>
      </dgm:t>
    </dgm:pt>
    <dgm:pt modelId="{A693D407-FFA6-419D-B52C-33F71BB31D41}" type="parTrans" cxnId="{F01B372D-96AA-48C1-AE38-DBAB0D2BB7AA}">
      <dgm:prSet/>
      <dgm:spPr/>
      <dgm:t>
        <a:bodyPr/>
        <a:lstStyle/>
        <a:p>
          <a:endParaRPr lang="en-GB"/>
        </a:p>
      </dgm:t>
    </dgm:pt>
    <dgm:pt modelId="{21FA462B-EFF7-46DF-ADCF-409A5F0EA616}" type="sibTrans" cxnId="{F01B372D-96AA-48C1-AE38-DBAB0D2BB7AA}">
      <dgm:prSet/>
      <dgm:spPr/>
      <dgm:t>
        <a:bodyPr/>
        <a:lstStyle/>
        <a:p>
          <a:endParaRPr lang="en-GB"/>
        </a:p>
      </dgm:t>
    </dgm:pt>
    <dgm:pt modelId="{43F1E819-8253-4074-8C4E-034FB55606C9}">
      <dgm:prSet phldrT="[Text]" custT="1"/>
      <dgm:spPr>
        <a:solidFill>
          <a:srgbClr val="00B0F0"/>
        </a:solidFill>
      </dgm:spPr>
      <dgm:t>
        <a:bodyPr/>
        <a:lstStyle/>
        <a:p>
          <a:r>
            <a:rPr lang="en-GB" sz="1800" b="1" dirty="0" err="1"/>
            <a:t>Erogazione</a:t>
          </a:r>
          <a:r>
            <a:rPr lang="en-GB" sz="1800" b="1" dirty="0"/>
            <a:t> del </a:t>
          </a:r>
          <a:r>
            <a:rPr lang="en-GB" sz="1800" b="1" dirty="0" err="1"/>
            <a:t>servizio</a:t>
          </a:r>
          <a:endParaRPr lang="en-GB" sz="1800" b="1" dirty="0"/>
        </a:p>
      </dgm:t>
    </dgm:pt>
    <dgm:pt modelId="{AE971E75-47A6-4E35-84EF-CC8F88770F80}" type="parTrans" cxnId="{2BBD4DDB-37EE-46F1-9DB5-B99FCD4FCB7E}">
      <dgm:prSet/>
      <dgm:spPr/>
      <dgm:t>
        <a:bodyPr/>
        <a:lstStyle/>
        <a:p>
          <a:endParaRPr lang="en-GB"/>
        </a:p>
      </dgm:t>
    </dgm:pt>
    <dgm:pt modelId="{60E5D5F2-8239-4BED-9A93-47294DA0D74A}" type="sibTrans" cxnId="{2BBD4DDB-37EE-46F1-9DB5-B99FCD4FCB7E}">
      <dgm:prSet/>
      <dgm:spPr/>
      <dgm:t>
        <a:bodyPr/>
        <a:lstStyle/>
        <a:p>
          <a:endParaRPr lang="en-GB"/>
        </a:p>
      </dgm:t>
    </dgm:pt>
    <dgm:pt modelId="{7209A552-DA92-4173-9CC8-EA5AEA9B47CF}">
      <dgm:prSet phldrT="[Text]" custT="1"/>
      <dgm:spPr>
        <a:solidFill>
          <a:srgbClr val="02FFD2"/>
        </a:solidFill>
        <a:ln w="76200">
          <a:solidFill>
            <a:schemeClr val="accent1"/>
          </a:solidFill>
        </a:ln>
      </dgm:spPr>
      <dgm:t>
        <a:bodyPr/>
        <a:lstStyle/>
        <a:p>
          <a:endParaRPr lang="en-GB" sz="1800" b="1" dirty="0">
            <a:solidFill>
              <a:schemeClr val="tx1"/>
            </a:solidFill>
          </a:endParaRPr>
        </a:p>
        <a:p>
          <a:r>
            <a:rPr lang="en-GB" sz="1800" b="1" dirty="0">
              <a:solidFill>
                <a:schemeClr val="tx1"/>
              </a:solidFill>
            </a:rPr>
            <a:t>Accesso</a:t>
          </a:r>
        </a:p>
        <a:p>
          <a:r>
            <a:rPr lang="en-GB" sz="1800" b="1" dirty="0" err="1">
              <a:solidFill>
                <a:schemeClr val="tx1"/>
              </a:solidFill>
            </a:rPr>
            <a:t>Copertura</a:t>
          </a:r>
          <a:endParaRPr lang="en-GB" sz="1800" b="1" dirty="0">
            <a:solidFill>
              <a:schemeClr val="tx1"/>
            </a:solidFill>
          </a:endParaRPr>
        </a:p>
        <a:p>
          <a:r>
            <a:rPr lang="en-US" sz="1800" b="1" dirty="0">
              <a:solidFill>
                <a:schemeClr val="tx1"/>
              </a:solidFill>
              <a:latin typeface="Calibri Light"/>
            </a:rPr>
            <a:t>Integrato</a:t>
          </a:r>
          <a:endParaRPr lang="en-GB" sz="1800" b="1" dirty="0">
            <a:solidFill>
              <a:schemeClr val="tx1"/>
            </a:solidFill>
          </a:endParaRPr>
        </a:p>
        <a:p>
          <a:r>
            <a:rPr lang="en-GB" sz="1800" b="1" dirty="0" err="1">
              <a:solidFill>
                <a:schemeClr val="tx1"/>
              </a:solidFill>
            </a:rPr>
            <a:t>Qualità</a:t>
          </a:r>
          <a:endParaRPr lang="en-GB" sz="1800" b="1" dirty="0">
            <a:solidFill>
              <a:schemeClr val="tx1"/>
            </a:solidFill>
          </a:endParaRPr>
        </a:p>
        <a:p>
          <a:r>
            <a:rPr lang="en-GB" sz="1800" b="1" dirty="0" err="1">
              <a:solidFill>
                <a:schemeClr val="tx1"/>
              </a:solidFill>
            </a:rPr>
            <a:t>Sicurezza</a:t>
          </a:r>
          <a:endParaRPr lang="en-GB" sz="1800" b="1" dirty="0">
            <a:solidFill>
              <a:schemeClr val="tx1"/>
            </a:solidFill>
          </a:endParaRPr>
        </a:p>
        <a:p>
          <a:endParaRPr lang="en-GB" sz="2000" b="1" dirty="0">
            <a:solidFill>
              <a:schemeClr val="tx1"/>
            </a:solidFill>
          </a:endParaRPr>
        </a:p>
      </dgm:t>
    </dgm:pt>
    <dgm:pt modelId="{B5BEE4CC-B5BC-4951-A3C0-9DC3C4B92886}" type="sibTrans" cxnId="{4BD4661E-EEC6-4224-8668-D84DD2EF171B}">
      <dgm:prSet/>
      <dgm:spPr/>
      <dgm:t>
        <a:bodyPr/>
        <a:lstStyle/>
        <a:p>
          <a:endParaRPr lang="en-GB"/>
        </a:p>
      </dgm:t>
    </dgm:pt>
    <dgm:pt modelId="{DBA017F1-8762-45EA-836B-361CDB0627F2}" type="parTrans" cxnId="{4BD4661E-EEC6-4224-8668-D84DD2EF171B}">
      <dgm:prSet/>
      <dgm:spPr/>
      <dgm:t>
        <a:bodyPr/>
        <a:lstStyle/>
        <a:p>
          <a:endParaRPr lang="en-GB"/>
        </a:p>
      </dgm:t>
    </dgm:pt>
    <dgm:pt modelId="{1EBF12C2-C48A-4159-826F-B07735C43148}">
      <dgm:prSet phldrT="[Text]" custT="1"/>
      <dgm:spPr/>
      <dgm:t>
        <a:bodyPr/>
        <a:lstStyle/>
        <a:p>
          <a:r>
            <a:rPr lang="en-GB" sz="1600" b="1" dirty="0" err="1"/>
            <a:t>Finanziamento</a:t>
          </a:r>
          <a:endParaRPr lang="en-GB" sz="1600" b="1" dirty="0"/>
        </a:p>
      </dgm:t>
    </dgm:pt>
    <dgm:pt modelId="{44775571-9BD8-4A54-8F02-EC63C9963F6C}" type="sibTrans" cxnId="{FD323D57-4612-4CA0-B51C-6E2486F04802}">
      <dgm:prSet/>
      <dgm:spPr/>
      <dgm:t>
        <a:bodyPr/>
        <a:lstStyle/>
        <a:p>
          <a:endParaRPr lang="en-GB"/>
        </a:p>
      </dgm:t>
    </dgm:pt>
    <dgm:pt modelId="{EF1238A8-0438-4E19-AEDE-8EDF7FB88326}" type="parTrans" cxnId="{FD323D57-4612-4CA0-B51C-6E2486F04802}">
      <dgm:prSet/>
      <dgm:spPr/>
      <dgm:t>
        <a:bodyPr/>
        <a:lstStyle/>
        <a:p>
          <a:endParaRPr lang="en-GB"/>
        </a:p>
      </dgm:t>
    </dgm:pt>
    <dgm:pt modelId="{9C823D66-06E9-4619-84EA-F055EA9D2A22}" type="pres">
      <dgm:prSet presAssocID="{CC601B9E-D704-4E38-8C0D-F76BA4566ED9}" presName="Name0" presStyleCnt="0">
        <dgm:presLayoutVars>
          <dgm:chMax val="1"/>
          <dgm:chPref val="1"/>
          <dgm:dir/>
          <dgm:animOne val="branch"/>
          <dgm:animLvl val="lvl"/>
        </dgm:presLayoutVars>
      </dgm:prSet>
      <dgm:spPr/>
    </dgm:pt>
    <dgm:pt modelId="{7477EA7B-23C6-48C6-8431-A83965D4D608}" type="pres">
      <dgm:prSet presAssocID="{7209A552-DA92-4173-9CC8-EA5AEA9B47CF}" presName="Parent" presStyleLbl="node0" presStyleIdx="0" presStyleCnt="1" custLinFactNeighborX="-324" custLinFactNeighborY="1008">
        <dgm:presLayoutVars>
          <dgm:chMax val="6"/>
          <dgm:chPref val="6"/>
        </dgm:presLayoutVars>
      </dgm:prSet>
      <dgm:spPr/>
    </dgm:pt>
    <dgm:pt modelId="{2BB88810-7CD8-4AF3-AF62-9E1464E269D8}" type="pres">
      <dgm:prSet presAssocID="{419624D7-3724-4F08-BF3B-22FD9042C8A5}" presName="Accent1" presStyleCnt="0"/>
      <dgm:spPr/>
    </dgm:pt>
    <dgm:pt modelId="{B5ECC194-876C-4603-B4E3-BACDE0A7EDC1}" type="pres">
      <dgm:prSet presAssocID="{419624D7-3724-4F08-BF3B-22FD9042C8A5}" presName="Accent" presStyleLbl="bgShp" presStyleIdx="0" presStyleCnt="6"/>
      <dgm:spPr/>
    </dgm:pt>
    <dgm:pt modelId="{13678C2F-CD94-434E-B187-536465091713}" type="pres">
      <dgm:prSet presAssocID="{419624D7-3724-4F08-BF3B-22FD9042C8A5}" presName="Child1" presStyleLbl="node1" presStyleIdx="0" presStyleCnt="6">
        <dgm:presLayoutVars>
          <dgm:chMax val="0"/>
          <dgm:chPref val="0"/>
          <dgm:bulletEnabled val="1"/>
        </dgm:presLayoutVars>
      </dgm:prSet>
      <dgm:spPr/>
    </dgm:pt>
    <dgm:pt modelId="{9C397FD6-2D76-4310-A544-F4FDF84FD6AF}" type="pres">
      <dgm:prSet presAssocID="{82E452D6-1AD8-4575-92E0-A6B5E58896E3}" presName="Accent2" presStyleCnt="0"/>
      <dgm:spPr/>
    </dgm:pt>
    <dgm:pt modelId="{B14E1571-9F3C-4D2F-9F17-EE2E3BDAA16D}" type="pres">
      <dgm:prSet presAssocID="{82E452D6-1AD8-4575-92E0-A6B5E58896E3}" presName="Accent" presStyleLbl="bgShp" presStyleIdx="1" presStyleCnt="6"/>
      <dgm:spPr/>
    </dgm:pt>
    <dgm:pt modelId="{32032CCE-BD57-4187-8D67-877E429AA848}" type="pres">
      <dgm:prSet presAssocID="{82E452D6-1AD8-4575-92E0-A6B5E58896E3}" presName="Child2" presStyleLbl="node1" presStyleIdx="1" presStyleCnt="6">
        <dgm:presLayoutVars>
          <dgm:chMax val="0"/>
          <dgm:chPref val="0"/>
          <dgm:bulletEnabled val="1"/>
        </dgm:presLayoutVars>
      </dgm:prSet>
      <dgm:spPr/>
    </dgm:pt>
    <dgm:pt modelId="{D80EA7A7-33AA-42E3-910E-DB12D191798C}" type="pres">
      <dgm:prSet presAssocID="{1EBF12C2-C48A-4159-826F-B07735C43148}" presName="Accent3" presStyleCnt="0"/>
      <dgm:spPr/>
    </dgm:pt>
    <dgm:pt modelId="{027E0EFA-A1CF-42F1-BD61-977C88190C26}" type="pres">
      <dgm:prSet presAssocID="{1EBF12C2-C48A-4159-826F-B07735C43148}" presName="Accent" presStyleLbl="bgShp" presStyleIdx="2" presStyleCnt="6"/>
      <dgm:spPr/>
    </dgm:pt>
    <dgm:pt modelId="{F056D710-5831-4C2D-AB3C-00144C1E9508}" type="pres">
      <dgm:prSet presAssocID="{1EBF12C2-C48A-4159-826F-B07735C43148}" presName="Child3" presStyleLbl="node1" presStyleIdx="2" presStyleCnt="6">
        <dgm:presLayoutVars>
          <dgm:chMax val="0"/>
          <dgm:chPref val="0"/>
          <dgm:bulletEnabled val="1"/>
        </dgm:presLayoutVars>
      </dgm:prSet>
      <dgm:spPr/>
    </dgm:pt>
    <dgm:pt modelId="{5097D70A-0C37-4F5A-8E8A-0953F2CD3EB6}" type="pres">
      <dgm:prSet presAssocID="{285834B8-1FC2-4531-A63E-F2B380B90616}" presName="Accent4" presStyleCnt="0"/>
      <dgm:spPr/>
    </dgm:pt>
    <dgm:pt modelId="{44C6B187-5D40-4D6C-B7EA-5AC60455C28A}" type="pres">
      <dgm:prSet presAssocID="{285834B8-1FC2-4531-A63E-F2B380B90616}" presName="Accent" presStyleLbl="bgShp" presStyleIdx="3" presStyleCnt="6"/>
      <dgm:spPr/>
    </dgm:pt>
    <dgm:pt modelId="{D71A71E5-5AF3-4BC1-86DA-9088B2AF817A}" type="pres">
      <dgm:prSet presAssocID="{285834B8-1FC2-4531-A63E-F2B380B90616}" presName="Child4" presStyleLbl="node1" presStyleIdx="3" presStyleCnt="6">
        <dgm:presLayoutVars>
          <dgm:chMax val="0"/>
          <dgm:chPref val="0"/>
          <dgm:bulletEnabled val="1"/>
        </dgm:presLayoutVars>
      </dgm:prSet>
      <dgm:spPr/>
    </dgm:pt>
    <dgm:pt modelId="{4511DE08-B8BF-44B2-A154-984932D69108}" type="pres">
      <dgm:prSet presAssocID="{21DF9B68-9E1D-429C-A86E-B866E115295F}" presName="Accent5" presStyleCnt="0"/>
      <dgm:spPr/>
    </dgm:pt>
    <dgm:pt modelId="{DF7381AF-58E7-47E4-93B8-9082DE918798}" type="pres">
      <dgm:prSet presAssocID="{21DF9B68-9E1D-429C-A86E-B866E115295F}" presName="Accent" presStyleLbl="bgShp" presStyleIdx="4" presStyleCnt="6"/>
      <dgm:spPr/>
    </dgm:pt>
    <dgm:pt modelId="{94D21CA1-34EB-4DB4-842B-B9F2ED373F0C}" type="pres">
      <dgm:prSet presAssocID="{21DF9B68-9E1D-429C-A86E-B866E115295F}" presName="Child5" presStyleLbl="node1" presStyleIdx="4" presStyleCnt="6">
        <dgm:presLayoutVars>
          <dgm:chMax val="0"/>
          <dgm:chPref val="0"/>
          <dgm:bulletEnabled val="1"/>
        </dgm:presLayoutVars>
      </dgm:prSet>
      <dgm:spPr/>
    </dgm:pt>
    <dgm:pt modelId="{422DED29-8691-42FF-A2F6-C3B7550C235C}" type="pres">
      <dgm:prSet presAssocID="{43F1E819-8253-4074-8C4E-034FB55606C9}" presName="Accent6" presStyleCnt="0"/>
      <dgm:spPr/>
    </dgm:pt>
    <dgm:pt modelId="{19A2A40B-0C17-443C-BA98-8EAA1955F36A}" type="pres">
      <dgm:prSet presAssocID="{43F1E819-8253-4074-8C4E-034FB55606C9}" presName="Accent" presStyleLbl="bgShp" presStyleIdx="5" presStyleCnt="6"/>
      <dgm:spPr/>
    </dgm:pt>
    <dgm:pt modelId="{7ADB68CC-55FB-41F0-B667-3E4A3CAA86F5}" type="pres">
      <dgm:prSet presAssocID="{43F1E819-8253-4074-8C4E-034FB55606C9}" presName="Child6" presStyleLbl="node1" presStyleIdx="5" presStyleCnt="6" custLinFactNeighborX="-1215" custLinFactNeighborY="522">
        <dgm:presLayoutVars>
          <dgm:chMax val="0"/>
          <dgm:chPref val="0"/>
          <dgm:bulletEnabled val="1"/>
        </dgm:presLayoutVars>
      </dgm:prSet>
      <dgm:spPr/>
    </dgm:pt>
  </dgm:ptLst>
  <dgm:cxnLst>
    <dgm:cxn modelId="{43EAF40B-3D14-4E73-B238-29E2B6CD1A32}" srcId="{7209A552-DA92-4173-9CC8-EA5AEA9B47CF}" destId="{82E452D6-1AD8-4575-92E0-A6B5E58896E3}" srcOrd="1" destOrd="0" parTransId="{39942F54-F4F0-454E-8CB1-717566E2F711}" sibTransId="{ED5254CE-5EA6-4409-AB1B-7AD9F3E0118A}"/>
    <dgm:cxn modelId="{4BD4661E-EEC6-4224-8668-D84DD2EF171B}" srcId="{CC601B9E-D704-4E38-8C0D-F76BA4566ED9}" destId="{7209A552-DA92-4173-9CC8-EA5AEA9B47CF}" srcOrd="0" destOrd="0" parTransId="{DBA017F1-8762-45EA-836B-361CDB0627F2}" sibTransId="{B5BEE4CC-B5BC-4951-A3C0-9DC3C4B92886}"/>
    <dgm:cxn modelId="{F01B372D-96AA-48C1-AE38-DBAB0D2BB7AA}" srcId="{7209A552-DA92-4173-9CC8-EA5AEA9B47CF}" destId="{21DF9B68-9E1D-429C-A86E-B866E115295F}" srcOrd="4" destOrd="0" parTransId="{A693D407-FFA6-419D-B52C-33F71BB31D41}" sibTransId="{21FA462B-EFF7-46DF-ADCF-409A5F0EA616}"/>
    <dgm:cxn modelId="{90B83B33-698C-4F8C-8B29-12C80D4BD6E9}" type="presOf" srcId="{419624D7-3724-4F08-BF3B-22FD9042C8A5}" destId="{13678C2F-CD94-434E-B187-536465091713}" srcOrd="0" destOrd="0" presId="urn:microsoft.com/office/officeart/2011/layout/HexagonRadial"/>
    <dgm:cxn modelId="{633F2649-8F66-49FE-8183-97B378712274}" srcId="{7209A552-DA92-4173-9CC8-EA5AEA9B47CF}" destId="{285834B8-1FC2-4531-A63E-F2B380B90616}" srcOrd="3" destOrd="0" parTransId="{C289E7CB-A515-441F-B8F8-44359FC02955}" sibTransId="{0FFE66EB-D8EF-4BB4-B88F-10EA2F4146D6}"/>
    <dgm:cxn modelId="{A9F44D6E-538E-4AEC-952B-EE4105098E4F}" type="presOf" srcId="{1EBF12C2-C48A-4159-826F-B07735C43148}" destId="{F056D710-5831-4C2D-AB3C-00144C1E9508}" srcOrd="0" destOrd="0" presId="urn:microsoft.com/office/officeart/2011/layout/HexagonRadial"/>
    <dgm:cxn modelId="{109B1A53-AAD8-4884-BFC4-3B1DA7EF6C8A}" type="presOf" srcId="{7209A552-DA92-4173-9CC8-EA5AEA9B47CF}" destId="{7477EA7B-23C6-48C6-8431-A83965D4D608}" srcOrd="0" destOrd="0" presId="urn:microsoft.com/office/officeart/2011/layout/HexagonRadial"/>
    <dgm:cxn modelId="{39EF7853-7913-45AF-84F1-82DDED622DDD}" type="presOf" srcId="{285834B8-1FC2-4531-A63E-F2B380B90616}" destId="{D71A71E5-5AF3-4BC1-86DA-9088B2AF817A}" srcOrd="0" destOrd="0" presId="urn:microsoft.com/office/officeart/2011/layout/HexagonRadial"/>
    <dgm:cxn modelId="{0B06BA55-33C6-4714-8E5A-511F5BCEF550}" srcId="{7209A552-DA92-4173-9CC8-EA5AEA9B47CF}" destId="{419624D7-3724-4F08-BF3B-22FD9042C8A5}" srcOrd="0" destOrd="0" parTransId="{6F1D9E05-295C-4FC1-B9CE-58AF3F330DDD}" sibTransId="{BA59BBD9-79B8-4DA6-B002-BEE9B1DF0EBA}"/>
    <dgm:cxn modelId="{FD323D57-4612-4CA0-B51C-6E2486F04802}" srcId="{7209A552-DA92-4173-9CC8-EA5AEA9B47CF}" destId="{1EBF12C2-C48A-4159-826F-B07735C43148}" srcOrd="2" destOrd="0" parTransId="{EF1238A8-0438-4E19-AEDE-8EDF7FB88326}" sibTransId="{44775571-9BD8-4A54-8F02-EC63C9963F6C}"/>
    <dgm:cxn modelId="{A99DD579-38B9-4393-AD2A-F80C1D593F77}" type="presOf" srcId="{82E452D6-1AD8-4575-92E0-A6B5E58896E3}" destId="{32032CCE-BD57-4187-8D67-877E429AA848}" srcOrd="0" destOrd="0" presId="urn:microsoft.com/office/officeart/2011/layout/HexagonRadial"/>
    <dgm:cxn modelId="{A17AB8A0-29E5-4971-99E3-238103C13BCA}" type="presOf" srcId="{CC601B9E-D704-4E38-8C0D-F76BA4566ED9}" destId="{9C823D66-06E9-4619-84EA-F055EA9D2A22}" srcOrd="0" destOrd="0" presId="urn:microsoft.com/office/officeart/2011/layout/HexagonRadial"/>
    <dgm:cxn modelId="{F9EE50BF-B9ED-4D3D-BC94-7D04D04048BA}" type="presOf" srcId="{21DF9B68-9E1D-429C-A86E-B866E115295F}" destId="{94D21CA1-34EB-4DB4-842B-B9F2ED373F0C}" srcOrd="0" destOrd="0" presId="urn:microsoft.com/office/officeart/2011/layout/HexagonRadial"/>
    <dgm:cxn modelId="{099329C4-4F10-4ACF-B770-0B375CCCC0A4}" type="presOf" srcId="{43F1E819-8253-4074-8C4E-034FB55606C9}" destId="{7ADB68CC-55FB-41F0-B667-3E4A3CAA86F5}" srcOrd="0" destOrd="0" presId="urn:microsoft.com/office/officeart/2011/layout/HexagonRadial"/>
    <dgm:cxn modelId="{2BBD4DDB-37EE-46F1-9DB5-B99FCD4FCB7E}" srcId="{7209A552-DA92-4173-9CC8-EA5AEA9B47CF}" destId="{43F1E819-8253-4074-8C4E-034FB55606C9}" srcOrd="5" destOrd="0" parTransId="{AE971E75-47A6-4E35-84EF-CC8F88770F80}" sibTransId="{60E5D5F2-8239-4BED-9A93-47294DA0D74A}"/>
    <dgm:cxn modelId="{0440FA3F-E20B-4346-B172-0686AAB4D64D}" type="presParOf" srcId="{9C823D66-06E9-4619-84EA-F055EA9D2A22}" destId="{7477EA7B-23C6-48C6-8431-A83965D4D608}" srcOrd="0" destOrd="0" presId="urn:microsoft.com/office/officeart/2011/layout/HexagonRadial"/>
    <dgm:cxn modelId="{BE684A30-3CE5-431F-9B12-7ABE500BFCB7}" type="presParOf" srcId="{9C823D66-06E9-4619-84EA-F055EA9D2A22}" destId="{2BB88810-7CD8-4AF3-AF62-9E1464E269D8}" srcOrd="1" destOrd="0" presId="urn:microsoft.com/office/officeart/2011/layout/HexagonRadial"/>
    <dgm:cxn modelId="{0FAA7112-399D-47A7-AC5B-7AB395CA4F2E}" type="presParOf" srcId="{2BB88810-7CD8-4AF3-AF62-9E1464E269D8}" destId="{B5ECC194-876C-4603-B4E3-BACDE0A7EDC1}" srcOrd="0" destOrd="0" presId="urn:microsoft.com/office/officeart/2011/layout/HexagonRadial"/>
    <dgm:cxn modelId="{CBF47891-DE44-44E5-A457-1365B2D7BDC1}" type="presParOf" srcId="{9C823D66-06E9-4619-84EA-F055EA9D2A22}" destId="{13678C2F-CD94-434E-B187-536465091713}" srcOrd="2" destOrd="0" presId="urn:microsoft.com/office/officeart/2011/layout/HexagonRadial"/>
    <dgm:cxn modelId="{069C6974-DD92-416A-9F9A-4971B671832E}" type="presParOf" srcId="{9C823D66-06E9-4619-84EA-F055EA9D2A22}" destId="{9C397FD6-2D76-4310-A544-F4FDF84FD6AF}" srcOrd="3" destOrd="0" presId="urn:microsoft.com/office/officeart/2011/layout/HexagonRadial"/>
    <dgm:cxn modelId="{31453D15-79DC-480C-AD06-24B5400C64D9}" type="presParOf" srcId="{9C397FD6-2D76-4310-A544-F4FDF84FD6AF}" destId="{B14E1571-9F3C-4D2F-9F17-EE2E3BDAA16D}" srcOrd="0" destOrd="0" presId="urn:microsoft.com/office/officeart/2011/layout/HexagonRadial"/>
    <dgm:cxn modelId="{3C451D34-F996-411E-928C-0644B704F9C2}" type="presParOf" srcId="{9C823D66-06E9-4619-84EA-F055EA9D2A22}" destId="{32032CCE-BD57-4187-8D67-877E429AA848}" srcOrd="4" destOrd="0" presId="urn:microsoft.com/office/officeart/2011/layout/HexagonRadial"/>
    <dgm:cxn modelId="{8239B7C9-7F66-46B3-8FB2-0644C9FAAB3E}" type="presParOf" srcId="{9C823D66-06E9-4619-84EA-F055EA9D2A22}" destId="{D80EA7A7-33AA-42E3-910E-DB12D191798C}" srcOrd="5" destOrd="0" presId="urn:microsoft.com/office/officeart/2011/layout/HexagonRadial"/>
    <dgm:cxn modelId="{9E977A98-795A-4463-8226-BF146910216A}" type="presParOf" srcId="{D80EA7A7-33AA-42E3-910E-DB12D191798C}" destId="{027E0EFA-A1CF-42F1-BD61-977C88190C26}" srcOrd="0" destOrd="0" presId="urn:microsoft.com/office/officeart/2011/layout/HexagonRadial"/>
    <dgm:cxn modelId="{95C79C41-5EE1-4880-903F-9B39DA29AD75}" type="presParOf" srcId="{9C823D66-06E9-4619-84EA-F055EA9D2A22}" destId="{F056D710-5831-4C2D-AB3C-00144C1E9508}" srcOrd="6" destOrd="0" presId="urn:microsoft.com/office/officeart/2011/layout/HexagonRadial"/>
    <dgm:cxn modelId="{564952AA-3F3A-4803-8238-85D68548987B}" type="presParOf" srcId="{9C823D66-06E9-4619-84EA-F055EA9D2A22}" destId="{5097D70A-0C37-4F5A-8E8A-0953F2CD3EB6}" srcOrd="7" destOrd="0" presId="urn:microsoft.com/office/officeart/2011/layout/HexagonRadial"/>
    <dgm:cxn modelId="{BE3C9054-FF1E-4981-9585-C54153EDA04D}" type="presParOf" srcId="{5097D70A-0C37-4F5A-8E8A-0953F2CD3EB6}" destId="{44C6B187-5D40-4D6C-B7EA-5AC60455C28A}" srcOrd="0" destOrd="0" presId="urn:microsoft.com/office/officeart/2011/layout/HexagonRadial"/>
    <dgm:cxn modelId="{D652C4E7-B9CE-4DE4-AFD9-D4CF0F88C78F}" type="presParOf" srcId="{9C823D66-06E9-4619-84EA-F055EA9D2A22}" destId="{D71A71E5-5AF3-4BC1-86DA-9088B2AF817A}" srcOrd="8" destOrd="0" presId="urn:microsoft.com/office/officeart/2011/layout/HexagonRadial"/>
    <dgm:cxn modelId="{A9A7C79A-72D1-466E-9FF7-C07B2BFB31E5}" type="presParOf" srcId="{9C823D66-06E9-4619-84EA-F055EA9D2A22}" destId="{4511DE08-B8BF-44B2-A154-984932D69108}" srcOrd="9" destOrd="0" presId="urn:microsoft.com/office/officeart/2011/layout/HexagonRadial"/>
    <dgm:cxn modelId="{D2ACA1FE-5728-4990-876C-94C3BBD5583C}" type="presParOf" srcId="{4511DE08-B8BF-44B2-A154-984932D69108}" destId="{DF7381AF-58E7-47E4-93B8-9082DE918798}" srcOrd="0" destOrd="0" presId="urn:microsoft.com/office/officeart/2011/layout/HexagonRadial"/>
    <dgm:cxn modelId="{E3E3A039-9A05-494E-A4EB-42FBAAFE020A}" type="presParOf" srcId="{9C823D66-06E9-4619-84EA-F055EA9D2A22}" destId="{94D21CA1-34EB-4DB4-842B-B9F2ED373F0C}" srcOrd="10" destOrd="0" presId="urn:microsoft.com/office/officeart/2011/layout/HexagonRadial"/>
    <dgm:cxn modelId="{6651B588-E685-44DE-9702-47F5734E83F4}" type="presParOf" srcId="{9C823D66-06E9-4619-84EA-F055EA9D2A22}" destId="{422DED29-8691-42FF-A2F6-C3B7550C235C}" srcOrd="11" destOrd="0" presId="urn:microsoft.com/office/officeart/2011/layout/HexagonRadial"/>
    <dgm:cxn modelId="{01779D5F-01BF-42F5-A302-F15C038DB5D4}" type="presParOf" srcId="{422DED29-8691-42FF-A2F6-C3B7550C235C}" destId="{19A2A40B-0C17-443C-BA98-8EAA1955F36A}" srcOrd="0" destOrd="0" presId="urn:microsoft.com/office/officeart/2011/layout/HexagonRadial"/>
    <dgm:cxn modelId="{D14E26B6-F6EE-4841-95E7-C01F5B4FAC89}" type="presParOf" srcId="{9C823D66-06E9-4619-84EA-F055EA9D2A22}" destId="{7ADB68CC-55FB-41F0-B667-3E4A3CAA86F5}" srcOrd="12"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E3B422C-5ED6-46B1-A0DF-FAD7C212F347}"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920E5502-2E8D-49CF-96B7-F5E4D3FFA92B}">
      <dgm:prSet phldrT="[Text]"/>
      <dgm:spPr>
        <a:solidFill>
          <a:srgbClr val="0CEBF6"/>
        </a:solidFill>
      </dgm:spPr>
      <dgm:t>
        <a:bodyPr/>
        <a:lstStyle/>
        <a:p>
          <a:r>
            <a:rPr lang="en-US" b="1" dirty="0" err="1">
              <a:solidFill>
                <a:srgbClr val="002060"/>
              </a:solidFill>
            </a:rPr>
            <a:t>Rischio</a:t>
          </a:r>
          <a:r>
            <a:rPr lang="en-US" b="1" dirty="0">
              <a:solidFill>
                <a:srgbClr val="002060"/>
              </a:solidFill>
            </a:rPr>
            <a:t> </a:t>
          </a:r>
          <a:r>
            <a:rPr lang="en-US" b="1" dirty="0" err="1">
              <a:solidFill>
                <a:srgbClr val="002060"/>
              </a:solidFill>
            </a:rPr>
            <a:t>trombotico</a:t>
          </a:r>
          <a:r>
            <a:rPr lang="en-US" b="1" dirty="0">
              <a:solidFill>
                <a:srgbClr val="002060"/>
              </a:solidFill>
            </a:rPr>
            <a:t>: </a:t>
          </a:r>
        </a:p>
      </dgm:t>
    </dgm:pt>
    <dgm:pt modelId="{BC45087F-27DE-4F49-9AF8-6D14C41920C8}" type="parTrans" cxnId="{F482EA6D-69AD-47F9-B1D4-83A2811E8EC6}">
      <dgm:prSet/>
      <dgm:spPr/>
      <dgm:t>
        <a:bodyPr/>
        <a:lstStyle/>
        <a:p>
          <a:endParaRPr lang="en-US"/>
        </a:p>
      </dgm:t>
    </dgm:pt>
    <dgm:pt modelId="{F771FD6D-B9D9-48ED-AAA9-F1C0F2352961}" type="sibTrans" cxnId="{F482EA6D-69AD-47F9-B1D4-83A2811E8EC6}">
      <dgm:prSet/>
      <dgm:spPr/>
      <dgm:t>
        <a:bodyPr/>
        <a:lstStyle/>
        <a:p>
          <a:endParaRPr lang="en-US"/>
        </a:p>
      </dgm:t>
    </dgm:pt>
    <dgm:pt modelId="{25EDF044-501E-4E8D-9BB2-DEF9619CA8DE}">
      <dgm:prSet phldrT="[Text]"/>
      <dgm:spPr>
        <a:solidFill>
          <a:srgbClr val="D0009E"/>
        </a:solidFill>
      </dgm:spPr>
      <dgm:t>
        <a:bodyPr/>
        <a:lstStyle/>
        <a:p>
          <a:r>
            <a:rPr lang="en-US" b="1" dirty="0" err="1"/>
            <a:t>Rischio</a:t>
          </a:r>
          <a:r>
            <a:rPr lang="en-US" b="1" dirty="0"/>
            <a:t> di </a:t>
          </a:r>
          <a:r>
            <a:rPr lang="en-US" b="1" dirty="0" err="1"/>
            <a:t>sanguinamento</a:t>
          </a:r>
          <a:r>
            <a:rPr lang="en-US" b="1" dirty="0"/>
            <a:t>: </a:t>
          </a:r>
        </a:p>
      </dgm:t>
    </dgm:pt>
    <dgm:pt modelId="{C85E8721-15C9-4150-8BFC-D34C330355AF}" type="parTrans" cxnId="{0624F20A-FD9A-41AF-BD8F-77ED0A229D1B}">
      <dgm:prSet/>
      <dgm:spPr/>
      <dgm:t>
        <a:bodyPr/>
        <a:lstStyle/>
        <a:p>
          <a:endParaRPr lang="en-US"/>
        </a:p>
      </dgm:t>
    </dgm:pt>
    <dgm:pt modelId="{B1AF566A-75FC-4424-9193-469BA9F2D8B3}" type="sibTrans" cxnId="{0624F20A-FD9A-41AF-BD8F-77ED0A229D1B}">
      <dgm:prSet/>
      <dgm:spPr/>
      <dgm:t>
        <a:bodyPr/>
        <a:lstStyle/>
        <a:p>
          <a:endParaRPr lang="en-US"/>
        </a:p>
      </dgm:t>
    </dgm:pt>
    <dgm:pt modelId="{FB19A1A3-FBB7-42FC-9328-3665E3B88417}">
      <dgm:prSet phldrT="[Text]"/>
      <dgm:spPr>
        <a:noFill/>
        <a:ln>
          <a:solidFill>
            <a:srgbClr val="0CEBF6"/>
          </a:solidFill>
        </a:ln>
      </dgm:spPr>
      <dgm:t>
        <a:bodyPr/>
        <a:lstStyle/>
        <a:p>
          <a:pPr algn="just"/>
          <a:r>
            <a:rPr lang="it-IT" b="0" i="0" dirty="0"/>
            <a:t>Si ritiene che l'interruzione della DAPT durante i primi 3 mesi successivi all'infarto miocardico acuto comporti un rischio molto elevato di eventi cardiovascolari.</a:t>
          </a:r>
          <a:endParaRPr lang="en-US" b="0" i="0" dirty="0"/>
        </a:p>
      </dgm:t>
    </dgm:pt>
    <dgm:pt modelId="{F2CCFCA9-75AC-480C-BCA7-73358730C4AD}" type="parTrans" cxnId="{83C10E33-BB47-4A91-9233-3D8AFF7E385E}">
      <dgm:prSet/>
      <dgm:spPr/>
      <dgm:t>
        <a:bodyPr/>
        <a:lstStyle/>
        <a:p>
          <a:endParaRPr lang="en-US"/>
        </a:p>
      </dgm:t>
    </dgm:pt>
    <dgm:pt modelId="{C0A8C0F8-3036-4357-B926-5CD30E64B9F2}" type="sibTrans" cxnId="{83C10E33-BB47-4A91-9233-3D8AFF7E385E}">
      <dgm:prSet/>
      <dgm:spPr/>
      <dgm:t>
        <a:bodyPr/>
        <a:lstStyle/>
        <a:p>
          <a:endParaRPr lang="en-US"/>
        </a:p>
      </dgm:t>
    </dgm:pt>
    <dgm:pt modelId="{FAA46839-AAD9-4DFA-90A6-5BF5F914F06E}">
      <dgm:prSet phldrT="[Text]"/>
      <dgm:spPr>
        <a:noFill/>
        <a:ln>
          <a:solidFill>
            <a:srgbClr val="D0009E"/>
          </a:solidFill>
        </a:ln>
      </dgm:spPr>
      <dgm:t>
        <a:bodyPr/>
        <a:lstStyle/>
        <a:p>
          <a:pPr algn="just"/>
          <a:r>
            <a:rPr lang="it-IT" b="0" i="0" dirty="0"/>
            <a:t>La DAPT, d'altro canto, è accompagnata da un aumento del rischio emorragico, il che è particolarmente importante nei casi in cui potrebbe essere necessario un intervento chirurgico.</a:t>
          </a:r>
          <a:endParaRPr lang="en-US" b="0" i="0" dirty="0"/>
        </a:p>
      </dgm:t>
    </dgm:pt>
    <dgm:pt modelId="{157FC120-3DAF-4831-8A4B-A3DB2BAB59DE}" type="parTrans" cxnId="{30BC5EDD-CFA0-4EA9-B1AD-C0FF2660F227}">
      <dgm:prSet/>
      <dgm:spPr/>
      <dgm:t>
        <a:bodyPr/>
        <a:lstStyle/>
        <a:p>
          <a:endParaRPr lang="en-US"/>
        </a:p>
      </dgm:t>
    </dgm:pt>
    <dgm:pt modelId="{14F7A704-F7C1-4903-A61D-DA9B1934E9A9}" type="sibTrans" cxnId="{30BC5EDD-CFA0-4EA9-B1AD-C0FF2660F227}">
      <dgm:prSet/>
      <dgm:spPr/>
      <dgm:t>
        <a:bodyPr/>
        <a:lstStyle/>
        <a:p>
          <a:endParaRPr lang="en-US"/>
        </a:p>
      </dgm:t>
    </dgm:pt>
    <dgm:pt modelId="{F57E22FE-7346-42E2-8EB4-21ACB7B5AB66}">
      <dgm:prSet/>
      <dgm:spPr/>
      <dgm:t>
        <a:bodyPr/>
        <a:lstStyle/>
        <a:p>
          <a:endParaRPr lang="el-GR" b="0" i="0" dirty="0"/>
        </a:p>
      </dgm:t>
    </dgm:pt>
    <dgm:pt modelId="{F3EE8E8F-5EBA-4FE8-9DA4-D1C6F96400CD}" type="parTrans" cxnId="{D3DAEC08-DFD0-429A-BCA1-C0B6C1012BE7}">
      <dgm:prSet/>
      <dgm:spPr/>
      <dgm:t>
        <a:bodyPr/>
        <a:lstStyle/>
        <a:p>
          <a:endParaRPr lang="el-GR"/>
        </a:p>
      </dgm:t>
    </dgm:pt>
    <dgm:pt modelId="{4F0A9D9F-4CF9-4952-8C67-475A96A9AF33}" type="sibTrans" cxnId="{D3DAEC08-DFD0-429A-BCA1-C0B6C1012BE7}">
      <dgm:prSet/>
      <dgm:spPr/>
      <dgm:t>
        <a:bodyPr/>
        <a:lstStyle/>
        <a:p>
          <a:endParaRPr lang="el-GR"/>
        </a:p>
      </dgm:t>
    </dgm:pt>
    <dgm:pt modelId="{C8045A16-35ED-4C2D-854D-C0D6E15CDE76}">
      <dgm:prSet phldrT="[Text]"/>
      <dgm:spPr>
        <a:noFill/>
        <a:ln>
          <a:solidFill>
            <a:srgbClr val="D0009E"/>
          </a:solidFill>
        </a:ln>
      </dgm:spPr>
      <dgm:t>
        <a:bodyPr/>
        <a:lstStyle/>
        <a:p>
          <a:pPr algn="l"/>
          <a:endParaRPr lang="el-GR" b="0" i="0" dirty="0"/>
        </a:p>
      </dgm:t>
    </dgm:pt>
    <dgm:pt modelId="{4AEC7A9B-79E9-49EB-B125-967782CCCDA4}" type="parTrans" cxnId="{D8AAD7C1-275A-46F2-9323-FF6466AFA32E}">
      <dgm:prSet/>
      <dgm:spPr/>
      <dgm:t>
        <a:bodyPr/>
        <a:lstStyle/>
        <a:p>
          <a:endParaRPr lang="el-GR"/>
        </a:p>
      </dgm:t>
    </dgm:pt>
    <dgm:pt modelId="{3F5383C7-1E24-4209-9FDE-CC713200F11C}" type="sibTrans" cxnId="{D8AAD7C1-275A-46F2-9323-FF6466AFA32E}">
      <dgm:prSet/>
      <dgm:spPr/>
      <dgm:t>
        <a:bodyPr/>
        <a:lstStyle/>
        <a:p>
          <a:endParaRPr lang="el-GR"/>
        </a:p>
      </dgm:t>
    </dgm:pt>
    <dgm:pt modelId="{62468856-0045-4002-BF66-B2719723442E}" type="pres">
      <dgm:prSet presAssocID="{1E3B422C-5ED6-46B1-A0DF-FAD7C212F347}" presName="linear" presStyleCnt="0">
        <dgm:presLayoutVars>
          <dgm:dir/>
          <dgm:animLvl val="lvl"/>
          <dgm:resizeHandles val="exact"/>
        </dgm:presLayoutVars>
      </dgm:prSet>
      <dgm:spPr/>
    </dgm:pt>
    <dgm:pt modelId="{DDC56DB2-1048-40B8-9AFB-79929BD51287}" type="pres">
      <dgm:prSet presAssocID="{920E5502-2E8D-49CF-96B7-F5E4D3FFA92B}" presName="parentLin" presStyleCnt="0"/>
      <dgm:spPr/>
    </dgm:pt>
    <dgm:pt modelId="{D6B7CFC1-EB28-4279-9695-05F5E9B81BA1}" type="pres">
      <dgm:prSet presAssocID="{920E5502-2E8D-49CF-96B7-F5E4D3FFA92B}" presName="parentLeftMargin" presStyleLbl="node1" presStyleIdx="0" presStyleCnt="2"/>
      <dgm:spPr/>
    </dgm:pt>
    <dgm:pt modelId="{499656BC-7E2C-42FE-90F0-B193F9DFF5FA}" type="pres">
      <dgm:prSet presAssocID="{920E5502-2E8D-49CF-96B7-F5E4D3FFA92B}" presName="parentText" presStyleLbl="node1" presStyleIdx="0" presStyleCnt="2">
        <dgm:presLayoutVars>
          <dgm:chMax val="0"/>
          <dgm:bulletEnabled val="1"/>
        </dgm:presLayoutVars>
      </dgm:prSet>
      <dgm:spPr/>
    </dgm:pt>
    <dgm:pt modelId="{CFF68A81-2F1C-42E6-9B2C-BF4CBD262630}" type="pres">
      <dgm:prSet presAssocID="{920E5502-2E8D-49CF-96B7-F5E4D3FFA92B}" presName="negativeSpace" presStyleCnt="0"/>
      <dgm:spPr/>
    </dgm:pt>
    <dgm:pt modelId="{D5307124-8321-44EF-BA8F-9CE205F89AFC}" type="pres">
      <dgm:prSet presAssocID="{920E5502-2E8D-49CF-96B7-F5E4D3FFA92B}" presName="childText" presStyleLbl="conFgAcc1" presStyleIdx="0" presStyleCnt="2">
        <dgm:presLayoutVars>
          <dgm:bulletEnabled val="1"/>
        </dgm:presLayoutVars>
      </dgm:prSet>
      <dgm:spPr/>
    </dgm:pt>
    <dgm:pt modelId="{3117800D-700F-435A-A7D1-3CD8A4508C57}" type="pres">
      <dgm:prSet presAssocID="{F771FD6D-B9D9-48ED-AAA9-F1C0F2352961}" presName="spaceBetweenRectangles" presStyleCnt="0"/>
      <dgm:spPr/>
    </dgm:pt>
    <dgm:pt modelId="{B3798142-D169-4E6A-9BF4-4EA1363A7D30}" type="pres">
      <dgm:prSet presAssocID="{25EDF044-501E-4E8D-9BB2-DEF9619CA8DE}" presName="parentLin" presStyleCnt="0"/>
      <dgm:spPr/>
    </dgm:pt>
    <dgm:pt modelId="{70BCBEF8-E989-4249-9C30-71C66AC5A50A}" type="pres">
      <dgm:prSet presAssocID="{25EDF044-501E-4E8D-9BB2-DEF9619CA8DE}" presName="parentLeftMargin" presStyleLbl="node1" presStyleIdx="0" presStyleCnt="2"/>
      <dgm:spPr/>
    </dgm:pt>
    <dgm:pt modelId="{105FCD6D-16FF-4E11-9570-C37A50A65711}" type="pres">
      <dgm:prSet presAssocID="{25EDF044-501E-4E8D-9BB2-DEF9619CA8DE}" presName="parentText" presStyleLbl="node1" presStyleIdx="1" presStyleCnt="2" custLinFactNeighborX="9525" custLinFactNeighborY="2151">
        <dgm:presLayoutVars>
          <dgm:chMax val="0"/>
          <dgm:bulletEnabled val="1"/>
        </dgm:presLayoutVars>
      </dgm:prSet>
      <dgm:spPr/>
    </dgm:pt>
    <dgm:pt modelId="{E03FFAD4-B257-40BE-95E4-F3F08F03AF2E}" type="pres">
      <dgm:prSet presAssocID="{25EDF044-501E-4E8D-9BB2-DEF9619CA8DE}" presName="negativeSpace" presStyleCnt="0"/>
      <dgm:spPr/>
    </dgm:pt>
    <dgm:pt modelId="{AA111DBC-F94D-4818-80C2-43070D4AAFDC}" type="pres">
      <dgm:prSet presAssocID="{25EDF044-501E-4E8D-9BB2-DEF9619CA8DE}" presName="childText" presStyleLbl="conFgAcc1" presStyleIdx="1" presStyleCnt="2">
        <dgm:presLayoutVars>
          <dgm:bulletEnabled val="1"/>
        </dgm:presLayoutVars>
      </dgm:prSet>
      <dgm:spPr/>
    </dgm:pt>
  </dgm:ptLst>
  <dgm:cxnLst>
    <dgm:cxn modelId="{D3DAEC08-DFD0-429A-BCA1-C0B6C1012BE7}" srcId="{920E5502-2E8D-49CF-96B7-F5E4D3FFA92B}" destId="{F57E22FE-7346-42E2-8EB4-21ACB7B5AB66}" srcOrd="1" destOrd="0" parTransId="{F3EE8E8F-5EBA-4FE8-9DA4-D1C6F96400CD}" sibTransId="{4F0A9D9F-4CF9-4952-8C67-475A96A9AF33}"/>
    <dgm:cxn modelId="{0624F20A-FD9A-41AF-BD8F-77ED0A229D1B}" srcId="{1E3B422C-5ED6-46B1-A0DF-FAD7C212F347}" destId="{25EDF044-501E-4E8D-9BB2-DEF9619CA8DE}" srcOrd="1" destOrd="0" parTransId="{C85E8721-15C9-4150-8BFC-D34C330355AF}" sibTransId="{B1AF566A-75FC-4424-9193-469BA9F2D8B3}"/>
    <dgm:cxn modelId="{1311710C-5207-4704-973F-D69A083486AA}" type="presOf" srcId="{25EDF044-501E-4E8D-9BB2-DEF9619CA8DE}" destId="{70BCBEF8-E989-4249-9C30-71C66AC5A50A}" srcOrd="0" destOrd="0" presId="urn:microsoft.com/office/officeart/2005/8/layout/list1"/>
    <dgm:cxn modelId="{83C10E33-BB47-4A91-9233-3D8AFF7E385E}" srcId="{920E5502-2E8D-49CF-96B7-F5E4D3FFA92B}" destId="{FB19A1A3-FBB7-42FC-9328-3665E3B88417}" srcOrd="0" destOrd="0" parTransId="{F2CCFCA9-75AC-480C-BCA7-73358730C4AD}" sibTransId="{C0A8C0F8-3036-4357-B926-5CD30E64B9F2}"/>
    <dgm:cxn modelId="{DF26476B-ED6D-4C76-A045-5FB7B7164495}" type="presOf" srcId="{FB19A1A3-FBB7-42FC-9328-3665E3B88417}" destId="{D5307124-8321-44EF-BA8F-9CE205F89AFC}" srcOrd="0" destOrd="0" presId="urn:microsoft.com/office/officeart/2005/8/layout/list1"/>
    <dgm:cxn modelId="{1434E94C-B76E-4017-89D8-E52AA3796E6F}" type="presOf" srcId="{920E5502-2E8D-49CF-96B7-F5E4D3FFA92B}" destId="{D6B7CFC1-EB28-4279-9695-05F5E9B81BA1}" srcOrd="0" destOrd="0" presId="urn:microsoft.com/office/officeart/2005/8/layout/list1"/>
    <dgm:cxn modelId="{F482EA6D-69AD-47F9-B1D4-83A2811E8EC6}" srcId="{1E3B422C-5ED6-46B1-A0DF-FAD7C212F347}" destId="{920E5502-2E8D-49CF-96B7-F5E4D3FFA92B}" srcOrd="0" destOrd="0" parTransId="{BC45087F-27DE-4F49-9AF8-6D14C41920C8}" sibTransId="{F771FD6D-B9D9-48ED-AAA9-F1C0F2352961}"/>
    <dgm:cxn modelId="{C4896654-2590-4DC4-9E54-8C487485DD07}" type="presOf" srcId="{FAA46839-AAD9-4DFA-90A6-5BF5F914F06E}" destId="{AA111DBC-F94D-4818-80C2-43070D4AAFDC}" srcOrd="0" destOrd="0" presId="urn:microsoft.com/office/officeart/2005/8/layout/list1"/>
    <dgm:cxn modelId="{C6B36958-A81C-4B1F-8490-F601D3D519BE}" type="presOf" srcId="{920E5502-2E8D-49CF-96B7-F5E4D3FFA92B}" destId="{499656BC-7E2C-42FE-90F0-B193F9DFF5FA}" srcOrd="1" destOrd="0" presId="urn:microsoft.com/office/officeart/2005/8/layout/list1"/>
    <dgm:cxn modelId="{3F1BAB58-45BC-434B-8148-25358A145ED8}" type="presOf" srcId="{1E3B422C-5ED6-46B1-A0DF-FAD7C212F347}" destId="{62468856-0045-4002-BF66-B2719723442E}" srcOrd="0" destOrd="0" presId="urn:microsoft.com/office/officeart/2005/8/layout/list1"/>
    <dgm:cxn modelId="{0ADE1594-E08B-4D86-8F2E-2BE88883FFE7}" type="presOf" srcId="{25EDF044-501E-4E8D-9BB2-DEF9619CA8DE}" destId="{105FCD6D-16FF-4E11-9570-C37A50A65711}" srcOrd="1" destOrd="0" presId="urn:microsoft.com/office/officeart/2005/8/layout/list1"/>
    <dgm:cxn modelId="{4A6A6E9F-DE1D-4CF0-80CE-094527ACDE6E}" type="presOf" srcId="{C8045A16-35ED-4C2D-854D-C0D6E15CDE76}" destId="{AA111DBC-F94D-4818-80C2-43070D4AAFDC}" srcOrd="0" destOrd="1" presId="urn:microsoft.com/office/officeart/2005/8/layout/list1"/>
    <dgm:cxn modelId="{D8AAD7C1-275A-46F2-9323-FF6466AFA32E}" srcId="{25EDF044-501E-4E8D-9BB2-DEF9619CA8DE}" destId="{C8045A16-35ED-4C2D-854D-C0D6E15CDE76}" srcOrd="1" destOrd="0" parTransId="{4AEC7A9B-79E9-49EB-B125-967782CCCDA4}" sibTransId="{3F5383C7-1E24-4209-9FDE-CC713200F11C}"/>
    <dgm:cxn modelId="{ED2E75C4-396A-4230-84F5-D634CE76348A}" type="presOf" srcId="{F57E22FE-7346-42E2-8EB4-21ACB7B5AB66}" destId="{D5307124-8321-44EF-BA8F-9CE205F89AFC}" srcOrd="0" destOrd="1" presId="urn:microsoft.com/office/officeart/2005/8/layout/list1"/>
    <dgm:cxn modelId="{30BC5EDD-CFA0-4EA9-B1AD-C0FF2660F227}" srcId="{25EDF044-501E-4E8D-9BB2-DEF9619CA8DE}" destId="{FAA46839-AAD9-4DFA-90A6-5BF5F914F06E}" srcOrd="0" destOrd="0" parTransId="{157FC120-3DAF-4831-8A4B-A3DB2BAB59DE}" sibTransId="{14F7A704-F7C1-4903-A61D-DA9B1934E9A9}"/>
    <dgm:cxn modelId="{28ED9C00-AE33-424C-969A-C19FC8EDFE83}" type="presParOf" srcId="{62468856-0045-4002-BF66-B2719723442E}" destId="{DDC56DB2-1048-40B8-9AFB-79929BD51287}" srcOrd="0" destOrd="0" presId="urn:microsoft.com/office/officeart/2005/8/layout/list1"/>
    <dgm:cxn modelId="{C744201D-4E04-41BB-B8E4-7DE5143B081E}" type="presParOf" srcId="{DDC56DB2-1048-40B8-9AFB-79929BD51287}" destId="{D6B7CFC1-EB28-4279-9695-05F5E9B81BA1}" srcOrd="0" destOrd="0" presId="urn:microsoft.com/office/officeart/2005/8/layout/list1"/>
    <dgm:cxn modelId="{4D6F338A-EF3E-4A74-B9A6-5016DCB5738E}" type="presParOf" srcId="{DDC56DB2-1048-40B8-9AFB-79929BD51287}" destId="{499656BC-7E2C-42FE-90F0-B193F9DFF5FA}" srcOrd="1" destOrd="0" presId="urn:microsoft.com/office/officeart/2005/8/layout/list1"/>
    <dgm:cxn modelId="{FC6510BD-5713-4CD6-9B9C-0F8D3203C533}" type="presParOf" srcId="{62468856-0045-4002-BF66-B2719723442E}" destId="{CFF68A81-2F1C-42E6-9B2C-BF4CBD262630}" srcOrd="1" destOrd="0" presId="urn:microsoft.com/office/officeart/2005/8/layout/list1"/>
    <dgm:cxn modelId="{BCD56A8F-B185-4279-B66F-F6587D1BAD2F}" type="presParOf" srcId="{62468856-0045-4002-BF66-B2719723442E}" destId="{D5307124-8321-44EF-BA8F-9CE205F89AFC}" srcOrd="2" destOrd="0" presId="urn:microsoft.com/office/officeart/2005/8/layout/list1"/>
    <dgm:cxn modelId="{E1AFD98A-F95E-4270-AA0A-D691A22B1206}" type="presParOf" srcId="{62468856-0045-4002-BF66-B2719723442E}" destId="{3117800D-700F-435A-A7D1-3CD8A4508C57}" srcOrd="3" destOrd="0" presId="urn:microsoft.com/office/officeart/2005/8/layout/list1"/>
    <dgm:cxn modelId="{A81BEFCC-A8C9-447E-9A2C-083851ADB1EC}" type="presParOf" srcId="{62468856-0045-4002-BF66-B2719723442E}" destId="{B3798142-D169-4E6A-9BF4-4EA1363A7D30}" srcOrd="4" destOrd="0" presId="urn:microsoft.com/office/officeart/2005/8/layout/list1"/>
    <dgm:cxn modelId="{0F2CE30C-5D7F-4D5A-811C-D370447DCC59}" type="presParOf" srcId="{B3798142-D169-4E6A-9BF4-4EA1363A7D30}" destId="{70BCBEF8-E989-4249-9C30-71C66AC5A50A}" srcOrd="0" destOrd="0" presId="urn:microsoft.com/office/officeart/2005/8/layout/list1"/>
    <dgm:cxn modelId="{E2C6F3F5-F57B-4555-B4F7-78F394E9DB33}" type="presParOf" srcId="{B3798142-D169-4E6A-9BF4-4EA1363A7D30}" destId="{105FCD6D-16FF-4E11-9570-C37A50A65711}" srcOrd="1" destOrd="0" presId="urn:microsoft.com/office/officeart/2005/8/layout/list1"/>
    <dgm:cxn modelId="{69C9826B-5BBF-4A1B-83A3-06FE41F40E24}" type="presParOf" srcId="{62468856-0045-4002-BF66-B2719723442E}" destId="{E03FFAD4-B257-40BE-95E4-F3F08F03AF2E}" srcOrd="5" destOrd="0" presId="urn:microsoft.com/office/officeart/2005/8/layout/list1"/>
    <dgm:cxn modelId="{1A7EF829-250A-482D-9F58-7321F59350E7}" type="presParOf" srcId="{62468856-0045-4002-BF66-B2719723442E}" destId="{AA111DBC-F94D-4818-80C2-43070D4AAFDC}"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77EA7B-23C6-48C6-8431-A83965D4D608}">
      <dsp:nvSpPr>
        <dsp:cNvPr id="0" name=""/>
        <dsp:cNvSpPr/>
      </dsp:nvSpPr>
      <dsp:spPr>
        <a:xfrm>
          <a:off x="3737520" y="1685606"/>
          <a:ext cx="2142479" cy="1853331"/>
        </a:xfrm>
        <a:prstGeom prst="hexagon">
          <a:avLst>
            <a:gd name="adj" fmla="val 28570"/>
            <a:gd name="vf" fmla="val 115470"/>
          </a:avLst>
        </a:prstGeom>
        <a:solidFill>
          <a:srgbClr val="02FFD2"/>
        </a:solidFill>
        <a:ln w="762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it-IT" sz="2000" b="1" kern="1200" dirty="0">
              <a:solidFill>
                <a:schemeClr val="tx1"/>
              </a:solidFill>
            </a:rPr>
            <a:t>Accesso</a:t>
          </a:r>
        </a:p>
        <a:p>
          <a:pPr marL="0" lvl="0" indent="0" algn="ctr" defTabSz="889000">
            <a:lnSpc>
              <a:spcPct val="90000"/>
            </a:lnSpc>
            <a:spcBef>
              <a:spcPct val="0"/>
            </a:spcBef>
            <a:spcAft>
              <a:spcPct val="35000"/>
            </a:spcAft>
            <a:buNone/>
          </a:pPr>
          <a:r>
            <a:rPr lang="it-IT" sz="2000" b="1" kern="1200" dirty="0">
              <a:solidFill>
                <a:schemeClr val="tx1"/>
              </a:solidFill>
            </a:rPr>
            <a:t>Copertura</a:t>
          </a:r>
        </a:p>
        <a:p>
          <a:pPr marL="0" lvl="0" indent="0" algn="ctr" defTabSz="889000">
            <a:lnSpc>
              <a:spcPct val="90000"/>
            </a:lnSpc>
            <a:spcBef>
              <a:spcPct val="0"/>
            </a:spcBef>
            <a:spcAft>
              <a:spcPct val="35000"/>
            </a:spcAft>
            <a:buNone/>
          </a:pPr>
          <a:r>
            <a:rPr lang="it-IT" sz="2000" b="1" kern="1200" dirty="0">
              <a:solidFill>
                <a:schemeClr val="tx1"/>
              </a:solidFill>
              <a:latin typeface="Calibri Light"/>
            </a:rPr>
            <a:t>Integrato</a:t>
          </a:r>
          <a:endParaRPr lang="it-IT" sz="2000" b="1" kern="1200" dirty="0">
            <a:solidFill>
              <a:schemeClr val="tx1"/>
            </a:solidFill>
          </a:endParaRPr>
        </a:p>
        <a:p>
          <a:pPr marL="0" lvl="0" indent="0" algn="ctr" defTabSz="889000">
            <a:lnSpc>
              <a:spcPct val="90000"/>
            </a:lnSpc>
            <a:spcBef>
              <a:spcPct val="0"/>
            </a:spcBef>
            <a:spcAft>
              <a:spcPct val="35000"/>
            </a:spcAft>
            <a:buNone/>
          </a:pPr>
          <a:r>
            <a:rPr lang="it-IT" sz="2000" b="1" kern="1200" dirty="0">
              <a:solidFill>
                <a:schemeClr val="tx1"/>
              </a:solidFill>
            </a:rPr>
            <a:t>Qualità</a:t>
          </a:r>
        </a:p>
        <a:p>
          <a:pPr marL="0" lvl="0" indent="0" algn="ctr" defTabSz="889000">
            <a:lnSpc>
              <a:spcPct val="90000"/>
            </a:lnSpc>
            <a:spcBef>
              <a:spcPct val="0"/>
            </a:spcBef>
            <a:spcAft>
              <a:spcPct val="35000"/>
            </a:spcAft>
            <a:buNone/>
          </a:pPr>
          <a:r>
            <a:rPr lang="it-IT" sz="2000" b="1" kern="1200" dirty="0">
              <a:solidFill>
                <a:schemeClr val="tx1"/>
              </a:solidFill>
            </a:rPr>
            <a:t>Sicurezza</a:t>
          </a:r>
        </a:p>
      </dsp:txBody>
      <dsp:txXfrm>
        <a:off x="4092559" y="1992729"/>
        <a:ext cx="1432401" cy="1239085"/>
      </dsp:txXfrm>
    </dsp:sp>
    <dsp:sp modelId="{B14E1571-9F3C-4D2F-9F17-EE2E3BDAA16D}">
      <dsp:nvSpPr>
        <dsp:cNvPr id="0" name=""/>
        <dsp:cNvSpPr/>
      </dsp:nvSpPr>
      <dsp:spPr>
        <a:xfrm>
          <a:off x="5079124" y="798912"/>
          <a:ext cx="808351" cy="696501"/>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678C2F-CD94-434E-B187-536465091713}">
      <dsp:nvSpPr>
        <dsp:cNvPr id="0" name=""/>
        <dsp:cNvSpPr/>
      </dsp:nvSpPr>
      <dsp:spPr>
        <a:xfrm>
          <a:off x="3934874" y="0"/>
          <a:ext cx="1755746" cy="1518927"/>
        </a:xfrm>
        <a:prstGeom prst="hexagon">
          <a:avLst>
            <a:gd name="adj" fmla="val 28570"/>
            <a:gd name="vf" fmla="val 115470"/>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err="1"/>
            <a:t>Personale</a:t>
          </a:r>
          <a:r>
            <a:rPr lang="en-GB" sz="1800" b="1" kern="1200" dirty="0"/>
            <a:t> </a:t>
          </a:r>
          <a:r>
            <a:rPr lang="en-GB" sz="1800" b="1" kern="1200" dirty="0" err="1"/>
            <a:t>sanitario</a:t>
          </a:r>
          <a:endParaRPr lang="en-GB" sz="1800" b="1" kern="1200" dirty="0"/>
        </a:p>
      </dsp:txBody>
      <dsp:txXfrm>
        <a:off x="4225839" y="251719"/>
        <a:ext cx="1173816" cy="1015489"/>
      </dsp:txXfrm>
    </dsp:sp>
    <dsp:sp modelId="{027E0EFA-A1CF-42F1-BD61-977C88190C26}">
      <dsp:nvSpPr>
        <dsp:cNvPr id="0" name=""/>
        <dsp:cNvSpPr/>
      </dsp:nvSpPr>
      <dsp:spPr>
        <a:xfrm>
          <a:off x="6022533" y="2100999"/>
          <a:ext cx="808351" cy="696501"/>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2032CCE-BD57-4187-8D67-877E429AA848}">
      <dsp:nvSpPr>
        <dsp:cNvPr id="0" name=""/>
        <dsp:cNvSpPr/>
      </dsp:nvSpPr>
      <dsp:spPr>
        <a:xfrm>
          <a:off x="5545098" y="934242"/>
          <a:ext cx="1755746" cy="1518927"/>
        </a:xfrm>
        <a:prstGeom prst="hexagon">
          <a:avLst>
            <a:gd name="adj" fmla="val 28570"/>
            <a:gd name="vf" fmla="val 11547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a:t>Accesso alle cure </a:t>
          </a:r>
          <a:r>
            <a:rPr lang="en-GB" sz="1800" b="1" kern="1200" dirty="0">
              <a:latin typeface="Calibri Light"/>
            </a:rPr>
            <a:t>essenziali</a:t>
          </a:r>
          <a:endParaRPr lang="en-GB" sz="1800" b="1" kern="1200" dirty="0"/>
        </a:p>
      </dsp:txBody>
      <dsp:txXfrm>
        <a:off x="5836063" y="1185961"/>
        <a:ext cx="1173816" cy="1015489"/>
      </dsp:txXfrm>
    </dsp:sp>
    <dsp:sp modelId="{44C6B187-5D40-4D6C-B7EA-5AC60455C28A}">
      <dsp:nvSpPr>
        <dsp:cNvPr id="0" name=""/>
        <dsp:cNvSpPr/>
      </dsp:nvSpPr>
      <dsp:spPr>
        <a:xfrm>
          <a:off x="5367181" y="3570811"/>
          <a:ext cx="808351" cy="696501"/>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56D710-5831-4C2D-AB3C-00144C1E9508}">
      <dsp:nvSpPr>
        <dsp:cNvPr id="0" name=""/>
        <dsp:cNvSpPr/>
      </dsp:nvSpPr>
      <dsp:spPr>
        <a:xfrm>
          <a:off x="5545098" y="2770853"/>
          <a:ext cx="1755746" cy="1518927"/>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dirty="0" err="1"/>
            <a:t>Finanziamento</a:t>
          </a:r>
          <a:r>
            <a:rPr lang="en-GB" sz="1600" b="1" kern="1200" dirty="0"/>
            <a:t> </a:t>
          </a:r>
        </a:p>
      </dsp:txBody>
      <dsp:txXfrm>
        <a:off x="5836063" y="3022572"/>
        <a:ext cx="1173816" cy="1015489"/>
      </dsp:txXfrm>
    </dsp:sp>
    <dsp:sp modelId="{DF7381AF-58E7-47E4-93B8-9082DE918798}">
      <dsp:nvSpPr>
        <dsp:cNvPr id="0" name=""/>
        <dsp:cNvSpPr/>
      </dsp:nvSpPr>
      <dsp:spPr>
        <a:xfrm>
          <a:off x="3741507" y="3723383"/>
          <a:ext cx="808351" cy="696501"/>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71A71E5-5AF3-4BC1-86DA-9088B2AF817A}">
      <dsp:nvSpPr>
        <dsp:cNvPr id="0" name=""/>
        <dsp:cNvSpPr/>
      </dsp:nvSpPr>
      <dsp:spPr>
        <a:xfrm>
          <a:off x="3934874" y="3706140"/>
          <a:ext cx="1755746" cy="1518927"/>
        </a:xfrm>
        <a:prstGeom prst="hexagon">
          <a:avLst>
            <a:gd name="adj" fmla="val 28570"/>
            <a:gd name="vf" fmla="val 11547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a:t>Leadership and governance</a:t>
          </a:r>
        </a:p>
      </dsp:txBody>
      <dsp:txXfrm>
        <a:off x="4225839" y="3957859"/>
        <a:ext cx="1173816" cy="1015489"/>
      </dsp:txXfrm>
    </dsp:sp>
    <dsp:sp modelId="{19A2A40B-0C17-443C-BA98-8EAA1955F36A}">
      <dsp:nvSpPr>
        <dsp:cNvPr id="0" name=""/>
        <dsp:cNvSpPr/>
      </dsp:nvSpPr>
      <dsp:spPr>
        <a:xfrm>
          <a:off x="2782649" y="2421819"/>
          <a:ext cx="808351" cy="696501"/>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4D21CA1-34EB-4DB4-842B-B9F2ED373F0C}">
      <dsp:nvSpPr>
        <dsp:cNvPr id="0" name=""/>
        <dsp:cNvSpPr/>
      </dsp:nvSpPr>
      <dsp:spPr>
        <a:xfrm>
          <a:off x="2317175" y="2771898"/>
          <a:ext cx="1755746" cy="1518927"/>
        </a:xfrm>
        <a:prstGeom prst="hexagon">
          <a:avLst>
            <a:gd name="adj" fmla="val 28570"/>
            <a:gd name="vf" fmla="val 115470"/>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err="1"/>
            <a:t>Sistemi</a:t>
          </a:r>
          <a:r>
            <a:rPr lang="en-GB" sz="1800" b="1" kern="1200" dirty="0"/>
            <a:t> </a:t>
          </a:r>
          <a:r>
            <a:rPr lang="en-GB" sz="1800" b="1" kern="1200" dirty="0" err="1"/>
            <a:t>informativi</a:t>
          </a:r>
          <a:r>
            <a:rPr lang="en-GB" sz="1800" b="1" kern="1200" dirty="0"/>
            <a:t> </a:t>
          </a:r>
          <a:r>
            <a:rPr lang="en-GB" sz="1800" b="1" kern="1200" dirty="0" err="1"/>
            <a:t>sanitari</a:t>
          </a:r>
          <a:endParaRPr lang="en-GB" sz="1800" b="1" kern="1200" dirty="0"/>
        </a:p>
      </dsp:txBody>
      <dsp:txXfrm>
        <a:off x="2608140" y="3023617"/>
        <a:ext cx="1173816" cy="1015489"/>
      </dsp:txXfrm>
    </dsp:sp>
    <dsp:sp modelId="{7ADB68CC-55FB-41F0-B667-3E4A3CAA86F5}">
      <dsp:nvSpPr>
        <dsp:cNvPr id="0" name=""/>
        <dsp:cNvSpPr/>
      </dsp:nvSpPr>
      <dsp:spPr>
        <a:xfrm>
          <a:off x="2317175" y="932152"/>
          <a:ext cx="1755746" cy="1518927"/>
        </a:xfrm>
        <a:prstGeom prst="hexagon">
          <a:avLst>
            <a:gd name="adj" fmla="val 28570"/>
            <a:gd name="vf" fmla="val 115470"/>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rtl="0">
            <a:lnSpc>
              <a:spcPct val="90000"/>
            </a:lnSpc>
            <a:spcBef>
              <a:spcPct val="0"/>
            </a:spcBef>
            <a:spcAft>
              <a:spcPct val="35000"/>
            </a:spcAft>
            <a:buNone/>
          </a:pPr>
          <a:r>
            <a:rPr lang="en-GB" sz="1800" b="1" kern="1200" dirty="0"/>
            <a:t>Erogazione </a:t>
          </a:r>
          <a:r>
            <a:rPr lang="en-GB" sz="1800" b="1" kern="1200" dirty="0">
              <a:latin typeface="Calibri Light"/>
            </a:rPr>
            <a:t>dei servizi</a:t>
          </a:r>
          <a:endParaRPr lang="en-GB" sz="1800" b="1" kern="1200" dirty="0"/>
        </a:p>
      </dsp:txBody>
      <dsp:txXfrm>
        <a:off x="2608140" y="1183871"/>
        <a:ext cx="1173816" cy="10154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B1FCC5-F628-4ED2-848D-4CCEF7347CD4}">
      <dsp:nvSpPr>
        <dsp:cNvPr id="0" name=""/>
        <dsp:cNvSpPr/>
      </dsp:nvSpPr>
      <dsp:spPr>
        <a:xfrm>
          <a:off x="194958" y="0"/>
          <a:ext cx="6097537" cy="6097537"/>
        </a:xfrm>
        <a:prstGeom prst="triangle">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B45C5E-9F69-4AB6-8A40-54399DD7F40D}">
      <dsp:nvSpPr>
        <dsp:cNvPr id="0" name=""/>
        <dsp:cNvSpPr/>
      </dsp:nvSpPr>
      <dsp:spPr>
        <a:xfrm>
          <a:off x="395197" y="4671479"/>
          <a:ext cx="6884860" cy="1207927"/>
        </a:xfrm>
        <a:prstGeom prst="roundRect">
          <a:avLst/>
        </a:prstGeom>
        <a:solidFill>
          <a:schemeClr val="lt1">
            <a:alpha val="90000"/>
            <a:hueOff val="0"/>
            <a:satOff val="0"/>
            <a:lumOff val="0"/>
            <a:alphaOff val="0"/>
          </a:schemeClr>
        </a:solidFill>
        <a:ln w="57150" cap="flat" cmpd="sng" algn="ctr">
          <a:solidFill>
            <a:srgbClr val="7030A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GB" sz="1600" b="1" i="0" u="sng" kern="1200" dirty="0" err="1">
              <a:latin typeface="Calibri Light"/>
            </a:rPr>
            <a:t>Assistenza</a:t>
          </a:r>
          <a:r>
            <a:rPr lang="en-GB" sz="1600" b="1" i="0" u="sng" kern="1200" dirty="0">
              <a:latin typeface="Calibri Light"/>
            </a:rPr>
            <a:t> primaria</a:t>
          </a:r>
          <a:r>
            <a:rPr lang="en-GB" sz="1600" b="1" i="0" u="sng" kern="1200" dirty="0"/>
            <a:t>:</a:t>
          </a:r>
          <a:r>
            <a:rPr lang="en-GB" sz="1600" b="0" i="0" u="none" kern="1200" dirty="0">
              <a:latin typeface="Calibri Light"/>
            </a:rPr>
            <a:t>1.il</a:t>
          </a:r>
          <a:r>
            <a:rPr lang="en-GB" sz="1600" b="0" kern="1200" dirty="0">
              <a:latin typeface="Calibri Light"/>
            </a:rPr>
            <a:t> primo punto di </a:t>
          </a:r>
          <a:r>
            <a:rPr lang="en-GB" sz="1600" b="0" kern="1200" dirty="0" err="1">
              <a:latin typeface="Calibri Light"/>
            </a:rPr>
            <a:t>contatto</a:t>
          </a:r>
          <a:r>
            <a:rPr lang="en-GB" sz="1600" b="0" kern="1200" dirty="0">
              <a:latin typeface="Calibri Light"/>
            </a:rPr>
            <a:t> per I </a:t>
          </a:r>
          <a:r>
            <a:rPr lang="en-GB" sz="1600" b="0" kern="1200" dirty="0" err="1">
              <a:latin typeface="Calibri Light"/>
            </a:rPr>
            <a:t>pazienti</a:t>
          </a:r>
          <a:r>
            <a:rPr lang="en-GB" sz="1600" b="0" kern="1200" dirty="0">
              <a:latin typeface="Calibri Light"/>
            </a:rPr>
            <a:t>; 2. </a:t>
          </a:r>
          <a:r>
            <a:rPr lang="en-GB" sz="1600" b="0" kern="1200" dirty="0" err="1">
              <a:latin typeface="Calibri Light"/>
            </a:rPr>
            <a:t>si</a:t>
          </a:r>
          <a:r>
            <a:rPr lang="en-GB" sz="1600" b="0" kern="1200" dirty="0">
              <a:latin typeface="Calibri Light"/>
            </a:rPr>
            <a:t> </a:t>
          </a:r>
          <a:r>
            <a:rPr lang="en-GB" sz="1600" b="0" kern="1200" dirty="0" err="1">
              <a:latin typeface="Calibri Light"/>
            </a:rPr>
            <a:t>concentra</a:t>
          </a:r>
          <a:r>
            <a:rPr lang="en-GB" sz="1600" b="0" kern="1200" dirty="0">
              <a:latin typeface="Calibri Light"/>
            </a:rPr>
            <a:t> </a:t>
          </a:r>
          <a:r>
            <a:rPr lang="en-GB" sz="1600" b="0" kern="1200" dirty="0" err="1">
              <a:latin typeface="Calibri Light"/>
            </a:rPr>
            <a:t>sulla</a:t>
          </a:r>
          <a:r>
            <a:rPr lang="en-GB" sz="1600" b="0" kern="1200" dirty="0">
              <a:latin typeface="Calibri Light"/>
            </a:rPr>
            <a:t> </a:t>
          </a:r>
          <a:r>
            <a:rPr lang="en-GB" sz="1600" b="0" kern="1200" dirty="0" err="1">
              <a:latin typeface="Calibri Light"/>
            </a:rPr>
            <a:t>fornitura</a:t>
          </a:r>
          <a:r>
            <a:rPr lang="en-GB" sz="1600" b="0" kern="1200" dirty="0">
              <a:latin typeface="Calibri Light"/>
            </a:rPr>
            <a:t> </a:t>
          </a:r>
          <a:r>
            <a:rPr lang="en-GB" sz="1600" b="0" kern="1200" dirty="0" err="1">
              <a:latin typeface="Calibri Light"/>
            </a:rPr>
            <a:t>dei</a:t>
          </a:r>
          <a:r>
            <a:rPr lang="en-GB" sz="1600" b="0" kern="1200" dirty="0">
              <a:latin typeface="Calibri Light"/>
            </a:rPr>
            <a:t> </a:t>
          </a:r>
          <a:r>
            <a:rPr lang="en-GB" sz="1600" b="0" kern="1200" dirty="0" err="1">
              <a:latin typeface="Calibri Light"/>
            </a:rPr>
            <a:t>servizi</a:t>
          </a:r>
          <a:r>
            <a:rPr lang="en-GB" sz="1600" b="0" kern="1200" dirty="0">
              <a:latin typeface="Calibri Light"/>
            </a:rPr>
            <a:t> </a:t>
          </a:r>
          <a:r>
            <a:rPr lang="en-GB" sz="1600" b="0" kern="1200" dirty="0" err="1">
              <a:latin typeface="Calibri Light"/>
            </a:rPr>
            <a:t>sanitari</a:t>
          </a:r>
          <a:r>
            <a:rPr lang="en-GB" sz="1600" b="0" kern="1200" dirty="0">
              <a:latin typeface="Calibri Light"/>
            </a:rPr>
            <a:t> </a:t>
          </a:r>
          <a:r>
            <a:rPr lang="en-GB" sz="1600" b="0" kern="1200" dirty="0" err="1">
              <a:latin typeface="Calibri Light"/>
            </a:rPr>
            <a:t>essenziali</a:t>
          </a:r>
          <a:r>
            <a:rPr lang="en-GB" sz="1600" b="0" kern="1200" dirty="0">
              <a:latin typeface="Calibri Light"/>
            </a:rPr>
            <a:t> e </a:t>
          </a:r>
          <a:r>
            <a:rPr lang="en-GB" sz="1600" b="0" kern="1200" dirty="0" err="1">
              <a:latin typeface="Calibri Light"/>
            </a:rPr>
            <a:t>mira</a:t>
          </a:r>
          <a:r>
            <a:rPr lang="en-GB" sz="1600" b="0" kern="1200" dirty="0">
              <a:latin typeface="Calibri Light"/>
            </a:rPr>
            <a:t> a </a:t>
          </a:r>
          <a:r>
            <a:rPr lang="en-GB" sz="1600" b="0" kern="1200" dirty="0" err="1">
              <a:latin typeface="Calibri Light"/>
            </a:rPr>
            <a:t>rispondere</a:t>
          </a:r>
          <a:r>
            <a:rPr lang="en-GB" sz="1600" b="0" kern="1200" dirty="0">
              <a:latin typeface="Calibri Light"/>
            </a:rPr>
            <a:t> alle </a:t>
          </a:r>
          <a:r>
            <a:rPr lang="en-GB" sz="1600" b="0" kern="1200" dirty="0" err="1">
              <a:latin typeface="Calibri Light"/>
            </a:rPr>
            <a:t>problematiche</a:t>
          </a:r>
          <a:r>
            <a:rPr lang="en-GB" sz="1600" b="0" kern="1200" dirty="0">
              <a:latin typeface="Calibri Light"/>
            </a:rPr>
            <a:t> di salute </a:t>
          </a:r>
          <a:r>
            <a:rPr lang="en-GB" sz="1600" b="0" kern="1200" dirty="0" err="1">
              <a:latin typeface="Calibri Light"/>
            </a:rPr>
            <a:t>comuni</a:t>
          </a:r>
          <a:r>
            <a:rPr lang="en-GB" sz="1600" b="0" kern="1200" dirty="0">
              <a:latin typeface="Calibri Light"/>
            </a:rPr>
            <a:t>, </a:t>
          </a:r>
          <a:r>
            <a:rPr lang="en-GB" sz="1600" b="0" kern="1200" dirty="0" err="1">
              <a:latin typeface="Calibri Light"/>
            </a:rPr>
            <a:t>offrire</a:t>
          </a:r>
          <a:r>
            <a:rPr lang="en-GB" sz="1600" b="0" kern="1200" dirty="0">
              <a:latin typeface="Calibri Light"/>
            </a:rPr>
            <a:t> cure preventive e </a:t>
          </a:r>
          <a:r>
            <a:rPr lang="en-GB" sz="1600" b="0" kern="1200" dirty="0" err="1">
              <a:latin typeface="Calibri Light"/>
            </a:rPr>
            <a:t>gestire</a:t>
          </a:r>
          <a:r>
            <a:rPr lang="en-GB" sz="1600" b="0" kern="1200" dirty="0">
              <a:latin typeface="Calibri Light"/>
            </a:rPr>
            <a:t> le </a:t>
          </a:r>
          <a:r>
            <a:rPr lang="en-GB" sz="1600" b="0" kern="1200" dirty="0" err="1">
              <a:latin typeface="Calibri Light"/>
            </a:rPr>
            <a:t>condizioni</a:t>
          </a:r>
          <a:r>
            <a:rPr lang="en-GB" sz="1600" b="0" kern="1200" dirty="0">
              <a:latin typeface="Calibri Light"/>
            </a:rPr>
            <a:t> </a:t>
          </a:r>
          <a:r>
            <a:rPr lang="en-GB" sz="1600" b="0" kern="1200" dirty="0" err="1">
              <a:latin typeface="Calibri Light"/>
            </a:rPr>
            <a:t>croniche</a:t>
          </a:r>
          <a:r>
            <a:rPr lang="en-GB" sz="1600" b="0" kern="1200" dirty="0">
              <a:latin typeface="Calibri Light"/>
            </a:rPr>
            <a:t>; 3. </a:t>
          </a:r>
          <a:r>
            <a:rPr lang="en-GB" sz="1600" b="0" kern="1200" dirty="0" err="1">
              <a:latin typeface="Calibri Light"/>
            </a:rPr>
            <a:t>ruolo</a:t>
          </a:r>
          <a:r>
            <a:rPr lang="en-GB" sz="1600" b="0" kern="1200" dirty="0">
              <a:latin typeface="Calibri Light"/>
            </a:rPr>
            <a:t> </a:t>
          </a:r>
          <a:r>
            <a:rPr lang="en-GB" sz="1600" b="0" kern="1200" dirty="0" err="1">
              <a:latin typeface="Calibri Light"/>
            </a:rPr>
            <a:t>chiave</a:t>
          </a:r>
          <a:r>
            <a:rPr lang="en-GB" sz="1600" b="0" kern="1200" dirty="0">
              <a:latin typeface="Calibri Light"/>
            </a:rPr>
            <a:t>: </a:t>
          </a:r>
          <a:r>
            <a:rPr lang="en-GB" sz="1600" b="0" kern="1200" dirty="0" err="1">
              <a:latin typeface="Calibri Light"/>
            </a:rPr>
            <a:t>rinviare</a:t>
          </a:r>
          <a:r>
            <a:rPr lang="en-GB" sz="1600" b="0" kern="1200" dirty="0">
              <a:latin typeface="Calibri Light"/>
            </a:rPr>
            <a:t> alle cure </a:t>
          </a:r>
          <a:r>
            <a:rPr lang="en-GB" sz="1600" b="0" kern="1200" dirty="0" err="1">
              <a:latin typeface="Calibri Light"/>
            </a:rPr>
            <a:t>specialistiche</a:t>
          </a:r>
          <a:r>
            <a:rPr lang="en-GB" sz="1600" b="0" kern="1200" dirty="0">
              <a:latin typeface="Calibri Light"/>
            </a:rPr>
            <a:t> </a:t>
          </a:r>
          <a:r>
            <a:rPr lang="en-GB" sz="1600" b="0" kern="1200" dirty="0" err="1">
              <a:latin typeface="Calibri Light"/>
            </a:rPr>
            <a:t>più</a:t>
          </a:r>
          <a:r>
            <a:rPr lang="en-GB" sz="1600" b="0" kern="1200" dirty="0">
              <a:latin typeface="Calibri Light"/>
            </a:rPr>
            <a:t> appropriate. </a:t>
          </a:r>
          <a:endParaRPr lang="en-GB" sz="1600" b="0" kern="1200" dirty="0" err="1"/>
        </a:p>
      </dsp:txBody>
      <dsp:txXfrm>
        <a:off x="454163" y="4730445"/>
        <a:ext cx="6766928" cy="1089995"/>
      </dsp:txXfrm>
    </dsp:sp>
    <dsp:sp modelId="{33DDBC05-812B-46A9-AABA-67E185407A74}">
      <dsp:nvSpPr>
        <dsp:cNvPr id="0" name=""/>
        <dsp:cNvSpPr/>
      </dsp:nvSpPr>
      <dsp:spPr>
        <a:xfrm>
          <a:off x="609201" y="3282732"/>
          <a:ext cx="6669528" cy="1204955"/>
        </a:xfrm>
        <a:prstGeom prst="roundRect">
          <a:avLst/>
        </a:prstGeom>
        <a:solidFill>
          <a:schemeClr val="lt1">
            <a:alpha val="90000"/>
            <a:hueOff val="0"/>
            <a:satOff val="0"/>
            <a:lumOff val="0"/>
            <a:alphaOff val="0"/>
          </a:schemeClr>
        </a:solidFill>
        <a:ln w="57150" cap="flat" cmpd="sng" algn="ctr">
          <a:solidFill>
            <a:srgbClr val="FB0087"/>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GB" sz="1600" b="1" u="sng" kern="1200" dirty="0">
              <a:latin typeface="Calibri Light"/>
            </a:rPr>
            <a:t>cure </a:t>
          </a:r>
          <a:r>
            <a:rPr lang="en-GB" sz="1600" b="1" u="sng" kern="1200" dirty="0" err="1">
              <a:latin typeface="Calibri Light"/>
            </a:rPr>
            <a:t>secondarie</a:t>
          </a:r>
          <a:r>
            <a:rPr lang="en-GB" sz="1600" b="1" u="sng" kern="1200" dirty="0"/>
            <a:t>:</a:t>
          </a:r>
          <a:r>
            <a:rPr lang="en-GB" sz="1600" b="1" u="none" kern="1200" dirty="0"/>
            <a:t> </a:t>
          </a:r>
          <a:r>
            <a:rPr lang="en-GB" sz="1600" b="1" u="none" kern="1200" dirty="0">
              <a:latin typeface="Calibri Light"/>
            </a:rPr>
            <a:t>1. </a:t>
          </a:r>
          <a:r>
            <a:rPr lang="en-GB" sz="1600" b="0" u="none" kern="1200" dirty="0">
              <a:latin typeface="Calibri Light"/>
            </a:rPr>
            <a:t>Servizi  </a:t>
          </a:r>
          <a:r>
            <a:rPr lang="en-GB" sz="1600" b="0" u="none" kern="1200" dirty="0" err="1">
              <a:latin typeface="Calibri Light"/>
            </a:rPr>
            <a:t>forniti</a:t>
          </a:r>
          <a:r>
            <a:rPr lang="en-GB" sz="1600" b="0" u="none" kern="1200" dirty="0">
              <a:latin typeface="Calibri Light"/>
            </a:rPr>
            <a:t> da </a:t>
          </a:r>
          <a:r>
            <a:rPr lang="en-GB" sz="1600" b="0" u="none" kern="1200" dirty="0" err="1">
              <a:latin typeface="Calibri Light"/>
            </a:rPr>
            <a:t>professionisti</a:t>
          </a:r>
          <a:r>
            <a:rPr lang="en-GB" sz="1600" b="0" u="none" kern="1200" dirty="0">
              <a:latin typeface="Calibri Light"/>
            </a:rPr>
            <a:t> </a:t>
          </a:r>
          <a:r>
            <a:rPr lang="en-GB" sz="1600" b="0" u="none" kern="1200" dirty="0" err="1">
              <a:latin typeface="Calibri Light"/>
            </a:rPr>
            <a:t>sanitari</a:t>
          </a:r>
          <a:r>
            <a:rPr lang="en-GB" sz="1600" b="0" u="none" kern="1200" dirty="0"/>
            <a:t>, </a:t>
          </a:r>
          <a:r>
            <a:rPr lang="en-GB" sz="1600" b="0" u="none" kern="1200" dirty="0" err="1">
              <a:latin typeface="Calibri Light"/>
            </a:rPr>
            <a:t>generalmente</a:t>
          </a:r>
          <a:r>
            <a:rPr lang="en-GB" sz="1600" b="0" u="none" kern="1200" dirty="0">
              <a:latin typeface="Calibri Light"/>
            </a:rPr>
            <a:t> dopo un </a:t>
          </a:r>
          <a:r>
            <a:rPr lang="en-GB" sz="1600" b="0" u="none" kern="1200" dirty="0" err="1">
              <a:latin typeface="Calibri Light"/>
            </a:rPr>
            <a:t>rinvio</a:t>
          </a:r>
          <a:r>
            <a:rPr lang="en-GB" sz="1600" b="0" u="none" kern="1200" dirty="0">
              <a:latin typeface="Calibri Light"/>
            </a:rPr>
            <a:t> da </a:t>
          </a:r>
          <a:r>
            <a:rPr lang="en-GB" sz="1600" b="0" u="none" kern="1200" dirty="0" err="1">
              <a:latin typeface="Calibri Light"/>
            </a:rPr>
            <a:t>parte</a:t>
          </a:r>
          <a:r>
            <a:rPr lang="en-GB" sz="1600" b="0" u="none" kern="1200" dirty="0">
              <a:latin typeface="Calibri Light"/>
            </a:rPr>
            <a:t> di un medico di </a:t>
          </a:r>
          <a:r>
            <a:rPr lang="en-GB" sz="1600" b="0" u="none" kern="1200" dirty="0" err="1">
              <a:latin typeface="Calibri Light"/>
            </a:rPr>
            <a:t>medicina</a:t>
          </a:r>
          <a:r>
            <a:rPr lang="en-GB" sz="1600" b="0" u="none" kern="1200" dirty="0">
              <a:latin typeface="Calibri Light"/>
            </a:rPr>
            <a:t> generale; 2. Necessarie quando un </a:t>
          </a:r>
          <a:r>
            <a:rPr lang="en-GB" sz="1600" b="0" u="none" kern="1200" dirty="0" err="1">
              <a:latin typeface="Calibri Light"/>
            </a:rPr>
            <a:t>paziente</a:t>
          </a:r>
          <a:r>
            <a:rPr lang="en-GB" sz="1600" b="0" u="none" kern="1200" dirty="0">
              <a:latin typeface="Calibri Light"/>
            </a:rPr>
            <a:t> </a:t>
          </a:r>
          <a:r>
            <a:rPr lang="en-GB" sz="1600" b="0" u="none" kern="1200" dirty="0" err="1">
              <a:latin typeface="Calibri Light"/>
            </a:rPr>
            <a:t>necessita</a:t>
          </a:r>
          <a:r>
            <a:rPr lang="en-GB" sz="1600" b="0" u="none" kern="1200" dirty="0">
              <a:latin typeface="Calibri Light"/>
            </a:rPr>
            <a:t> di </a:t>
          </a:r>
          <a:r>
            <a:rPr lang="en-GB" sz="1600" b="0" u="none" kern="1200" dirty="0" err="1">
              <a:latin typeface="Calibri Light"/>
            </a:rPr>
            <a:t>ulteriori</a:t>
          </a:r>
          <a:r>
            <a:rPr lang="en-GB" sz="1600" b="0" u="none" kern="1200" dirty="0">
              <a:latin typeface="Calibri Light"/>
            </a:rPr>
            <a:t> </a:t>
          </a:r>
          <a:r>
            <a:rPr lang="en-GB" sz="1600" b="0" u="none" kern="1200" dirty="0" err="1">
              <a:latin typeface="Calibri Light"/>
            </a:rPr>
            <a:t>indagini</a:t>
          </a:r>
          <a:r>
            <a:rPr lang="en-GB" sz="1600" b="0" u="none" kern="1200" dirty="0">
              <a:latin typeface="Calibri Light"/>
            </a:rPr>
            <a:t>, </a:t>
          </a:r>
          <a:r>
            <a:rPr lang="en-GB" sz="1600" b="0" u="none" kern="1200" dirty="0" err="1">
              <a:latin typeface="Calibri Light"/>
            </a:rPr>
            <a:t>diagnosi</a:t>
          </a:r>
          <a:r>
            <a:rPr lang="en-GB" sz="1600" b="0" u="none" kern="1200" dirty="0">
              <a:latin typeface="Calibri Light"/>
            </a:rPr>
            <a:t> o </a:t>
          </a:r>
          <a:r>
            <a:rPr lang="en-GB" sz="1600" b="0" u="none" kern="1200" dirty="0" err="1">
              <a:latin typeface="Calibri Light"/>
            </a:rPr>
            <a:t>trattamenti</a:t>
          </a:r>
          <a:r>
            <a:rPr lang="en-GB" sz="1600" b="0" u="none" kern="1200" dirty="0">
              <a:latin typeface="Calibri Light"/>
            </a:rPr>
            <a:t> per </a:t>
          </a:r>
          <a:r>
            <a:rPr lang="en-GB" sz="1600" b="0" u="none" kern="1200" dirty="0" err="1">
              <a:latin typeface="Calibri Light"/>
            </a:rPr>
            <a:t>una</a:t>
          </a:r>
          <a:r>
            <a:rPr lang="en-GB" sz="1600" b="0" u="none" kern="1200" dirty="0">
              <a:latin typeface="Calibri Light"/>
            </a:rPr>
            <a:t> </a:t>
          </a:r>
          <a:r>
            <a:rPr lang="en-GB" sz="1600" b="0" u="none" kern="1200" dirty="0" err="1">
              <a:latin typeface="Calibri Light"/>
            </a:rPr>
            <a:t>condizione</a:t>
          </a:r>
          <a:r>
            <a:rPr lang="en-GB" sz="1600" b="0" u="none" kern="1200" dirty="0">
              <a:latin typeface="Calibri Light"/>
            </a:rPr>
            <a:t> </a:t>
          </a:r>
          <a:r>
            <a:rPr lang="en-GB" sz="1300" b="0" u="none" kern="1200" dirty="0" err="1">
              <a:latin typeface="Calibri Light"/>
            </a:rPr>
            <a:t>specifica</a:t>
          </a:r>
          <a:r>
            <a:rPr lang="en-GB" sz="1300" b="0" u="none" kern="1200" dirty="0">
              <a:latin typeface="Calibri Light"/>
            </a:rPr>
            <a:t> </a:t>
          </a:r>
          <a:endParaRPr lang="en-GB" sz="1300" b="0" kern="1200" dirty="0"/>
        </a:p>
      </dsp:txBody>
      <dsp:txXfrm>
        <a:off x="668022" y="3341553"/>
        <a:ext cx="6551886" cy="1087313"/>
      </dsp:txXfrm>
    </dsp:sp>
    <dsp:sp modelId="{A9749A76-B777-4355-A85F-BCE38E0B1EEC}">
      <dsp:nvSpPr>
        <dsp:cNvPr id="0" name=""/>
        <dsp:cNvSpPr/>
      </dsp:nvSpPr>
      <dsp:spPr>
        <a:xfrm>
          <a:off x="696792" y="1936058"/>
          <a:ext cx="6385987" cy="1245350"/>
        </a:xfrm>
        <a:prstGeom prst="roundRect">
          <a:avLst/>
        </a:prstGeom>
        <a:solidFill>
          <a:schemeClr val="lt1">
            <a:alpha val="90000"/>
            <a:hueOff val="0"/>
            <a:satOff val="0"/>
            <a:lumOff val="0"/>
            <a:alphaOff val="0"/>
          </a:schemeClr>
        </a:solidFill>
        <a:ln w="57150" cap="flat" cmpd="sng" algn="ctr">
          <a:solidFill>
            <a:srgbClr val="02FFD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GB" sz="1400" b="1" u="sng" kern="1200" dirty="0">
              <a:latin typeface="Calibri Light"/>
            </a:rPr>
            <a:t>Cure </a:t>
          </a:r>
          <a:r>
            <a:rPr lang="en-GB" sz="1400" b="1" u="sng" kern="1200" dirty="0" err="1">
              <a:latin typeface="Calibri Light"/>
            </a:rPr>
            <a:t>terziarie</a:t>
          </a:r>
          <a:r>
            <a:rPr lang="en-GB" sz="1400" b="1" u="sng" kern="1200" dirty="0"/>
            <a:t>:</a:t>
          </a:r>
          <a:r>
            <a:rPr lang="en-GB" sz="1400" b="1" u="none" kern="1200" dirty="0">
              <a:latin typeface="Calibri Light"/>
            </a:rPr>
            <a:t> 1. </a:t>
          </a:r>
          <a:r>
            <a:rPr lang="en-GB" sz="1400" b="0" kern="1200" dirty="0" err="1"/>
            <a:t>Assistenza</a:t>
          </a:r>
          <a:r>
            <a:rPr lang="en-GB" sz="1400" b="0" kern="1200" dirty="0"/>
            <a:t> medica </a:t>
          </a:r>
          <a:r>
            <a:rPr lang="en-GB" sz="1400" b="0" kern="1200" dirty="0" err="1"/>
            <a:t>altamente</a:t>
          </a:r>
          <a:r>
            <a:rPr lang="en-GB" sz="1400" b="0" kern="1200" dirty="0"/>
            <a:t> </a:t>
          </a:r>
          <a:r>
            <a:rPr lang="en-GB" sz="1400" b="0" kern="1200" dirty="0" err="1"/>
            <a:t>specializzata</a:t>
          </a:r>
          <a:r>
            <a:rPr lang="en-GB" sz="1400" b="0" kern="1200" dirty="0"/>
            <a:t> </a:t>
          </a:r>
          <a:r>
            <a:rPr lang="en-GB" sz="1400" b="0" kern="1200" dirty="0" err="1"/>
            <a:t>fornita</a:t>
          </a:r>
          <a:r>
            <a:rPr lang="en-GB" sz="1400" b="0" kern="1200" dirty="0"/>
            <a:t> a </a:t>
          </a:r>
          <a:r>
            <a:rPr lang="en-GB" sz="1400" b="0" kern="1200" dirty="0" err="1"/>
            <a:t>pazienti</a:t>
          </a:r>
          <a:r>
            <a:rPr lang="en-GB" sz="1400" b="0" kern="1200" dirty="0"/>
            <a:t> con </a:t>
          </a:r>
          <a:r>
            <a:rPr lang="en-GB" sz="1400" b="0" kern="1200" dirty="0" err="1"/>
            <a:t>condizioni</a:t>
          </a:r>
          <a:r>
            <a:rPr lang="en-GB" sz="1400" b="0" kern="1200" dirty="0"/>
            <a:t> di salute </a:t>
          </a:r>
          <a:r>
            <a:rPr lang="en-GB" sz="1400" b="0" kern="1200" dirty="0" err="1"/>
            <a:t>complesse</a:t>
          </a:r>
          <a:r>
            <a:rPr lang="en-GB" sz="1400" b="0" kern="1200" dirty="0"/>
            <a:t>, </a:t>
          </a:r>
          <a:r>
            <a:rPr lang="en-GB" sz="1400" b="0" kern="1200" dirty="0" err="1"/>
            <a:t>gravi</a:t>
          </a:r>
          <a:r>
            <a:rPr lang="en-GB" sz="1400" b="0" kern="1200" dirty="0"/>
            <a:t> o rare</a:t>
          </a:r>
          <a:r>
            <a:rPr lang="en-GB" sz="1400" b="0" kern="1200" dirty="0">
              <a:latin typeface="Calibri Light"/>
            </a:rPr>
            <a:t>; 2. </a:t>
          </a:r>
          <a:r>
            <a:rPr lang="en-GB" sz="1400" b="0" kern="1200" dirty="0" err="1">
              <a:latin typeface="Calibri Light"/>
            </a:rPr>
            <a:t>Caratteristiche</a:t>
          </a:r>
          <a:r>
            <a:rPr lang="en-GB" sz="1400" b="0" kern="1200" dirty="0"/>
            <a:t> </a:t>
          </a:r>
          <a:r>
            <a:rPr lang="en-GB" sz="1400" b="0" kern="1200" dirty="0" err="1"/>
            <a:t>distintive</a:t>
          </a:r>
          <a:r>
            <a:rPr lang="en-GB" sz="1400" b="0" kern="1200" dirty="0"/>
            <a:t>: </a:t>
          </a:r>
          <a:r>
            <a:rPr lang="en-GB" sz="1400" b="0" kern="1200" dirty="0" err="1"/>
            <a:t>Conoscenza</a:t>
          </a:r>
          <a:r>
            <a:rPr lang="en-GB" sz="1400" b="0" kern="1200" dirty="0"/>
            <a:t> </a:t>
          </a:r>
          <a:r>
            <a:rPr lang="en-GB" sz="1400" b="0" kern="1200" dirty="0" err="1"/>
            <a:t>avanzata</a:t>
          </a:r>
          <a:r>
            <a:rPr lang="en-GB" sz="1400" b="0" kern="1200" dirty="0"/>
            <a:t>, </a:t>
          </a:r>
          <a:r>
            <a:rPr lang="en-GB" sz="1400" b="0" kern="1200" dirty="0" err="1"/>
            <a:t>tecnologia</a:t>
          </a:r>
          <a:r>
            <a:rPr lang="en-GB" sz="1400" b="0" kern="1200" dirty="0"/>
            <a:t> e </a:t>
          </a:r>
          <a:r>
            <a:rPr lang="en-GB" sz="1400" b="0" kern="1200" dirty="0" err="1"/>
            <a:t>strutture</a:t>
          </a:r>
          <a:r>
            <a:rPr lang="en-GB" sz="1400" b="0" kern="1200" dirty="0"/>
            <a:t> </a:t>
          </a:r>
          <a:r>
            <a:rPr lang="en-GB" sz="1400" b="0" kern="1200" dirty="0" err="1"/>
            <a:t>specializzate</a:t>
          </a:r>
          <a:r>
            <a:rPr lang="en-GB" sz="1400" b="0" kern="1200" dirty="0">
              <a:latin typeface="Calibri Light"/>
            </a:rPr>
            <a:t>; 3. </a:t>
          </a:r>
          <a:r>
            <a:rPr lang="en-GB" sz="1400" b="0" kern="1200" dirty="0" err="1"/>
            <a:t>L'accesso</a:t>
          </a:r>
          <a:r>
            <a:rPr lang="en-GB" sz="1400" b="0" kern="1200" dirty="0"/>
            <a:t> </a:t>
          </a:r>
          <a:r>
            <a:rPr lang="en-GB" sz="1400" b="0" kern="1200" dirty="0" err="1"/>
            <a:t>avviene</a:t>
          </a:r>
          <a:r>
            <a:rPr lang="en-GB" sz="1400" b="0" kern="1200" dirty="0"/>
            <a:t> </a:t>
          </a:r>
          <a:r>
            <a:rPr lang="en-GB" sz="1400" b="0" kern="1200" dirty="0" err="1"/>
            <a:t>normalmente</a:t>
          </a:r>
          <a:r>
            <a:rPr lang="en-GB" sz="1400" b="0" kern="1200" dirty="0"/>
            <a:t> </a:t>
          </a:r>
          <a:r>
            <a:rPr lang="en-GB" sz="1400" b="0" kern="1200" dirty="0" err="1"/>
            <a:t>tramite</a:t>
          </a:r>
          <a:r>
            <a:rPr lang="en-GB" sz="1400" b="0" kern="1200" dirty="0"/>
            <a:t> </a:t>
          </a:r>
          <a:r>
            <a:rPr lang="en-GB" sz="1400" b="0" kern="1200" dirty="0" err="1"/>
            <a:t>rinvio</a:t>
          </a:r>
          <a:r>
            <a:rPr lang="en-GB" sz="1400" b="0" kern="1200" dirty="0"/>
            <a:t> da cure </a:t>
          </a:r>
          <a:r>
            <a:rPr lang="en-GB" sz="1400" b="0" kern="1200" dirty="0" err="1"/>
            <a:t>primarie</a:t>
          </a:r>
          <a:r>
            <a:rPr lang="en-GB" sz="1400" b="0" kern="1200" dirty="0"/>
            <a:t> o </a:t>
          </a:r>
          <a:r>
            <a:rPr lang="en-GB" sz="1400" b="0" kern="1200" dirty="0" err="1"/>
            <a:t>secondarie</a:t>
          </a:r>
          <a:r>
            <a:rPr lang="en-GB" sz="1400" b="0" kern="1200" dirty="0"/>
            <a:t>.</a:t>
          </a:r>
          <a:endParaRPr lang="en-GB" sz="1600" b="0" kern="1200" dirty="0"/>
        </a:p>
      </dsp:txBody>
      <dsp:txXfrm>
        <a:off x="757585" y="1996851"/>
        <a:ext cx="6264401" cy="1123764"/>
      </dsp:txXfrm>
    </dsp:sp>
    <dsp:sp modelId="{18A6C9AD-54F1-48E8-BD87-0475327E7A7B}">
      <dsp:nvSpPr>
        <dsp:cNvPr id="0" name=""/>
        <dsp:cNvSpPr/>
      </dsp:nvSpPr>
      <dsp:spPr>
        <a:xfrm>
          <a:off x="780776" y="646049"/>
          <a:ext cx="6073591" cy="1164767"/>
        </a:xfrm>
        <a:prstGeom prst="roundRect">
          <a:avLst/>
        </a:prstGeom>
        <a:solidFill>
          <a:schemeClr val="lt1">
            <a:alpha val="90000"/>
            <a:hueOff val="0"/>
            <a:satOff val="0"/>
            <a:lumOff val="0"/>
            <a:alphaOff val="0"/>
          </a:schemeClr>
        </a:solidFill>
        <a:ln w="57150" cap="flat" cmpd="sng" algn="ctr">
          <a:solidFill>
            <a:srgbClr val="00B0F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GB" sz="1600" b="1" u="sng" kern="1200" dirty="0">
              <a:latin typeface="Calibri Light"/>
            </a:rPr>
            <a:t>cure </a:t>
          </a:r>
          <a:r>
            <a:rPr lang="en-GB" sz="1600" b="1" u="sng" kern="1200" dirty="0" err="1">
              <a:latin typeface="Calibri Light"/>
            </a:rPr>
            <a:t>quaternarie</a:t>
          </a:r>
          <a:r>
            <a:rPr lang="en-GB" sz="1600" b="1" u="sng" kern="1200" dirty="0"/>
            <a:t>:</a:t>
          </a:r>
          <a:r>
            <a:rPr lang="en-GB" sz="1600" b="0" kern="1200" dirty="0">
              <a:latin typeface="Calibri Light"/>
            </a:rPr>
            <a:t> 1. </a:t>
          </a:r>
          <a:r>
            <a:rPr lang="en-GB" sz="1600" b="0" kern="1200" dirty="0" err="1">
              <a:latin typeface="Calibri Light"/>
            </a:rPr>
            <a:t>Necessarie</a:t>
          </a:r>
          <a:r>
            <a:rPr lang="en-GB" sz="1600" b="0" kern="1200" dirty="0"/>
            <a:t> per </a:t>
          </a:r>
          <a:r>
            <a:rPr lang="en-GB" sz="1600" b="0" kern="1200" dirty="0" err="1"/>
            <a:t>pazienti</a:t>
          </a:r>
          <a:r>
            <a:rPr lang="en-GB" sz="1600" b="0" kern="1200" dirty="0"/>
            <a:t> con </a:t>
          </a:r>
          <a:r>
            <a:rPr lang="en-GB" sz="1600" b="0" kern="1200" dirty="0" err="1"/>
            <a:t>condizioni</a:t>
          </a:r>
          <a:r>
            <a:rPr lang="en-GB" sz="1600" b="0" kern="1200" dirty="0"/>
            <a:t> di salute </a:t>
          </a:r>
          <a:r>
            <a:rPr lang="en-GB" sz="1600" b="0" kern="1200" dirty="0" err="1"/>
            <a:t>eccezionalmente</a:t>
          </a:r>
          <a:r>
            <a:rPr lang="en-GB" sz="1600" b="0" kern="1200" dirty="0"/>
            <a:t> </a:t>
          </a:r>
          <a:r>
            <a:rPr lang="en-GB" sz="1600" b="0" kern="1200" dirty="0" err="1"/>
            <a:t>complesse</a:t>
          </a:r>
          <a:r>
            <a:rPr lang="en-GB" sz="1600" b="0" kern="1200" dirty="0"/>
            <a:t> e rare.</a:t>
          </a:r>
          <a:r>
            <a:rPr lang="en-GB" b="0" kern="1200" dirty="0">
              <a:latin typeface="Calibri Light"/>
            </a:rPr>
            <a:t> 2. </a:t>
          </a:r>
          <a:r>
            <a:rPr lang="en-GB" b="0" kern="1200" dirty="0" err="1">
              <a:latin typeface="Calibri Light"/>
            </a:rPr>
            <a:t>Caratteristiche</a:t>
          </a:r>
          <a:r>
            <a:rPr lang="en-GB" b="0" kern="1200" dirty="0"/>
            <a:t>: </a:t>
          </a:r>
          <a:r>
            <a:rPr lang="en-GB" b="0" kern="1200" dirty="0" err="1"/>
            <a:t>Conoscenza</a:t>
          </a:r>
          <a:r>
            <a:rPr lang="en-GB" b="0" kern="1200" dirty="0"/>
            <a:t>, </a:t>
          </a:r>
          <a:r>
            <a:rPr lang="en-GB" b="0" kern="1200" dirty="0" err="1"/>
            <a:t>tecnologia</a:t>
          </a:r>
          <a:r>
            <a:rPr lang="en-GB" b="0" kern="1200" dirty="0"/>
            <a:t> e </a:t>
          </a:r>
          <a:r>
            <a:rPr lang="en-GB" b="0" kern="1200" dirty="0" err="1"/>
            <a:t>strutture</a:t>
          </a:r>
          <a:r>
            <a:rPr lang="en-GB" b="0" kern="1200" dirty="0"/>
            <a:t> </a:t>
          </a:r>
          <a:r>
            <a:rPr lang="en-GB" b="0" kern="1200" dirty="0" err="1"/>
            <a:t>più</a:t>
          </a:r>
          <a:r>
            <a:rPr lang="en-GB" b="0" kern="1200" dirty="0"/>
            <a:t> </a:t>
          </a:r>
          <a:r>
            <a:rPr lang="en-GB" b="0" kern="1200" dirty="0" err="1"/>
            <a:t>avanzate</a:t>
          </a:r>
          <a:r>
            <a:rPr lang="en-GB" b="0" kern="1200" dirty="0"/>
            <a:t> </a:t>
          </a:r>
          <a:r>
            <a:rPr lang="en-GB" b="0" kern="1200" dirty="0" err="1"/>
            <a:t>disponibili</a:t>
          </a:r>
          <a:r>
            <a:rPr lang="en-GB" b="0" kern="1200" dirty="0">
              <a:latin typeface="Calibri Light"/>
            </a:rPr>
            <a:t>; 3. </a:t>
          </a:r>
          <a:r>
            <a:rPr lang="en-GB" b="0" kern="1200" dirty="0" err="1">
              <a:latin typeface="Calibri Light"/>
            </a:rPr>
            <a:t>L'accesso</a:t>
          </a:r>
          <a:r>
            <a:rPr lang="en-GB" b="0" kern="1200" dirty="0"/>
            <a:t> </a:t>
          </a:r>
          <a:r>
            <a:rPr lang="en-GB" b="0" kern="1200" dirty="0" err="1"/>
            <a:t>avviene</a:t>
          </a:r>
          <a:r>
            <a:rPr lang="en-GB" b="0" kern="1200" dirty="0"/>
            <a:t> </a:t>
          </a:r>
          <a:r>
            <a:rPr lang="en-GB" b="0" kern="1200" dirty="0" err="1"/>
            <a:t>tramite</a:t>
          </a:r>
          <a:r>
            <a:rPr lang="en-GB" b="0" kern="1200" dirty="0"/>
            <a:t> </a:t>
          </a:r>
          <a:r>
            <a:rPr lang="en-GB" b="0" kern="1200" dirty="0" err="1"/>
            <a:t>rinvio</a:t>
          </a:r>
          <a:r>
            <a:rPr lang="en-GB" b="0" kern="1200" dirty="0"/>
            <a:t> da cure terziarie.</a:t>
          </a:r>
          <a:endParaRPr lang="en-GB" sz="1600" b="0" kern="1200" dirty="0">
            <a:latin typeface="Calibri Light"/>
          </a:endParaRPr>
        </a:p>
        <a:p>
          <a:pPr marL="0" lvl="0" indent="0" algn="l" defTabSz="711200" rtl="0">
            <a:lnSpc>
              <a:spcPct val="90000"/>
            </a:lnSpc>
            <a:spcBef>
              <a:spcPct val="0"/>
            </a:spcBef>
            <a:spcAft>
              <a:spcPct val="35000"/>
            </a:spcAft>
            <a:buNone/>
          </a:pPr>
          <a:endParaRPr lang="en-GB" sz="1600" b="0" u="none" kern="1200" dirty="0">
            <a:latin typeface="Calibri Light"/>
          </a:endParaRPr>
        </a:p>
      </dsp:txBody>
      <dsp:txXfrm>
        <a:off x="837635" y="702908"/>
        <a:ext cx="5959873" cy="10510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307124-8321-44EF-BA8F-9CE205F89AFC}">
      <dsp:nvSpPr>
        <dsp:cNvPr id="0" name=""/>
        <dsp:cNvSpPr/>
      </dsp:nvSpPr>
      <dsp:spPr>
        <a:xfrm>
          <a:off x="0" y="163821"/>
          <a:ext cx="9750454" cy="2123355"/>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99656BC-7E2C-42FE-90F0-B193F9DFF5FA}">
      <dsp:nvSpPr>
        <dsp:cNvPr id="0" name=""/>
        <dsp:cNvSpPr/>
      </dsp:nvSpPr>
      <dsp:spPr>
        <a:xfrm>
          <a:off x="147812" y="157423"/>
          <a:ext cx="6583974" cy="638212"/>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7981" tIns="0" rIns="257981" bIns="0" numCol="1" spcCol="1270" anchor="ctr" anchorCtr="0">
          <a:noAutofit/>
        </a:bodyPr>
        <a:lstStyle/>
        <a:p>
          <a:pPr marL="0" lvl="0" indent="0" algn="l" defTabSz="1066800" rtl="0">
            <a:lnSpc>
              <a:spcPct val="90000"/>
            </a:lnSpc>
            <a:spcBef>
              <a:spcPct val="0"/>
            </a:spcBef>
            <a:spcAft>
              <a:spcPct val="35000"/>
            </a:spcAft>
            <a:buNone/>
          </a:pPr>
          <a:r>
            <a:rPr lang="en-US" sz="2400" b="1" kern="1200" dirty="0">
              <a:solidFill>
                <a:schemeClr val="bg1"/>
              </a:solidFill>
            </a:rPr>
            <a:t>Panoramica</a:t>
          </a:r>
          <a:r>
            <a:rPr lang="en-US" b="1" kern="1200" dirty="0">
              <a:latin typeface="Calibri Light"/>
            </a:rPr>
            <a:t> </a:t>
          </a:r>
          <a:endParaRPr lang="en-US" sz="2400" b="0" kern="1200" dirty="0">
            <a:solidFill>
              <a:schemeClr val="bg1"/>
            </a:solidFill>
            <a:latin typeface="Calibri Light"/>
          </a:endParaRPr>
        </a:p>
      </dsp:txBody>
      <dsp:txXfrm>
        <a:off x="178967" y="188578"/>
        <a:ext cx="6521664" cy="575902"/>
      </dsp:txXfrm>
    </dsp:sp>
    <dsp:sp modelId="{AA111DBC-F94D-4818-80C2-43070D4AAFDC}">
      <dsp:nvSpPr>
        <dsp:cNvPr id="0" name=""/>
        <dsp:cNvSpPr/>
      </dsp:nvSpPr>
      <dsp:spPr>
        <a:xfrm>
          <a:off x="0" y="2529891"/>
          <a:ext cx="9750454" cy="16380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05FCD6D-16FF-4E11-9570-C37A50A65711}">
      <dsp:nvSpPr>
        <dsp:cNvPr id="0" name=""/>
        <dsp:cNvSpPr/>
      </dsp:nvSpPr>
      <dsp:spPr>
        <a:xfrm>
          <a:off x="0" y="1853283"/>
          <a:ext cx="6825317" cy="701724"/>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7981" tIns="0" rIns="257981" bIns="0" numCol="1" spcCol="1270" anchor="ctr" anchorCtr="0">
          <a:noAutofit/>
        </a:bodyPr>
        <a:lstStyle/>
        <a:p>
          <a:pPr marL="0" lvl="0" indent="0" algn="l" defTabSz="1066800">
            <a:lnSpc>
              <a:spcPct val="90000"/>
            </a:lnSpc>
            <a:spcBef>
              <a:spcPct val="0"/>
            </a:spcBef>
            <a:spcAft>
              <a:spcPct val="35000"/>
            </a:spcAft>
            <a:buNone/>
          </a:pPr>
          <a:r>
            <a:rPr lang="en-US" sz="2400" b="1" kern="1200" dirty="0"/>
            <a:t>Componenti</a:t>
          </a:r>
        </a:p>
      </dsp:txBody>
      <dsp:txXfrm>
        <a:off x="34255" y="1887538"/>
        <a:ext cx="6756807" cy="633214"/>
      </dsp:txXfrm>
    </dsp:sp>
    <dsp:sp modelId="{F67D7666-9130-4FA3-BE8E-8DDD0D147B7A}">
      <dsp:nvSpPr>
        <dsp:cNvPr id="0" name=""/>
        <dsp:cNvSpPr/>
      </dsp:nvSpPr>
      <dsp:spPr>
        <a:xfrm>
          <a:off x="0" y="4199602"/>
          <a:ext cx="9750454" cy="1638000"/>
        </a:xfrm>
        <a:prstGeom prst="rect">
          <a:avLst/>
        </a:prstGeom>
        <a:no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56744" tIns="1353820" rIns="756744" bIns="128016" numCol="1" spcCol="1270" anchor="t" anchorCtr="0">
          <a:noAutofit/>
        </a:bodyPr>
        <a:lstStyle/>
        <a:p>
          <a:pPr marL="171450" lvl="1" indent="-171450" algn="just" defTabSz="800100">
            <a:lnSpc>
              <a:spcPct val="90000"/>
            </a:lnSpc>
            <a:spcBef>
              <a:spcPct val="0"/>
            </a:spcBef>
            <a:spcAft>
              <a:spcPct val="15000"/>
            </a:spcAft>
            <a:buChar char="•"/>
          </a:pPr>
          <a:endParaRPr lang="en-US" sz="1800" b="0" i="0" kern="1200" dirty="0"/>
        </a:p>
      </dsp:txBody>
      <dsp:txXfrm>
        <a:off x="0" y="4199602"/>
        <a:ext cx="9750454" cy="1638000"/>
      </dsp:txXfrm>
    </dsp:sp>
    <dsp:sp modelId="{581F88EB-329E-409A-9AF6-A10CFDFE54F3}">
      <dsp:nvSpPr>
        <dsp:cNvPr id="0" name=""/>
        <dsp:cNvSpPr/>
      </dsp:nvSpPr>
      <dsp:spPr>
        <a:xfrm>
          <a:off x="72445" y="3757837"/>
          <a:ext cx="6825317" cy="640111"/>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7981" tIns="0" rIns="257981" bIns="0" numCol="1" spcCol="1270" anchor="ctr" anchorCtr="0">
          <a:noAutofit/>
        </a:bodyPr>
        <a:lstStyle/>
        <a:p>
          <a:pPr marL="0" lvl="0" indent="0" algn="l" defTabSz="1066800">
            <a:lnSpc>
              <a:spcPct val="90000"/>
            </a:lnSpc>
            <a:spcBef>
              <a:spcPct val="0"/>
            </a:spcBef>
            <a:spcAft>
              <a:spcPct val="35000"/>
            </a:spcAft>
            <a:buNone/>
          </a:pPr>
          <a:r>
            <a:rPr lang="en-US" sz="2400" b="1" kern="1200" dirty="0" err="1">
              <a:solidFill>
                <a:schemeClr val="bg1"/>
              </a:solidFill>
            </a:rPr>
            <a:t>Applicazioni</a:t>
          </a:r>
          <a:r>
            <a:rPr lang="en-US" sz="2400" b="1" kern="1200" dirty="0">
              <a:solidFill>
                <a:schemeClr val="bg1"/>
              </a:solidFill>
            </a:rPr>
            <a:t> </a:t>
          </a:r>
          <a:r>
            <a:rPr lang="en-US" sz="2400" b="1" kern="1200" dirty="0" err="1">
              <a:solidFill>
                <a:schemeClr val="bg1"/>
              </a:solidFill>
            </a:rPr>
            <a:t>esterne</a:t>
          </a:r>
          <a:endParaRPr lang="en-US" sz="2400" b="1" kern="1200" dirty="0">
            <a:solidFill>
              <a:schemeClr val="bg1"/>
            </a:solidFill>
          </a:endParaRPr>
        </a:p>
      </dsp:txBody>
      <dsp:txXfrm>
        <a:off x="103693" y="3789085"/>
        <a:ext cx="6762821" cy="57761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FB399-1D24-4AAE-975A-B4D1ED07096E}">
      <dsp:nvSpPr>
        <dsp:cNvPr id="0" name=""/>
        <dsp:cNvSpPr/>
      </dsp:nvSpPr>
      <dsp:spPr>
        <a:xfrm>
          <a:off x="0" y="4605"/>
          <a:ext cx="10061391" cy="425765"/>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1" kern="1200" dirty="0" err="1">
              <a:solidFill>
                <a:schemeClr val="accent1">
                  <a:lumMod val="75000"/>
                </a:schemeClr>
              </a:solidFill>
            </a:rPr>
            <a:t>Miglioramento</a:t>
          </a:r>
          <a:r>
            <a:rPr lang="en-US" sz="2400" b="1" kern="1200" dirty="0">
              <a:solidFill>
                <a:schemeClr val="accent1">
                  <a:lumMod val="75000"/>
                </a:schemeClr>
              </a:solidFill>
            </a:rPr>
            <a:t> in</a:t>
          </a:r>
          <a:r>
            <a:rPr lang="en-US" sz="2000" b="1" kern="1200" dirty="0">
              <a:solidFill>
                <a:schemeClr val="accent1">
                  <a:lumMod val="75000"/>
                </a:schemeClr>
              </a:solidFill>
              <a:latin typeface="Calibri Light"/>
              <a:ea typeface="Calibri Light"/>
              <a:cs typeface="Calibri Light"/>
            </a:rPr>
            <a:t>….</a:t>
          </a:r>
          <a:endParaRPr lang="en-US" sz="2400" b="1" kern="1200" dirty="0">
            <a:solidFill>
              <a:schemeClr val="accent1">
                <a:lumMod val="75000"/>
              </a:schemeClr>
            </a:solidFill>
            <a:latin typeface="Calibri Light"/>
            <a:ea typeface="Calibri Light"/>
            <a:cs typeface="Calibri Light"/>
          </a:endParaRPr>
        </a:p>
      </dsp:txBody>
      <dsp:txXfrm>
        <a:off x="20784" y="25389"/>
        <a:ext cx="10019823" cy="384197"/>
      </dsp:txXfrm>
    </dsp:sp>
    <dsp:sp modelId="{E371DA66-AC67-41C1-B282-D06689CB921C}">
      <dsp:nvSpPr>
        <dsp:cNvPr id="0" name=""/>
        <dsp:cNvSpPr/>
      </dsp:nvSpPr>
      <dsp:spPr>
        <a:xfrm>
          <a:off x="0" y="430370"/>
          <a:ext cx="10061391" cy="10545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9449"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it-IT" sz="100" b="0" kern="1200" dirty="0">
              <a:solidFill>
                <a:schemeClr val="tx1"/>
              </a:solidFill>
              <a:latin typeface="Calibri"/>
              <a:ea typeface="Calibri"/>
              <a:cs typeface="Calibri"/>
            </a:rPr>
            <a:t>Qualità complessiva e continuità delle cure</a:t>
          </a:r>
          <a:r>
            <a:rPr lang="it-IT" sz="100" b="0" i="0" kern="1200" dirty="0">
              <a:solidFill>
                <a:schemeClr val="tx1"/>
              </a:solidFill>
              <a:latin typeface="Calibri"/>
              <a:ea typeface="Calibri"/>
              <a:cs typeface="Calibri"/>
            </a:rPr>
            <a:t>;</a:t>
          </a:r>
          <a:endParaRPr lang="en-US" sz="100" b="0" i="1" kern="1200" dirty="0">
            <a:solidFill>
              <a:schemeClr val="tx1"/>
            </a:solidFill>
            <a:latin typeface="Calibri"/>
            <a:ea typeface="Calibri"/>
            <a:cs typeface="Calibri"/>
          </a:endParaRPr>
        </a:p>
        <a:p>
          <a:pPr marL="228600" lvl="1" indent="-228600" algn="l" defTabSz="889000">
            <a:lnSpc>
              <a:spcPct val="90000"/>
            </a:lnSpc>
            <a:spcBef>
              <a:spcPct val="0"/>
            </a:spcBef>
            <a:spcAft>
              <a:spcPct val="20000"/>
            </a:spcAft>
            <a:buFont typeface="Arial" panose="020B0604020202020204" pitchFamily="34" charset="0"/>
            <a:buChar char="•"/>
          </a:pPr>
          <a:r>
            <a:rPr lang="it-IT" sz="2000" b="0" kern="1200" dirty="0">
              <a:solidFill>
                <a:schemeClr val="tx1"/>
              </a:solidFill>
              <a:latin typeface="Calibri"/>
              <a:ea typeface="Calibri"/>
              <a:cs typeface="Calibri"/>
            </a:rPr>
            <a:t>Efficienza e accessibilità dei servizi</a:t>
          </a:r>
          <a:r>
            <a:rPr lang="it-IT" sz="2000" b="0" i="0" kern="1200" dirty="0">
              <a:solidFill>
                <a:schemeClr val="tx1"/>
              </a:solidFill>
              <a:latin typeface="Calibri"/>
              <a:ea typeface="Calibri"/>
              <a:cs typeface="Calibri"/>
            </a:rPr>
            <a:t>;</a:t>
          </a:r>
        </a:p>
        <a:p>
          <a:pPr marL="228600" lvl="1" indent="-228600" algn="l" defTabSz="889000" rtl="0">
            <a:lnSpc>
              <a:spcPct val="90000"/>
            </a:lnSpc>
            <a:spcBef>
              <a:spcPct val="0"/>
            </a:spcBef>
            <a:spcAft>
              <a:spcPct val="20000"/>
            </a:spcAft>
            <a:buFont typeface="Arial" panose="020B0604020202020204" pitchFamily="34" charset="0"/>
            <a:buChar char="•"/>
          </a:pPr>
          <a:r>
            <a:rPr lang="it-IT" sz="2000" b="0" kern="1200" dirty="0">
              <a:solidFill>
                <a:schemeClr val="tx1"/>
              </a:solidFill>
              <a:latin typeface="Calibri"/>
              <a:ea typeface="Calibri"/>
              <a:cs typeface="Calibri"/>
            </a:rPr>
            <a:t> Modelli e processi di finanziamento che supportino la sostenibilità del sistema sanitario</a:t>
          </a:r>
          <a:r>
            <a:rPr lang="it-IT" sz="2000" b="0" i="0" kern="1200" dirty="0">
              <a:solidFill>
                <a:schemeClr val="tx1"/>
              </a:solidFill>
              <a:latin typeface="Calibri"/>
              <a:ea typeface="Calibri"/>
              <a:cs typeface="Calibri"/>
            </a:rPr>
            <a:t>. </a:t>
          </a:r>
          <a:endParaRPr lang="en-US" sz="2000" b="0" i="1" kern="1200" dirty="0">
            <a:solidFill>
              <a:schemeClr val="tx1"/>
            </a:solidFill>
            <a:latin typeface="Calibri"/>
            <a:ea typeface="Calibri"/>
            <a:cs typeface="Calibri"/>
          </a:endParaRPr>
        </a:p>
        <a:p>
          <a:pPr marL="228600" lvl="1" indent="-228600" algn="l" defTabSz="1066800">
            <a:lnSpc>
              <a:spcPct val="90000"/>
            </a:lnSpc>
            <a:spcBef>
              <a:spcPct val="0"/>
            </a:spcBef>
            <a:spcAft>
              <a:spcPct val="20000"/>
            </a:spcAft>
            <a:buChar char="•"/>
          </a:pPr>
          <a:endParaRPr lang="en-US" sz="2400" kern="1200" dirty="0"/>
        </a:p>
      </dsp:txBody>
      <dsp:txXfrm>
        <a:off x="0" y="430370"/>
        <a:ext cx="10061391" cy="1054588"/>
      </dsp:txXfrm>
    </dsp:sp>
    <dsp:sp modelId="{510C3DCC-396D-4FDF-AB77-CDF592E23393}">
      <dsp:nvSpPr>
        <dsp:cNvPr id="0" name=""/>
        <dsp:cNvSpPr/>
      </dsp:nvSpPr>
      <dsp:spPr>
        <a:xfrm>
          <a:off x="0" y="1701632"/>
          <a:ext cx="10061391" cy="425765"/>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err="1">
              <a:solidFill>
                <a:schemeClr val="bg1"/>
              </a:solidFill>
            </a:rPr>
            <a:t>Facilitazione</a:t>
          </a:r>
          <a:r>
            <a:rPr lang="en-US" sz="2400" b="1" kern="1200" dirty="0">
              <a:solidFill>
                <a:schemeClr val="bg1"/>
              </a:solidFill>
            </a:rPr>
            <a:t> di…</a:t>
          </a:r>
        </a:p>
      </dsp:txBody>
      <dsp:txXfrm>
        <a:off x="20784" y="1722416"/>
        <a:ext cx="10019823" cy="384197"/>
      </dsp:txXfrm>
    </dsp:sp>
    <dsp:sp modelId="{22125DD9-0BA8-493A-9B98-54416029028F}">
      <dsp:nvSpPr>
        <dsp:cNvPr id="0" name=""/>
        <dsp:cNvSpPr/>
      </dsp:nvSpPr>
      <dsp:spPr>
        <a:xfrm>
          <a:off x="0" y="1915329"/>
          <a:ext cx="10061391" cy="20822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9449" tIns="30480" rIns="170688" bIns="30480" numCol="1" spcCol="1270" anchor="t" anchorCtr="0">
          <a:noAutofit/>
        </a:bodyPr>
        <a:lstStyle/>
        <a:p>
          <a:pPr marL="228600" lvl="1" indent="-228600" algn="l" defTabSz="1066800">
            <a:lnSpc>
              <a:spcPct val="90000"/>
            </a:lnSpc>
            <a:spcBef>
              <a:spcPct val="0"/>
            </a:spcBef>
            <a:spcAft>
              <a:spcPct val="20000"/>
            </a:spcAft>
            <a:buChar char="•"/>
          </a:pPr>
          <a:endParaRPr lang="en-US" sz="2400" kern="1200" dirty="0"/>
        </a:p>
        <a:p>
          <a:pPr marL="171450" lvl="1" indent="-171450" algn="l" defTabSz="800100">
            <a:lnSpc>
              <a:spcPct val="90000"/>
            </a:lnSpc>
            <a:spcBef>
              <a:spcPct val="0"/>
            </a:spcBef>
            <a:spcAft>
              <a:spcPct val="20000"/>
            </a:spcAft>
            <a:buChar char="•"/>
          </a:pPr>
          <a:r>
            <a:rPr lang="it-IT" sz="1800" b="1" kern="1200" dirty="0">
              <a:solidFill>
                <a:schemeClr val="tx1"/>
              </a:solidFill>
              <a:latin typeface="Calibri"/>
              <a:ea typeface="Calibri"/>
              <a:cs typeface="Calibri"/>
            </a:rPr>
            <a:t>Adesione alle linee guida cliniche e alle migliori pratiche</a:t>
          </a:r>
          <a:r>
            <a:rPr lang="it-IT" sz="2400" b="1" kern="1200" dirty="0">
              <a:solidFill>
                <a:schemeClr val="tx1"/>
              </a:solidFill>
              <a:latin typeface="Calibri"/>
              <a:ea typeface="+mn-lt"/>
              <a:cs typeface="+mn-lt"/>
            </a:rPr>
            <a:t>;</a:t>
          </a:r>
          <a:endParaRPr lang="en-US" sz="2400" kern="1200" dirty="0">
            <a:solidFill>
              <a:schemeClr val="tx1"/>
            </a:solidFill>
            <a:latin typeface="Calibri"/>
            <a:ea typeface="Calibri"/>
            <a:cs typeface="Calibri"/>
          </a:endParaRPr>
        </a:p>
        <a:p>
          <a:pPr marL="171450" lvl="1" indent="-171450" algn="l" defTabSz="800100" rtl="0">
            <a:lnSpc>
              <a:spcPct val="90000"/>
            </a:lnSpc>
            <a:spcBef>
              <a:spcPct val="0"/>
            </a:spcBef>
            <a:spcAft>
              <a:spcPct val="20000"/>
            </a:spcAft>
            <a:buFont typeface="Arial" panose="020B0604020202020204" pitchFamily="34" charset="0"/>
            <a:buChar char="•"/>
          </a:pPr>
          <a:r>
            <a:rPr lang="it-IT" sz="1800" b="1" kern="1200" dirty="0">
              <a:solidFill>
                <a:schemeClr val="tx1"/>
              </a:solidFill>
              <a:latin typeface="Calibri"/>
              <a:ea typeface="Calibri"/>
              <a:cs typeface="Calibri"/>
            </a:rPr>
            <a:t>Regolamentazione, supervisione e sicurezza del paziente</a:t>
          </a:r>
          <a:r>
            <a:rPr lang="it-IT" sz="1800" kern="1200" dirty="0">
              <a:solidFill>
                <a:schemeClr val="tx1"/>
              </a:solidFill>
              <a:latin typeface="Calibri"/>
              <a:ea typeface="Calibri"/>
              <a:cs typeface="Calibri"/>
            </a:rPr>
            <a:t> derivanti dall'aumentata della disponibilità di dati sulle prestazioni e della riduzione degli errori;</a:t>
          </a:r>
        </a:p>
        <a:p>
          <a:pPr marL="171450" lvl="1" indent="-171450" algn="l" defTabSz="800100" rtl="0">
            <a:lnSpc>
              <a:spcPct val="90000"/>
            </a:lnSpc>
            <a:spcBef>
              <a:spcPct val="0"/>
            </a:spcBef>
            <a:spcAft>
              <a:spcPct val="20000"/>
            </a:spcAft>
            <a:buFont typeface="Arial" panose="020B0604020202020204" pitchFamily="34" charset="0"/>
            <a:buChar char="•"/>
          </a:pPr>
          <a:r>
            <a:rPr lang="it-IT" sz="1800" b="1" kern="1200" dirty="0">
              <a:solidFill>
                <a:schemeClr val="tx1"/>
              </a:solidFill>
              <a:latin typeface="Calibri"/>
              <a:ea typeface="Calibri"/>
              <a:cs typeface="Calibri"/>
            </a:rPr>
            <a:t>Elaborazione delle politiche sanitarie e allocazione delle risorse</a:t>
          </a:r>
          <a:r>
            <a:rPr lang="it-IT" sz="1800" kern="1200" dirty="0">
              <a:solidFill>
                <a:schemeClr val="tx1"/>
              </a:solidFill>
              <a:latin typeface="Calibri"/>
              <a:ea typeface="Calibri"/>
              <a:cs typeface="Calibri"/>
            </a:rPr>
            <a:t> basata su dati più accurati</a:t>
          </a:r>
          <a:r>
            <a:rPr lang="it-IT" sz="3600" kern="1200" dirty="0">
              <a:solidFill>
                <a:schemeClr val="tx1"/>
              </a:solidFill>
              <a:latin typeface="Calibri"/>
              <a:ea typeface="Calibri"/>
              <a:cs typeface="Calibri"/>
            </a:rPr>
            <a:t>.</a:t>
          </a:r>
        </a:p>
        <a:p>
          <a:pPr marL="57150" lvl="1" indent="-57150" algn="l" defTabSz="444500">
            <a:lnSpc>
              <a:spcPct val="90000"/>
            </a:lnSpc>
            <a:spcBef>
              <a:spcPct val="0"/>
            </a:spcBef>
            <a:spcAft>
              <a:spcPct val="20000"/>
            </a:spcAft>
            <a:buChar char="•"/>
          </a:pPr>
          <a:endParaRPr lang="el-GR" sz="1000" kern="1200" dirty="0"/>
        </a:p>
      </dsp:txBody>
      <dsp:txXfrm>
        <a:off x="0" y="1915329"/>
        <a:ext cx="10061391" cy="208221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77EA7B-23C6-48C6-8431-A83965D4D608}">
      <dsp:nvSpPr>
        <dsp:cNvPr id="0" name=""/>
        <dsp:cNvSpPr/>
      </dsp:nvSpPr>
      <dsp:spPr>
        <a:xfrm>
          <a:off x="3898224" y="1853733"/>
          <a:ext cx="2356175" cy="2038187"/>
        </a:xfrm>
        <a:prstGeom prst="hexagon">
          <a:avLst>
            <a:gd name="adj" fmla="val 28570"/>
            <a:gd name="vf" fmla="val 115470"/>
          </a:avLst>
        </a:prstGeom>
        <a:solidFill>
          <a:srgbClr val="02FFD2"/>
        </a:solidFill>
        <a:ln w="762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GB" sz="2000" b="1" kern="1200" dirty="0">
            <a:solidFill>
              <a:schemeClr val="tx1"/>
            </a:solidFill>
          </a:endParaRPr>
        </a:p>
        <a:p>
          <a:pPr marL="0" lvl="0" indent="0" algn="ctr" defTabSz="889000">
            <a:lnSpc>
              <a:spcPct val="90000"/>
            </a:lnSpc>
            <a:spcBef>
              <a:spcPct val="0"/>
            </a:spcBef>
            <a:spcAft>
              <a:spcPct val="35000"/>
            </a:spcAft>
            <a:buNone/>
          </a:pPr>
          <a:r>
            <a:rPr lang="en-GB" sz="2000" b="1" kern="1200" dirty="0">
              <a:solidFill>
                <a:schemeClr val="tx1"/>
              </a:solidFill>
            </a:rPr>
            <a:t>Accesso</a:t>
          </a:r>
        </a:p>
        <a:p>
          <a:pPr marL="0" lvl="0" indent="0" algn="ctr" defTabSz="889000">
            <a:lnSpc>
              <a:spcPct val="90000"/>
            </a:lnSpc>
            <a:spcBef>
              <a:spcPct val="0"/>
            </a:spcBef>
            <a:spcAft>
              <a:spcPct val="35000"/>
            </a:spcAft>
            <a:buNone/>
          </a:pPr>
          <a:r>
            <a:rPr lang="en-GB" sz="2000" b="1" kern="1200" dirty="0" err="1">
              <a:solidFill>
                <a:schemeClr val="tx1"/>
              </a:solidFill>
            </a:rPr>
            <a:t>Copertura</a:t>
          </a:r>
          <a:endParaRPr lang="en-GB" sz="2000" b="1" kern="1200" dirty="0">
            <a:solidFill>
              <a:schemeClr val="tx1"/>
            </a:solidFill>
          </a:endParaRPr>
        </a:p>
        <a:p>
          <a:pPr marL="0" lvl="0" indent="0" algn="ctr" defTabSz="889000">
            <a:lnSpc>
              <a:spcPct val="90000"/>
            </a:lnSpc>
            <a:spcBef>
              <a:spcPct val="0"/>
            </a:spcBef>
            <a:spcAft>
              <a:spcPct val="35000"/>
            </a:spcAft>
            <a:buNone/>
          </a:pPr>
          <a:r>
            <a:rPr lang="it-IT" sz="2000" b="1" kern="1200" dirty="0">
              <a:solidFill>
                <a:schemeClr val="tx1"/>
              </a:solidFill>
            </a:rPr>
            <a:t>Coesione</a:t>
          </a:r>
          <a:endParaRPr lang="en-GB" sz="2000" b="1" kern="1200" dirty="0">
            <a:solidFill>
              <a:schemeClr val="tx1"/>
            </a:solidFill>
          </a:endParaRPr>
        </a:p>
        <a:p>
          <a:pPr marL="0" lvl="0" indent="0" algn="ctr" defTabSz="889000">
            <a:lnSpc>
              <a:spcPct val="90000"/>
            </a:lnSpc>
            <a:spcBef>
              <a:spcPct val="0"/>
            </a:spcBef>
            <a:spcAft>
              <a:spcPct val="35000"/>
            </a:spcAft>
            <a:buNone/>
          </a:pPr>
          <a:r>
            <a:rPr lang="en-GB" sz="2000" b="1" kern="1200" dirty="0" err="1">
              <a:solidFill>
                <a:schemeClr val="tx1"/>
              </a:solidFill>
            </a:rPr>
            <a:t>Qualità</a:t>
          </a:r>
          <a:endParaRPr lang="en-GB" sz="2000" b="1" kern="1200" dirty="0">
            <a:solidFill>
              <a:schemeClr val="tx1"/>
            </a:solidFill>
          </a:endParaRPr>
        </a:p>
        <a:p>
          <a:pPr marL="0" lvl="0" indent="0" algn="ctr" defTabSz="889000">
            <a:lnSpc>
              <a:spcPct val="90000"/>
            </a:lnSpc>
            <a:spcBef>
              <a:spcPct val="0"/>
            </a:spcBef>
            <a:spcAft>
              <a:spcPct val="35000"/>
            </a:spcAft>
            <a:buNone/>
          </a:pPr>
          <a:r>
            <a:rPr lang="en-GB" sz="2000" b="1" kern="1200" dirty="0" err="1">
              <a:solidFill>
                <a:schemeClr val="tx1"/>
              </a:solidFill>
            </a:rPr>
            <a:t>Sicurezza</a:t>
          </a:r>
          <a:endParaRPr lang="en-GB" sz="2000" b="1" kern="1200" dirty="0">
            <a:solidFill>
              <a:schemeClr val="tx1"/>
            </a:solidFill>
          </a:endParaRPr>
        </a:p>
        <a:p>
          <a:pPr marL="0" lvl="0" indent="0" algn="ctr" defTabSz="889000">
            <a:lnSpc>
              <a:spcPct val="90000"/>
            </a:lnSpc>
            <a:spcBef>
              <a:spcPct val="0"/>
            </a:spcBef>
            <a:spcAft>
              <a:spcPct val="35000"/>
            </a:spcAft>
            <a:buNone/>
          </a:pPr>
          <a:endParaRPr lang="en-GB" sz="2000" b="1" kern="1200" dirty="0">
            <a:solidFill>
              <a:schemeClr val="tx1"/>
            </a:solidFill>
          </a:endParaRPr>
        </a:p>
      </dsp:txBody>
      <dsp:txXfrm>
        <a:off x="4288675" y="2191489"/>
        <a:ext cx="1575273" cy="1362675"/>
      </dsp:txXfrm>
    </dsp:sp>
    <dsp:sp modelId="{B14E1571-9F3C-4D2F-9F17-EE2E3BDAA16D}">
      <dsp:nvSpPr>
        <dsp:cNvPr id="0" name=""/>
        <dsp:cNvSpPr/>
      </dsp:nvSpPr>
      <dsp:spPr>
        <a:xfrm>
          <a:off x="5373643" y="878598"/>
          <a:ext cx="888978" cy="765972"/>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678C2F-CD94-434E-B187-536465091713}">
      <dsp:nvSpPr>
        <dsp:cNvPr id="0" name=""/>
        <dsp:cNvSpPr/>
      </dsp:nvSpPr>
      <dsp:spPr>
        <a:xfrm>
          <a:off x="4111149" y="0"/>
          <a:ext cx="1930869" cy="1670428"/>
        </a:xfrm>
        <a:prstGeom prst="hexagon">
          <a:avLst>
            <a:gd name="adj" fmla="val 28570"/>
            <a:gd name="vf" fmla="val 115470"/>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err="1"/>
            <a:t>Personale</a:t>
          </a:r>
          <a:r>
            <a:rPr lang="en-GB" sz="1800" b="1" kern="1200" dirty="0"/>
            <a:t> </a:t>
          </a:r>
          <a:r>
            <a:rPr lang="en-GB" sz="1800" b="1" kern="1200" dirty="0" err="1"/>
            <a:t>sanitario</a:t>
          </a:r>
          <a:endParaRPr lang="en-GB" sz="1800" b="1" kern="1200" dirty="0"/>
        </a:p>
      </dsp:txBody>
      <dsp:txXfrm>
        <a:off x="4431135" y="276826"/>
        <a:ext cx="1290897" cy="1116776"/>
      </dsp:txXfrm>
    </dsp:sp>
    <dsp:sp modelId="{027E0EFA-A1CF-42F1-BD61-977C88190C26}">
      <dsp:nvSpPr>
        <dsp:cNvPr id="0" name=""/>
        <dsp:cNvSpPr/>
      </dsp:nvSpPr>
      <dsp:spPr>
        <a:xfrm>
          <a:off x="6411149" y="2310558"/>
          <a:ext cx="888978" cy="765972"/>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2032CCE-BD57-4187-8D67-877E429AA848}">
      <dsp:nvSpPr>
        <dsp:cNvPr id="0" name=""/>
        <dsp:cNvSpPr/>
      </dsp:nvSpPr>
      <dsp:spPr>
        <a:xfrm>
          <a:off x="5886093" y="1027425"/>
          <a:ext cx="1930869" cy="1670428"/>
        </a:xfrm>
        <a:prstGeom prst="hexagon">
          <a:avLst>
            <a:gd name="adj" fmla="val 28570"/>
            <a:gd name="vf" fmla="val 11547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a:t>Accesso alle cure </a:t>
          </a:r>
          <a:r>
            <a:rPr lang="en-GB" sz="1800" b="1" kern="1200" dirty="0" err="1"/>
            <a:t>essenziali</a:t>
          </a:r>
          <a:endParaRPr lang="en-GB" sz="1800" b="1" kern="1200" dirty="0"/>
        </a:p>
      </dsp:txBody>
      <dsp:txXfrm>
        <a:off x="6206079" y="1304251"/>
        <a:ext cx="1290897" cy="1116776"/>
      </dsp:txXfrm>
    </dsp:sp>
    <dsp:sp modelId="{44C6B187-5D40-4D6C-B7EA-5AC60455C28A}">
      <dsp:nvSpPr>
        <dsp:cNvPr id="0" name=""/>
        <dsp:cNvSpPr/>
      </dsp:nvSpPr>
      <dsp:spPr>
        <a:xfrm>
          <a:off x="5690430" y="3926972"/>
          <a:ext cx="888978" cy="765972"/>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56D710-5831-4C2D-AB3C-00144C1E9508}">
      <dsp:nvSpPr>
        <dsp:cNvPr id="0" name=""/>
        <dsp:cNvSpPr/>
      </dsp:nvSpPr>
      <dsp:spPr>
        <a:xfrm>
          <a:off x="5790959" y="3047224"/>
          <a:ext cx="2121136" cy="167042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err="1"/>
            <a:t>finanziamento</a:t>
          </a:r>
          <a:endParaRPr lang="en-GB" sz="1800" b="1" kern="1200" dirty="0"/>
        </a:p>
      </dsp:txBody>
      <dsp:txXfrm>
        <a:off x="6126801" y="3311705"/>
        <a:ext cx="1449452" cy="1141466"/>
      </dsp:txXfrm>
    </dsp:sp>
    <dsp:sp modelId="{DF7381AF-58E7-47E4-93B8-9082DE918798}">
      <dsp:nvSpPr>
        <dsp:cNvPr id="0" name=""/>
        <dsp:cNvSpPr/>
      </dsp:nvSpPr>
      <dsp:spPr>
        <a:xfrm>
          <a:off x="3902609" y="4094762"/>
          <a:ext cx="888978" cy="765972"/>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71A71E5-5AF3-4BC1-86DA-9088B2AF817A}">
      <dsp:nvSpPr>
        <dsp:cNvPr id="0" name=""/>
        <dsp:cNvSpPr/>
      </dsp:nvSpPr>
      <dsp:spPr>
        <a:xfrm>
          <a:off x="4255694" y="4075799"/>
          <a:ext cx="1930869" cy="1670428"/>
        </a:xfrm>
        <a:prstGeom prst="hexagon">
          <a:avLst>
            <a:gd name="adj" fmla="val 28570"/>
            <a:gd name="vf" fmla="val 11547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a:t>Leadership and governance</a:t>
          </a:r>
        </a:p>
      </dsp:txBody>
      <dsp:txXfrm>
        <a:off x="4575680" y="4352625"/>
        <a:ext cx="1290897" cy="1116776"/>
      </dsp:txXfrm>
    </dsp:sp>
    <dsp:sp modelId="{19A2A40B-0C17-443C-BA98-8EAA1955F36A}">
      <dsp:nvSpPr>
        <dsp:cNvPr id="0" name=""/>
        <dsp:cNvSpPr/>
      </dsp:nvSpPr>
      <dsp:spPr>
        <a:xfrm>
          <a:off x="2848112" y="2663376"/>
          <a:ext cx="888978" cy="765972"/>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4D21CA1-34EB-4DB4-842B-B9F2ED373F0C}">
      <dsp:nvSpPr>
        <dsp:cNvPr id="0" name=""/>
        <dsp:cNvSpPr/>
      </dsp:nvSpPr>
      <dsp:spPr>
        <a:xfrm>
          <a:off x="2336210" y="3048373"/>
          <a:ext cx="1930869" cy="1670428"/>
        </a:xfrm>
        <a:prstGeom prst="hexagon">
          <a:avLst>
            <a:gd name="adj" fmla="val 28570"/>
            <a:gd name="vf" fmla="val 115470"/>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err="1"/>
            <a:t>Sistemi</a:t>
          </a:r>
          <a:r>
            <a:rPr lang="en-GB" sz="1800" b="1" kern="1200" dirty="0"/>
            <a:t> informative </a:t>
          </a:r>
          <a:r>
            <a:rPr lang="en-GB" sz="1800" b="1" kern="1200" dirty="0" err="1"/>
            <a:t>sanitari</a:t>
          </a:r>
          <a:endParaRPr lang="en-GB" sz="1800" b="1" kern="1200" dirty="0"/>
        </a:p>
      </dsp:txBody>
      <dsp:txXfrm>
        <a:off x="2656196" y="3325199"/>
        <a:ext cx="1290897" cy="1116776"/>
      </dsp:txXfrm>
    </dsp:sp>
    <dsp:sp modelId="{7ADB68CC-55FB-41F0-B667-3E4A3CAA86F5}">
      <dsp:nvSpPr>
        <dsp:cNvPr id="0" name=""/>
        <dsp:cNvSpPr/>
      </dsp:nvSpPr>
      <dsp:spPr>
        <a:xfrm>
          <a:off x="2336210" y="1025127"/>
          <a:ext cx="1930869" cy="1670428"/>
        </a:xfrm>
        <a:prstGeom prst="hexagon">
          <a:avLst>
            <a:gd name="adj" fmla="val 28570"/>
            <a:gd name="vf" fmla="val 115470"/>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err="1"/>
            <a:t>Erogazione</a:t>
          </a:r>
          <a:r>
            <a:rPr lang="en-GB" sz="1800" b="1" kern="1200" dirty="0"/>
            <a:t> del </a:t>
          </a:r>
          <a:r>
            <a:rPr lang="en-GB" sz="1800" b="1" kern="1200" dirty="0" err="1"/>
            <a:t>servizio</a:t>
          </a:r>
          <a:endParaRPr lang="en-GB" sz="1800" b="1" kern="1200" dirty="0"/>
        </a:p>
      </dsp:txBody>
      <dsp:txXfrm>
        <a:off x="2656196" y="1301953"/>
        <a:ext cx="1290897" cy="111677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77EA7B-23C6-48C6-8431-A83965D4D608}">
      <dsp:nvSpPr>
        <dsp:cNvPr id="0" name=""/>
        <dsp:cNvSpPr/>
      </dsp:nvSpPr>
      <dsp:spPr>
        <a:xfrm>
          <a:off x="3642817" y="1684324"/>
          <a:ext cx="2117382" cy="1831621"/>
        </a:xfrm>
        <a:prstGeom prst="hexagon">
          <a:avLst>
            <a:gd name="adj" fmla="val 28570"/>
            <a:gd name="vf" fmla="val 115470"/>
          </a:avLst>
        </a:prstGeom>
        <a:solidFill>
          <a:srgbClr val="02FFD2"/>
        </a:solidFill>
        <a:ln w="762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GB" sz="1800" b="1" kern="1200" dirty="0">
            <a:solidFill>
              <a:schemeClr val="tx1"/>
            </a:solidFill>
          </a:endParaRPr>
        </a:p>
        <a:p>
          <a:pPr marL="0" lvl="0" indent="0" algn="ctr" defTabSz="800100">
            <a:lnSpc>
              <a:spcPct val="90000"/>
            </a:lnSpc>
            <a:spcBef>
              <a:spcPct val="0"/>
            </a:spcBef>
            <a:spcAft>
              <a:spcPct val="35000"/>
            </a:spcAft>
            <a:buNone/>
          </a:pPr>
          <a:r>
            <a:rPr lang="en-GB" sz="1800" b="1" kern="1200" dirty="0">
              <a:solidFill>
                <a:schemeClr val="tx1"/>
              </a:solidFill>
            </a:rPr>
            <a:t>Accesso</a:t>
          </a:r>
        </a:p>
        <a:p>
          <a:pPr marL="0" lvl="0" indent="0" algn="ctr" defTabSz="800100">
            <a:lnSpc>
              <a:spcPct val="90000"/>
            </a:lnSpc>
            <a:spcBef>
              <a:spcPct val="0"/>
            </a:spcBef>
            <a:spcAft>
              <a:spcPct val="35000"/>
            </a:spcAft>
            <a:buNone/>
          </a:pPr>
          <a:r>
            <a:rPr lang="en-GB" sz="1800" b="1" kern="1200" dirty="0" err="1">
              <a:solidFill>
                <a:schemeClr val="tx1"/>
              </a:solidFill>
            </a:rPr>
            <a:t>Copertura</a:t>
          </a:r>
          <a:endParaRPr lang="en-GB" sz="1800" b="1" kern="1200" dirty="0">
            <a:solidFill>
              <a:schemeClr val="tx1"/>
            </a:solidFill>
          </a:endParaRPr>
        </a:p>
        <a:p>
          <a:pPr marL="0" lvl="0" indent="0" algn="ctr" defTabSz="800100">
            <a:lnSpc>
              <a:spcPct val="90000"/>
            </a:lnSpc>
            <a:spcBef>
              <a:spcPct val="0"/>
            </a:spcBef>
            <a:spcAft>
              <a:spcPct val="35000"/>
            </a:spcAft>
            <a:buNone/>
          </a:pPr>
          <a:r>
            <a:rPr lang="en-US" sz="1800" b="1" kern="1200" dirty="0">
              <a:solidFill>
                <a:schemeClr val="tx1"/>
              </a:solidFill>
              <a:latin typeface="Calibri Light"/>
            </a:rPr>
            <a:t>Integrato</a:t>
          </a:r>
          <a:endParaRPr lang="en-GB" sz="1800" b="1" kern="1200" dirty="0">
            <a:solidFill>
              <a:schemeClr val="tx1"/>
            </a:solidFill>
          </a:endParaRPr>
        </a:p>
        <a:p>
          <a:pPr marL="0" lvl="0" indent="0" algn="ctr" defTabSz="800100">
            <a:lnSpc>
              <a:spcPct val="90000"/>
            </a:lnSpc>
            <a:spcBef>
              <a:spcPct val="0"/>
            </a:spcBef>
            <a:spcAft>
              <a:spcPct val="35000"/>
            </a:spcAft>
            <a:buNone/>
          </a:pPr>
          <a:r>
            <a:rPr lang="en-GB" sz="1800" b="1" kern="1200" dirty="0" err="1">
              <a:solidFill>
                <a:schemeClr val="tx1"/>
              </a:solidFill>
            </a:rPr>
            <a:t>Qualità</a:t>
          </a:r>
          <a:endParaRPr lang="en-GB" sz="1800" b="1" kern="1200" dirty="0">
            <a:solidFill>
              <a:schemeClr val="tx1"/>
            </a:solidFill>
          </a:endParaRPr>
        </a:p>
        <a:p>
          <a:pPr marL="0" lvl="0" indent="0" algn="ctr" defTabSz="800100">
            <a:lnSpc>
              <a:spcPct val="90000"/>
            </a:lnSpc>
            <a:spcBef>
              <a:spcPct val="0"/>
            </a:spcBef>
            <a:spcAft>
              <a:spcPct val="35000"/>
            </a:spcAft>
            <a:buNone/>
          </a:pPr>
          <a:r>
            <a:rPr lang="en-GB" sz="1800" b="1" kern="1200" dirty="0" err="1">
              <a:solidFill>
                <a:schemeClr val="tx1"/>
              </a:solidFill>
            </a:rPr>
            <a:t>Sicurezza</a:t>
          </a:r>
          <a:endParaRPr lang="en-GB" sz="1800" b="1" kern="1200" dirty="0">
            <a:solidFill>
              <a:schemeClr val="tx1"/>
            </a:solidFill>
          </a:endParaRPr>
        </a:p>
        <a:p>
          <a:pPr marL="0" lvl="0" indent="0" algn="ctr" defTabSz="800100">
            <a:lnSpc>
              <a:spcPct val="90000"/>
            </a:lnSpc>
            <a:spcBef>
              <a:spcPct val="0"/>
            </a:spcBef>
            <a:spcAft>
              <a:spcPct val="35000"/>
            </a:spcAft>
            <a:buNone/>
          </a:pPr>
          <a:endParaRPr lang="en-GB" sz="2000" b="1" kern="1200" dirty="0">
            <a:solidFill>
              <a:schemeClr val="tx1"/>
            </a:solidFill>
          </a:endParaRPr>
        </a:p>
      </dsp:txBody>
      <dsp:txXfrm>
        <a:off x="3993697" y="1987849"/>
        <a:ext cx="1415622" cy="1224571"/>
      </dsp:txXfrm>
    </dsp:sp>
    <dsp:sp modelId="{B14E1571-9F3C-4D2F-9F17-EE2E3BDAA16D}">
      <dsp:nvSpPr>
        <dsp:cNvPr id="0" name=""/>
        <dsp:cNvSpPr/>
      </dsp:nvSpPr>
      <dsp:spPr>
        <a:xfrm>
          <a:off x="4975566" y="789554"/>
          <a:ext cx="798882" cy="688342"/>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678C2F-CD94-434E-B187-536465091713}">
      <dsp:nvSpPr>
        <dsp:cNvPr id="0" name=""/>
        <dsp:cNvSpPr/>
      </dsp:nvSpPr>
      <dsp:spPr>
        <a:xfrm>
          <a:off x="3844719" y="0"/>
          <a:ext cx="1735180" cy="1501134"/>
        </a:xfrm>
        <a:prstGeom prst="hexagon">
          <a:avLst>
            <a:gd name="adj" fmla="val 28570"/>
            <a:gd name="vf" fmla="val 115470"/>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err="1"/>
            <a:t>Personale</a:t>
          </a:r>
          <a:r>
            <a:rPr lang="en-GB" sz="1800" b="1" kern="1200" dirty="0"/>
            <a:t> </a:t>
          </a:r>
          <a:r>
            <a:rPr lang="en-GB" sz="1800" b="1" kern="1200" dirty="0" err="1"/>
            <a:t>sanitario</a:t>
          </a:r>
          <a:endParaRPr lang="en-GB" sz="1800" b="1" kern="1200" dirty="0"/>
        </a:p>
      </dsp:txBody>
      <dsp:txXfrm>
        <a:off x="4132275" y="248770"/>
        <a:ext cx="1160068" cy="1003594"/>
      </dsp:txXfrm>
    </dsp:sp>
    <dsp:sp modelId="{027E0EFA-A1CF-42F1-BD61-977C88190C26}">
      <dsp:nvSpPr>
        <dsp:cNvPr id="0" name=""/>
        <dsp:cNvSpPr/>
      </dsp:nvSpPr>
      <dsp:spPr>
        <a:xfrm>
          <a:off x="5907924" y="2076388"/>
          <a:ext cx="798882" cy="688342"/>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2032CCE-BD57-4187-8D67-877E429AA848}">
      <dsp:nvSpPr>
        <dsp:cNvPr id="0" name=""/>
        <dsp:cNvSpPr/>
      </dsp:nvSpPr>
      <dsp:spPr>
        <a:xfrm>
          <a:off x="5436081" y="923298"/>
          <a:ext cx="1735180" cy="1501134"/>
        </a:xfrm>
        <a:prstGeom prst="hexagon">
          <a:avLst>
            <a:gd name="adj" fmla="val 28570"/>
            <a:gd name="vf" fmla="val 11547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a:t>Accesso alle cure </a:t>
          </a:r>
          <a:r>
            <a:rPr lang="en-GB" sz="1800" b="1" kern="1200" dirty="0" err="1"/>
            <a:t>essenziali</a:t>
          </a:r>
          <a:endParaRPr lang="en-GB" sz="1800" b="1" kern="1200" dirty="0"/>
        </a:p>
      </dsp:txBody>
      <dsp:txXfrm>
        <a:off x="5723637" y="1172068"/>
        <a:ext cx="1160068" cy="1003594"/>
      </dsp:txXfrm>
    </dsp:sp>
    <dsp:sp modelId="{44C6B187-5D40-4D6C-B7EA-5AC60455C28A}">
      <dsp:nvSpPr>
        <dsp:cNvPr id="0" name=""/>
        <dsp:cNvSpPr/>
      </dsp:nvSpPr>
      <dsp:spPr>
        <a:xfrm>
          <a:off x="5260248" y="3528983"/>
          <a:ext cx="798882" cy="688342"/>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56D710-5831-4C2D-AB3C-00144C1E9508}">
      <dsp:nvSpPr>
        <dsp:cNvPr id="0" name=""/>
        <dsp:cNvSpPr/>
      </dsp:nvSpPr>
      <dsp:spPr>
        <a:xfrm>
          <a:off x="5436081" y="2738396"/>
          <a:ext cx="1735180" cy="1501134"/>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dirty="0" err="1"/>
            <a:t>Finanziamento</a:t>
          </a:r>
          <a:endParaRPr lang="en-GB" sz="1600" b="1" kern="1200" dirty="0"/>
        </a:p>
      </dsp:txBody>
      <dsp:txXfrm>
        <a:off x="5723637" y="2987166"/>
        <a:ext cx="1160068" cy="1003594"/>
      </dsp:txXfrm>
    </dsp:sp>
    <dsp:sp modelId="{DF7381AF-58E7-47E4-93B8-9082DE918798}">
      <dsp:nvSpPr>
        <dsp:cNvPr id="0" name=""/>
        <dsp:cNvSpPr/>
      </dsp:nvSpPr>
      <dsp:spPr>
        <a:xfrm>
          <a:off x="3653618" y="3679768"/>
          <a:ext cx="798882" cy="688342"/>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71A71E5-5AF3-4BC1-86DA-9088B2AF817A}">
      <dsp:nvSpPr>
        <dsp:cNvPr id="0" name=""/>
        <dsp:cNvSpPr/>
      </dsp:nvSpPr>
      <dsp:spPr>
        <a:xfrm>
          <a:off x="3844719" y="3662727"/>
          <a:ext cx="1735180" cy="1501134"/>
        </a:xfrm>
        <a:prstGeom prst="hexagon">
          <a:avLst>
            <a:gd name="adj" fmla="val 28570"/>
            <a:gd name="vf" fmla="val 11547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a:t>Leadership and governance</a:t>
          </a:r>
        </a:p>
      </dsp:txBody>
      <dsp:txXfrm>
        <a:off x="4132275" y="3911497"/>
        <a:ext cx="1160068" cy="1003594"/>
      </dsp:txXfrm>
    </dsp:sp>
    <dsp:sp modelId="{19A2A40B-0C17-443C-BA98-8EAA1955F36A}">
      <dsp:nvSpPr>
        <dsp:cNvPr id="0" name=""/>
        <dsp:cNvSpPr/>
      </dsp:nvSpPr>
      <dsp:spPr>
        <a:xfrm>
          <a:off x="2705992" y="2393450"/>
          <a:ext cx="798882" cy="688342"/>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4D21CA1-34EB-4DB4-842B-B9F2ED373F0C}">
      <dsp:nvSpPr>
        <dsp:cNvPr id="0" name=""/>
        <dsp:cNvSpPr/>
      </dsp:nvSpPr>
      <dsp:spPr>
        <a:xfrm>
          <a:off x="2245970" y="2739428"/>
          <a:ext cx="1735180" cy="1501134"/>
        </a:xfrm>
        <a:prstGeom prst="hexagon">
          <a:avLst>
            <a:gd name="adj" fmla="val 28570"/>
            <a:gd name="vf" fmla="val 115470"/>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err="1"/>
            <a:t>Sistemi</a:t>
          </a:r>
          <a:r>
            <a:rPr lang="en-GB" sz="1800" b="1" kern="1200" dirty="0"/>
            <a:t> informative </a:t>
          </a:r>
          <a:r>
            <a:rPr lang="en-GB" sz="1800" b="1" kern="1200" dirty="0" err="1"/>
            <a:t>sanitari</a:t>
          </a:r>
          <a:endParaRPr lang="en-GB" sz="1800" b="1" kern="1200" dirty="0"/>
        </a:p>
      </dsp:txBody>
      <dsp:txXfrm>
        <a:off x="2533526" y="2988198"/>
        <a:ext cx="1160068" cy="1003594"/>
      </dsp:txXfrm>
    </dsp:sp>
    <dsp:sp modelId="{7ADB68CC-55FB-41F0-B667-3E4A3CAA86F5}">
      <dsp:nvSpPr>
        <dsp:cNvPr id="0" name=""/>
        <dsp:cNvSpPr/>
      </dsp:nvSpPr>
      <dsp:spPr>
        <a:xfrm>
          <a:off x="2224887" y="929068"/>
          <a:ext cx="1735180" cy="1501134"/>
        </a:xfrm>
        <a:prstGeom prst="hexagon">
          <a:avLst>
            <a:gd name="adj" fmla="val 28570"/>
            <a:gd name="vf" fmla="val 115470"/>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err="1"/>
            <a:t>Erogazione</a:t>
          </a:r>
          <a:r>
            <a:rPr lang="en-GB" sz="1800" b="1" kern="1200" dirty="0"/>
            <a:t> del </a:t>
          </a:r>
          <a:r>
            <a:rPr lang="en-GB" sz="1800" b="1" kern="1200" dirty="0" err="1"/>
            <a:t>servizio</a:t>
          </a:r>
          <a:endParaRPr lang="en-GB" sz="1800" b="1" kern="1200" dirty="0"/>
        </a:p>
      </dsp:txBody>
      <dsp:txXfrm>
        <a:off x="2512443" y="1177838"/>
        <a:ext cx="1160068" cy="100359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307124-8321-44EF-BA8F-9CE205F89AFC}">
      <dsp:nvSpPr>
        <dsp:cNvPr id="0" name=""/>
        <dsp:cNvSpPr/>
      </dsp:nvSpPr>
      <dsp:spPr>
        <a:xfrm>
          <a:off x="0" y="349222"/>
          <a:ext cx="9351578" cy="1645875"/>
        </a:xfrm>
        <a:prstGeom prst="rect">
          <a:avLst/>
        </a:prstGeom>
        <a:noFill/>
        <a:ln w="12700" cap="flat" cmpd="sng" algn="ctr">
          <a:solidFill>
            <a:srgbClr val="0CEBF6"/>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5786" tIns="395732" rIns="725786" bIns="135128" numCol="1" spcCol="1270" anchor="t" anchorCtr="0">
          <a:noAutofit/>
        </a:bodyPr>
        <a:lstStyle/>
        <a:p>
          <a:pPr marL="171450" lvl="1" indent="-171450" algn="just" defTabSz="844550">
            <a:lnSpc>
              <a:spcPct val="90000"/>
            </a:lnSpc>
            <a:spcBef>
              <a:spcPct val="0"/>
            </a:spcBef>
            <a:spcAft>
              <a:spcPct val="15000"/>
            </a:spcAft>
            <a:buChar char="•"/>
          </a:pPr>
          <a:r>
            <a:rPr lang="it-IT" sz="1900" b="0" i="0" kern="1200" dirty="0"/>
            <a:t>Si ritiene che l'interruzione della DAPT durante i primi 3 mesi successivi all'infarto miocardico acuto comporti un rischio molto elevato di eventi cardiovascolari.</a:t>
          </a:r>
          <a:endParaRPr lang="en-US" sz="1900" b="0" i="0" kern="1200" dirty="0"/>
        </a:p>
        <a:p>
          <a:pPr marL="171450" lvl="1" indent="-171450" algn="l" defTabSz="844550">
            <a:lnSpc>
              <a:spcPct val="90000"/>
            </a:lnSpc>
            <a:spcBef>
              <a:spcPct val="0"/>
            </a:spcBef>
            <a:spcAft>
              <a:spcPct val="15000"/>
            </a:spcAft>
            <a:buChar char="•"/>
          </a:pPr>
          <a:endParaRPr lang="el-GR" sz="1900" b="0" i="0" kern="1200" dirty="0"/>
        </a:p>
      </dsp:txBody>
      <dsp:txXfrm>
        <a:off x="0" y="349222"/>
        <a:ext cx="9351578" cy="1645875"/>
      </dsp:txXfrm>
    </dsp:sp>
    <dsp:sp modelId="{499656BC-7E2C-42FE-90F0-B193F9DFF5FA}">
      <dsp:nvSpPr>
        <dsp:cNvPr id="0" name=""/>
        <dsp:cNvSpPr/>
      </dsp:nvSpPr>
      <dsp:spPr>
        <a:xfrm>
          <a:off x="467578" y="68782"/>
          <a:ext cx="6546104" cy="560880"/>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427" tIns="0" rIns="247427" bIns="0" numCol="1" spcCol="1270" anchor="ctr" anchorCtr="0">
          <a:noAutofit/>
        </a:bodyPr>
        <a:lstStyle/>
        <a:p>
          <a:pPr marL="0" lvl="0" indent="0" algn="l" defTabSz="844550">
            <a:lnSpc>
              <a:spcPct val="90000"/>
            </a:lnSpc>
            <a:spcBef>
              <a:spcPct val="0"/>
            </a:spcBef>
            <a:spcAft>
              <a:spcPct val="35000"/>
            </a:spcAft>
            <a:buNone/>
          </a:pPr>
          <a:r>
            <a:rPr lang="en-US" sz="1900" b="1" kern="1200" dirty="0" err="1">
              <a:solidFill>
                <a:srgbClr val="002060"/>
              </a:solidFill>
            </a:rPr>
            <a:t>Rischio</a:t>
          </a:r>
          <a:r>
            <a:rPr lang="en-US" sz="1900" b="1" kern="1200" dirty="0">
              <a:solidFill>
                <a:srgbClr val="002060"/>
              </a:solidFill>
            </a:rPr>
            <a:t> </a:t>
          </a:r>
          <a:r>
            <a:rPr lang="en-US" sz="1900" b="1" kern="1200" dirty="0" err="1">
              <a:solidFill>
                <a:srgbClr val="002060"/>
              </a:solidFill>
            </a:rPr>
            <a:t>trombotico</a:t>
          </a:r>
          <a:r>
            <a:rPr lang="en-US" sz="1900" b="1" kern="1200" dirty="0">
              <a:solidFill>
                <a:srgbClr val="002060"/>
              </a:solidFill>
            </a:rPr>
            <a:t>: </a:t>
          </a:r>
        </a:p>
      </dsp:txBody>
      <dsp:txXfrm>
        <a:off x="494958" y="96162"/>
        <a:ext cx="6491344" cy="506120"/>
      </dsp:txXfrm>
    </dsp:sp>
    <dsp:sp modelId="{AA111DBC-F94D-4818-80C2-43070D4AAFDC}">
      <dsp:nvSpPr>
        <dsp:cNvPr id="0" name=""/>
        <dsp:cNvSpPr/>
      </dsp:nvSpPr>
      <dsp:spPr>
        <a:xfrm>
          <a:off x="0" y="2378137"/>
          <a:ext cx="9351578" cy="1645875"/>
        </a:xfrm>
        <a:prstGeom prst="rect">
          <a:avLst/>
        </a:prstGeom>
        <a:noFill/>
        <a:ln w="12700" cap="flat" cmpd="sng" algn="ctr">
          <a:solidFill>
            <a:srgbClr val="D0009E"/>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5786" tIns="395732" rIns="725786" bIns="135128" numCol="1" spcCol="1270" anchor="t" anchorCtr="0">
          <a:noAutofit/>
        </a:bodyPr>
        <a:lstStyle/>
        <a:p>
          <a:pPr marL="171450" lvl="1" indent="-171450" algn="just" defTabSz="844550">
            <a:lnSpc>
              <a:spcPct val="90000"/>
            </a:lnSpc>
            <a:spcBef>
              <a:spcPct val="0"/>
            </a:spcBef>
            <a:spcAft>
              <a:spcPct val="15000"/>
            </a:spcAft>
            <a:buChar char="•"/>
          </a:pPr>
          <a:r>
            <a:rPr lang="it-IT" sz="1900" b="0" i="0" kern="1200" dirty="0"/>
            <a:t>La DAPT, d'altro canto, è accompagnata da un aumento del rischio emorragico, il che è particolarmente importante nei casi in cui potrebbe essere necessario un intervento chirurgico.</a:t>
          </a:r>
          <a:endParaRPr lang="en-US" sz="1900" b="0" i="0" kern="1200" dirty="0"/>
        </a:p>
        <a:p>
          <a:pPr marL="171450" lvl="1" indent="-171450" algn="l" defTabSz="844550">
            <a:lnSpc>
              <a:spcPct val="90000"/>
            </a:lnSpc>
            <a:spcBef>
              <a:spcPct val="0"/>
            </a:spcBef>
            <a:spcAft>
              <a:spcPct val="15000"/>
            </a:spcAft>
            <a:buChar char="•"/>
          </a:pPr>
          <a:endParaRPr lang="el-GR" sz="1900" b="0" i="0" kern="1200" dirty="0"/>
        </a:p>
      </dsp:txBody>
      <dsp:txXfrm>
        <a:off x="0" y="2378137"/>
        <a:ext cx="9351578" cy="1645875"/>
      </dsp:txXfrm>
    </dsp:sp>
    <dsp:sp modelId="{105FCD6D-16FF-4E11-9570-C37A50A65711}">
      <dsp:nvSpPr>
        <dsp:cNvPr id="0" name=""/>
        <dsp:cNvSpPr/>
      </dsp:nvSpPr>
      <dsp:spPr>
        <a:xfrm>
          <a:off x="512115" y="2109762"/>
          <a:ext cx="6546104" cy="560880"/>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427" tIns="0" rIns="247427" bIns="0" numCol="1" spcCol="1270" anchor="ctr" anchorCtr="0">
          <a:noAutofit/>
        </a:bodyPr>
        <a:lstStyle/>
        <a:p>
          <a:pPr marL="0" lvl="0" indent="0" algn="l" defTabSz="844550">
            <a:lnSpc>
              <a:spcPct val="90000"/>
            </a:lnSpc>
            <a:spcBef>
              <a:spcPct val="0"/>
            </a:spcBef>
            <a:spcAft>
              <a:spcPct val="35000"/>
            </a:spcAft>
            <a:buNone/>
          </a:pPr>
          <a:r>
            <a:rPr lang="en-US" sz="1900" b="1" kern="1200" dirty="0" err="1"/>
            <a:t>Rischio</a:t>
          </a:r>
          <a:r>
            <a:rPr lang="en-US" sz="1900" b="1" kern="1200" dirty="0"/>
            <a:t> di </a:t>
          </a:r>
          <a:r>
            <a:rPr lang="en-US" sz="1900" b="1" kern="1200" dirty="0" err="1"/>
            <a:t>sanguinamento</a:t>
          </a:r>
          <a:r>
            <a:rPr lang="en-US" sz="1900" b="1" kern="1200" dirty="0"/>
            <a:t>: </a:t>
          </a:r>
        </a:p>
      </dsp:txBody>
      <dsp:txXfrm>
        <a:off x="539495" y="2137142"/>
        <a:ext cx="6491344" cy="506120"/>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05/03/2026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‹N›</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05/03/2026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‹N›</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it-IT" dirty="0"/>
          </a:p>
        </p:txBody>
      </p:sp>
      <p:sp>
        <p:nvSpPr>
          <p:cNvPr id="4" name="Dia számának helye 3"/>
          <p:cNvSpPr>
            <a:spLocks noGrp="1"/>
          </p:cNvSpPr>
          <p:nvPr>
            <p:ph type="sldNum" sz="quarter" idx="10"/>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2123614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47</a:t>
            </a:fld>
            <a:endParaRPr lang="it-IT"/>
          </a:p>
        </p:txBody>
      </p:sp>
    </p:spTree>
    <p:extLst>
      <p:ext uri="{BB962C8B-B14F-4D97-AF65-F5344CB8AC3E}">
        <p14:creationId xmlns:p14="http://schemas.microsoft.com/office/powerpoint/2010/main" val="2359964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48</a:t>
            </a:fld>
            <a:endParaRPr lang="it-IT"/>
          </a:p>
        </p:txBody>
      </p:sp>
    </p:spTree>
    <p:extLst>
      <p:ext uri="{BB962C8B-B14F-4D97-AF65-F5344CB8AC3E}">
        <p14:creationId xmlns:p14="http://schemas.microsoft.com/office/powerpoint/2010/main" val="23145384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9.emf"/></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4129483358"/>
      </p:ext>
    </p:extLst>
  </p:cSld>
  <p:clrMapOvr>
    <a:masterClrMapping/>
  </p:clrMapOvr>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332026518"/>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3536796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1374236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913597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4857301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4299371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7187979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3" name="Szövegdoboz 2">
            <a:extLst>
              <a:ext uri="{FF2B5EF4-FFF2-40B4-BE49-F238E27FC236}">
                <a16:creationId xmlns:a16="http://schemas.microsoft.com/office/drawing/2014/main" id="{6A0FE610-1D22-DD98-BC14-ED1F232FDAF5}"/>
              </a:ext>
            </a:extLst>
          </p:cNvPr>
          <p:cNvSpPr txBox="1"/>
          <p:nvPr userDrawn="1"/>
        </p:nvSpPr>
        <p:spPr>
          <a:xfrm>
            <a:off x="1233293" y="6110320"/>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0BB8CD35-962C-38A3-D9DF-21399369DC61}"/>
              </a:ext>
            </a:extLst>
          </p:cNvPr>
          <p:cNvPicPr>
            <a:picLocks noChangeAspect="1"/>
          </p:cNvPicPr>
          <p:nvPr userDrawn="1"/>
        </p:nvPicPr>
        <p:blipFill>
          <a:blip r:embed="rId7"/>
          <a:stretch>
            <a:fillRect/>
          </a:stretch>
        </p:blipFill>
        <p:spPr>
          <a:xfrm>
            <a:off x="6022700" y="6131393"/>
            <a:ext cx="2382359" cy="530760"/>
          </a:xfrm>
          <a:prstGeom prst="rect">
            <a:avLst/>
          </a:prstGeom>
        </p:spPr>
      </p:pic>
    </p:spTree>
    <p:extLst>
      <p:ext uri="{BB962C8B-B14F-4D97-AF65-F5344CB8AC3E}">
        <p14:creationId xmlns:p14="http://schemas.microsoft.com/office/powerpoint/2010/main" val="834439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844720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youtu.be/Y3kfXawA71w?feature=shared"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youtu.be/1pPXU8R5mQE?feature=shared"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youtu.be/VN2uZsPGDZA?feature=shared" TargetMode="Externa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hyperlink" Target="https://youtu.be/WM1ziaUGkuI?feature=shared" TargetMode="Externa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2" Type="http://schemas.openxmlformats.org/officeDocument/2006/relationships/hyperlink" Target="https://youtu.be/8_fDzozVphY?feature=shared"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7.xml"/><Relationship Id="rId4" Type="http://schemas.openxmlformats.org/officeDocument/2006/relationships/hyperlink" Target="https://youtu.be/VftOQHedWMk?feature=shared"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youtu.be/1YM3Bp1TkJY?feature=shared" TargetMode="External"/><Relationship Id="rId2" Type="http://schemas.openxmlformats.org/officeDocument/2006/relationships/image" Target="../media/image21.e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hyperlink" Target="https://youtu.be/6C5ael5Nq_8?feature=shared" TargetMode="External"/><Relationship Id="rId3" Type="http://schemas.openxmlformats.org/officeDocument/2006/relationships/diagramLayout" Target="../diagrams/layout4.xml"/><Relationship Id="rId7" Type="http://schemas.openxmlformats.org/officeDocument/2006/relationships/image" Target="../media/image22.png"/><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8" Type="http://schemas.openxmlformats.org/officeDocument/2006/relationships/hyperlink" Target="https://youtu.be/ZSnGXCNONuk?feature=shared" TargetMode="External"/><Relationship Id="rId3" Type="http://schemas.openxmlformats.org/officeDocument/2006/relationships/diagramLayout" Target="../diagrams/layout5.xml"/><Relationship Id="rId7" Type="http://schemas.openxmlformats.org/officeDocument/2006/relationships/image" Target="../media/image19.emf"/><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2" Type="http://schemas.openxmlformats.org/officeDocument/2006/relationships/hyperlink" Target="https://youtu.be/YStfLd9_h3k?feature=shared" TargetMode="Externa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hyperlink" Target="https://youtu.be/GtfoKDJVc1o?feature=shared"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youtu.be/cCHetQdXIH8?feature=shared"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hyperlink" Target="https://youtu.be/uoCPEqfPXNU?feature=shared" TargetMode="Externa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hyperlink" Target="https://youtu.be/Rf0d0qIEBjA?feature=shared" TargetMode="External"/><Relationship Id="rId2" Type="http://schemas.openxmlformats.org/officeDocument/2006/relationships/image" Target="../media/image21.emf"/><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hyperlink" Target="https://youtu.be/0Za9XUEGJng?feature=shared"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s://youtu.be/-a7yDNmPmI8?feature=shared" TargetMode="External"/><Relationship Id="rId3" Type="http://schemas.openxmlformats.org/officeDocument/2006/relationships/diagramLayout" Target="../diagrams/layout6.xml"/><Relationship Id="rId7" Type="http://schemas.openxmlformats.org/officeDocument/2006/relationships/image" Target="../media/image22.png"/><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4.xml.rels><?xml version="1.0" encoding="UTF-8" standalone="yes"?>
<Relationships xmlns="http://schemas.openxmlformats.org/package/2006/relationships"><Relationship Id="rId2" Type="http://schemas.openxmlformats.org/officeDocument/2006/relationships/hyperlink" Target="https://youtu.be/Xf7q2B-pT3E?feature=shared"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youtu.be/a9sr3DRPIGA?feature=shared" TargetMode="Externa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hyperlink" Target="https://youtu.be/4rV1NCdyxCc?feature=shared" TargetMode="Externa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hyperlink" Target="https://youtu.be/QDA3_nHGTJs?feature=shared" TargetMode="Externa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8.xml.rels><?xml version="1.0" encoding="UTF-8" standalone="yes"?>
<Relationships xmlns="http://schemas.openxmlformats.org/package/2006/relationships"><Relationship Id="rId3" Type="http://schemas.openxmlformats.org/officeDocument/2006/relationships/hyperlink" Target="https://youtu.be/MLUV_qecTf4?feature=shared" TargetMode="External"/><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hyperlink" Target="https://youtu.be/BH8wzTaXyvw?feature=shared"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hyperlink" Target="https://youtu.be/Y3u62NXCWr0?feature=shared" TargetMode="Externa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hyperlink" Target="https://youtu.be/mtWZdp7c0jE?feature=shared" TargetMode="Externa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hyperlink" Target="https://youtu.be/RFt3JqkRuDs?feature=shared"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s://youtu.be/iChZLrydZUA?feature=shared" TargetMode="Externa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hyperlink" Target="https://youtu.be/OkiuMamjRlQ?feature=shared" TargetMode="Externa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hyperlink" Target="https://youtu.be/wUw9L88rXOE?feature=shared" TargetMode="Externa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s://youtu.be/05bfCAyrepc?feature=shared" TargetMode="External"/><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hyperlink" Target="https://youtu.be/Wm077nBoFgI?feature=shared"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s://youtu.be/q5o4Tk2P0yE?feature=shared" TargetMode="Externa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hyperlink" Target="https://youtu.be/Eu3AC8v0Cks?feature=shared" TargetMode="Externa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hyperlink" Target="https://youtu.be/gE27ms0rtpU?feature=shared" TargetMode="External"/><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hyperlink" Target="https://youtu.be/WeBMv3bJigg?feature=shared" TargetMode="Externa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hyperlink" Target="https://youtu.be/XhrbTLH5DNQ?feature=shared"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hyperlink" Target="https://youtu.be/Ub0X38rrClo?feature=shared" TargetMode="Externa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hyperlink" Target="https://youtu.be/PLXmmTiZQQI?feature=shared" TargetMode="Externa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hyperlink" Target="https://youtu.be/LrPGc_ttw70?feature=shared" TargetMode="External"/><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hyperlink" Target="https://youtu.be/AjyAmXDrGfU?feature=shared" TargetMode="Externa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hyperlink" Target="https://youtu.be/Yrk01lHwp50?feature=shared"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https://youtu.be/Iv0bDhAKsxI?feature=shared" TargetMode="Externa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8" Type="http://schemas.openxmlformats.org/officeDocument/2006/relationships/hyperlink" Target="https://www.who.int/publications/m/item/classifying-health-workers" TargetMode="External"/><Relationship Id="rId3" Type="http://schemas.openxmlformats.org/officeDocument/2006/relationships/hyperlink" Target="https://doi.org/10.1016/S2589-7500(23)00092-4" TargetMode="External"/><Relationship Id="rId7" Type="http://schemas.openxmlformats.org/officeDocument/2006/relationships/hyperlink" Target="https://iris.who.int/bitstream/handle/10665/258734/9789241564052-eng.pdf"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hyperlink" Target="https://doi.org/10.1002/14651858.CD000072.pub3" TargetMode="External"/><Relationship Id="rId5" Type="http://schemas.openxmlformats.org/officeDocument/2006/relationships/hyperlink" Target="https://doi.org/10.1111/imj.15484" TargetMode="External"/><Relationship Id="rId10" Type="http://schemas.openxmlformats.org/officeDocument/2006/relationships/hyperlink" Target="https://youtu.be/ThdqKLEkTks?feature=shared" TargetMode="External"/><Relationship Id="rId4" Type="http://schemas.openxmlformats.org/officeDocument/2006/relationships/hyperlink" Target="https://doi.org/10.2196/26189" TargetMode="External"/><Relationship Id="rId9" Type="http://schemas.openxmlformats.org/officeDocument/2006/relationships/hyperlink" Target="https://www.europarl.europa.eu/workingpapers/saco/pdf/101_en.pdf"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s://hpass.healthworkforce.eu/index.php/the-project/"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hyperlink" Target="http://creativecommons.org/licenses/by-nc/3.0/"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youtu.be/p0YtsxxIQuQ?feature=shared"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https://youtu.be/6_JPqmgTtN4?feature=shared" TargetMode="Externa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hyperlink" Target="https://youtu.be/z32_ETdm0rs?feature=shared"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hyperlink" Target="https://youtu.be/Gdl4hiYv8vU?feature=shared" TargetMode="Externa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hyperlink" Target="https://youtu.be/qtHQY9l-4EE?feature=shared" TargetMode="External"/><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hyperlink" Target="https://youtu.be/1I6ZoFDW0hI?feature=shared" TargetMode="Externa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101906" y="3030014"/>
            <a:ext cx="8595950" cy="1993903"/>
          </a:xfrm>
        </p:spPr>
        <p:txBody>
          <a:bodyPr anchor="ctr"/>
          <a:lstStyle/>
          <a:p>
            <a:r>
              <a:rPr lang="en-GB" dirty="0"/>
              <a:t>La </a:t>
            </a:r>
            <a:r>
              <a:rPr lang="en-GB" dirty="0" err="1"/>
              <a:t>consapevolezza</a:t>
            </a:r>
            <a:r>
              <a:rPr lang="en-GB" dirty="0"/>
              <a:t> del Sistema </a:t>
            </a:r>
            <a:r>
              <a:rPr lang="en-GB" dirty="0" err="1"/>
              <a:t>Sanitario</a:t>
            </a:r>
            <a:endParaRPr lang="en-GB" dirty="0"/>
          </a:p>
        </p:txBody>
      </p:sp>
      <p:sp>
        <p:nvSpPr>
          <p:cNvPr id="4" name="Footer Placeholder 4">
            <a:extLst>
              <a:ext uri="{FF2B5EF4-FFF2-40B4-BE49-F238E27FC236}">
                <a16:creationId xmlns:a16="http://schemas.microsoft.com/office/drawing/2014/main" id="{FFC0A8C5-381E-DA91-452F-66577E02A80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
        <p:nvSpPr>
          <p:cNvPr id="5" name="CasellaDiTesto 4">
            <a:extLst>
              <a:ext uri="{FF2B5EF4-FFF2-40B4-BE49-F238E27FC236}">
                <a16:creationId xmlns:a16="http://schemas.microsoft.com/office/drawing/2014/main" id="{53441625-225D-4BCC-6F13-3F0BBB5AC10C}"/>
              </a:ext>
            </a:extLst>
          </p:cNvPr>
          <p:cNvSpPr txBox="1"/>
          <p:nvPr/>
        </p:nvSpPr>
        <p:spPr>
          <a:xfrm>
            <a:off x="2894648" y="5023917"/>
            <a:ext cx="5400674" cy="1754326"/>
          </a:xfrm>
          <a:prstGeom prst="rect">
            <a:avLst/>
          </a:prstGeom>
          <a:noFill/>
        </p:spPr>
        <p:txBody>
          <a:bodyPr wrap="square">
            <a:spAutoFit/>
          </a:bodyPr>
          <a:lstStyle/>
          <a:p>
            <a:pPr marL="0" marR="0" lvl="0" indent="0" algn="ctr" defTabSz="959937"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Sant’Anna School of Advanced Studies</a:t>
            </a:r>
            <a:endParaRPr kumimoji="0" lang="it-IT" sz="1600" b="1"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it-IT" dirty="0">
              <a:hlinkClick r:id="rId3"/>
            </a:endParaRPr>
          </a:p>
          <a:p>
            <a:r>
              <a:rPr lang="it-IT" dirty="0">
                <a:hlinkClick r:id="rId3"/>
              </a:rPr>
              <a:t>https://youtu.be/Y3kfXawA71w?feature=shared</a:t>
            </a:r>
            <a:endParaRPr lang="it-IT" dirty="0"/>
          </a:p>
          <a:p>
            <a:endParaRPr lang="it-IT" dirty="0"/>
          </a:p>
          <a:p>
            <a:pPr marL="0" marR="0" lvl="0" indent="0" algn="ctr" defTabSz="959937" rtl="0" eaLnBrk="1" fontAlgn="auto" latinLnBrk="0" hangingPunct="1">
              <a:lnSpc>
                <a:spcPct val="90000"/>
              </a:lnSpc>
              <a:spcBef>
                <a:spcPct val="0"/>
              </a:spcBef>
              <a:spcAft>
                <a:spcPts val="0"/>
              </a:spcAft>
              <a:buClrTx/>
              <a:buSzTx/>
              <a:buFontTx/>
              <a:buNone/>
              <a:tabLst/>
              <a:defRPr/>
            </a:pPr>
            <a:r>
              <a:rPr kumimoji="0" lang="hu-HU" sz="2400" b="1" i="0" u="none" strike="noStrike" kern="1200" cap="none" spc="0" normalizeH="0" baseline="0" noProof="0" dirty="0">
                <a:ln>
                  <a:noFill/>
                </a:ln>
                <a:solidFill>
                  <a:prstClr val="black"/>
                </a:solidFill>
                <a:effectLst/>
                <a:uLnTx/>
                <a:uFillTx/>
                <a:latin typeface="Calibri" panose="020F0502020204030204"/>
                <a:ea typeface="+mn-ea"/>
                <a:cs typeface="+mn-cs"/>
              </a:rPr>
              <a:t>WP</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3</a:t>
            </a:r>
            <a:endParaRPr kumimoji="0" lang="it-IT"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it-IT" dirty="0"/>
          </a:p>
        </p:txBody>
      </p:sp>
    </p:spTree>
    <p:extLst>
      <p:ext uri="{BB962C8B-B14F-4D97-AF65-F5344CB8AC3E}">
        <p14:creationId xmlns:p14="http://schemas.microsoft.com/office/powerpoint/2010/main" val="839785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a:extLst>
              <a:ext uri="{FF2B5EF4-FFF2-40B4-BE49-F238E27FC236}">
                <a16:creationId xmlns:a16="http://schemas.microsoft.com/office/drawing/2014/main" id="{41C92E69-239E-71B7-FBF6-A194D602DBCB}"/>
              </a:ext>
            </a:extLst>
          </p:cNvPr>
          <p:cNvSpPr txBox="1">
            <a:spLocks/>
          </p:cNvSpPr>
          <p:nvPr/>
        </p:nvSpPr>
        <p:spPr>
          <a:xfrm>
            <a:off x="4762598" y="1795872"/>
            <a:ext cx="5800771" cy="4935539"/>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u="sng" dirty="0">
                <a:solidFill>
                  <a:srgbClr val="1A75DB"/>
                </a:solidFill>
                <a:latin typeface="Calibri"/>
                <a:ea typeface="Calibri"/>
                <a:cs typeface="Calibri"/>
              </a:rPr>
              <a:t>Compito: </a:t>
            </a:r>
            <a:endParaRPr lang="en-US"/>
          </a:p>
          <a:p>
            <a:endParaRPr lang="it-IT" sz="3200" b="1" u="sng" dirty="0">
              <a:solidFill>
                <a:srgbClr val="1A75DB"/>
              </a:solidFill>
              <a:latin typeface="Calibri"/>
              <a:ea typeface="Calibri"/>
              <a:cs typeface="Calibri"/>
            </a:endParaRPr>
          </a:p>
          <a:p>
            <a:pPr algn="just"/>
            <a:r>
              <a:rPr lang="it-IT" sz="3200" b="1" dirty="0">
                <a:solidFill>
                  <a:srgbClr val="1A75DB"/>
                </a:solidFill>
                <a:latin typeface="Calibri"/>
                <a:ea typeface="Calibri"/>
                <a:cs typeface="Calibri"/>
              </a:rPr>
              <a:t>Dal tuo punto di vista e della tua esperienza, quali sono i vantaggi e gli svantaggi del settore pubblico e del settore privato in un sistema sanitario?</a:t>
            </a:r>
            <a:r>
              <a:rPr lang="it-IT" sz="3200" b="1" dirty="0">
                <a:solidFill>
                  <a:srgbClr val="1A75DB"/>
                </a:solidFill>
                <a:latin typeface="+mn-lt"/>
                <a:ea typeface="Calibri"/>
                <a:cs typeface="Calibri"/>
              </a:rPr>
              <a:t> </a:t>
            </a:r>
            <a:endParaRPr lang="it-IT"/>
          </a:p>
          <a:p>
            <a:pPr algn="just"/>
            <a:endParaRPr lang="it-IT" sz="2400" b="1" dirty="0">
              <a:solidFill>
                <a:srgbClr val="1A75DB"/>
              </a:solidFill>
              <a:latin typeface="+mn-lt"/>
            </a:endParaRPr>
          </a:p>
          <a:p>
            <a:pPr algn="just"/>
            <a:endParaRPr lang="it-IT" sz="2400" b="1" dirty="0">
              <a:solidFill>
                <a:srgbClr val="1A75DB"/>
              </a:solidFill>
              <a:latin typeface="+mn-lt"/>
            </a:endParaRPr>
          </a:p>
          <a:p>
            <a:pPr algn="just"/>
            <a:r>
              <a:rPr lang="it-IT" sz="2000" b="1" dirty="0">
                <a:solidFill>
                  <a:srgbClr val="1A75DB"/>
                </a:solidFill>
                <a:latin typeface="+mn-lt"/>
              </a:rPr>
              <a:t>Puoi effettuare una ricerca sul web per scoprire i dettagli sulle differenze tra paesi nelle strutture del sistema sanitario all'interno dell'UE</a:t>
            </a:r>
            <a:r>
              <a:rPr lang="it-IT" sz="2400" b="1" dirty="0">
                <a:solidFill>
                  <a:srgbClr val="1A75DB"/>
                </a:solidFill>
                <a:latin typeface="+mn-lt"/>
              </a:rPr>
              <a:t>.</a:t>
            </a:r>
          </a:p>
          <a:p>
            <a:endParaRPr lang="it-IT" sz="3600" b="1" dirty="0">
              <a:solidFill>
                <a:srgbClr val="0063DC"/>
              </a:solidFill>
              <a:latin typeface="+mn-lt"/>
            </a:endParaRPr>
          </a:p>
        </p:txBody>
      </p:sp>
      <p:sp>
        <p:nvSpPr>
          <p:cNvPr id="6" name="Subtitle">
            <a:extLst>
              <a:ext uri="{FF2B5EF4-FFF2-40B4-BE49-F238E27FC236}">
                <a16:creationId xmlns:a16="http://schemas.microsoft.com/office/drawing/2014/main" id="{6DA3C656-2054-F530-6A05-B7358C7E9ABB}"/>
              </a:ext>
            </a:extLst>
          </p:cNvPr>
          <p:cNvSpPr txBox="1">
            <a:spLocks/>
          </p:cNvSpPr>
          <p:nvPr/>
        </p:nvSpPr>
        <p:spPr>
          <a:xfrm>
            <a:off x="4200914" y="1291710"/>
            <a:ext cx="2216021" cy="321076"/>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2400" dirty="0">
              <a:solidFill>
                <a:srgbClr val="FB0087"/>
              </a:solidFill>
              <a:latin typeface="+mn-lt"/>
            </a:endParaRPr>
          </a:p>
        </p:txBody>
      </p:sp>
      <p:sp>
        <p:nvSpPr>
          <p:cNvPr id="2" name="Footer Placeholder 4">
            <a:extLst>
              <a:ext uri="{FF2B5EF4-FFF2-40B4-BE49-F238E27FC236}">
                <a16:creationId xmlns:a16="http://schemas.microsoft.com/office/drawing/2014/main" id="{33903FD4-2DA2-5EB0-F115-5586D9894D47}"/>
              </a:ext>
            </a:extLst>
          </p:cNvPr>
          <p:cNvSpPr txBox="1">
            <a:spLocks noChangeArrowheads="1"/>
          </p:cNvSpPr>
          <p:nvPr/>
        </p:nvSpPr>
        <p:spPr bwMode="auto">
          <a:xfrm>
            <a:off x="7434383" y="6898347"/>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4" name="CasellaDiTesto 3">
            <a:extLst>
              <a:ext uri="{FF2B5EF4-FFF2-40B4-BE49-F238E27FC236}">
                <a16:creationId xmlns:a16="http://schemas.microsoft.com/office/drawing/2014/main" id="{43A37386-ADB3-9058-A056-B20B7D79970B}"/>
              </a:ext>
            </a:extLst>
          </p:cNvPr>
          <p:cNvSpPr txBox="1"/>
          <p:nvPr/>
        </p:nvSpPr>
        <p:spPr>
          <a:xfrm>
            <a:off x="2608587" y="6529015"/>
            <a:ext cx="5400674" cy="369332"/>
          </a:xfrm>
          <a:prstGeom prst="rect">
            <a:avLst/>
          </a:prstGeom>
          <a:noFill/>
        </p:spPr>
        <p:txBody>
          <a:bodyPr wrap="square">
            <a:spAutoFit/>
          </a:bodyPr>
          <a:lstStyle/>
          <a:p>
            <a:r>
              <a:rPr lang="it-IT" dirty="0">
                <a:hlinkClick r:id="rId2"/>
              </a:rPr>
              <a:t>https://youtu.be/1pPXU8R5mQE?feature=shared</a:t>
            </a:r>
            <a:endParaRPr lang="it-IT" dirty="0"/>
          </a:p>
        </p:txBody>
      </p:sp>
    </p:spTree>
    <p:extLst>
      <p:ext uri="{BB962C8B-B14F-4D97-AF65-F5344CB8AC3E}">
        <p14:creationId xmlns:p14="http://schemas.microsoft.com/office/powerpoint/2010/main" val="15746679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743418" y="1659836"/>
            <a:ext cx="9313863" cy="3508512"/>
          </a:xfrm>
        </p:spPr>
        <p:txBody>
          <a:bodyPr lIns="91440" tIns="45720" rIns="91440" bIns="45720" anchor="ctr"/>
          <a:lstStyle/>
          <a:p>
            <a:r>
              <a:rPr lang="it-IT" sz="4600"/>
              <a:t>Strumenti digitali nei sistemi sanitari contemporanei</a:t>
            </a:r>
            <a:endParaRPr lang="it-IT" sz="4600" dirty="0"/>
          </a:p>
        </p:txBody>
      </p:sp>
      <p:sp>
        <p:nvSpPr>
          <p:cNvPr id="3" name="Footer Placeholder 4">
            <a:extLst>
              <a:ext uri="{FF2B5EF4-FFF2-40B4-BE49-F238E27FC236}">
                <a16:creationId xmlns:a16="http://schemas.microsoft.com/office/drawing/2014/main" id="{AE767366-D281-8190-69F1-C95706A0976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
        <p:nvSpPr>
          <p:cNvPr id="5" name="CasellaDiTesto 4">
            <a:extLst>
              <a:ext uri="{FF2B5EF4-FFF2-40B4-BE49-F238E27FC236}">
                <a16:creationId xmlns:a16="http://schemas.microsoft.com/office/drawing/2014/main" id="{2383AD75-6AF1-D6F2-9FF7-8F06308FF02D}"/>
              </a:ext>
            </a:extLst>
          </p:cNvPr>
          <p:cNvSpPr txBox="1"/>
          <p:nvPr/>
        </p:nvSpPr>
        <p:spPr>
          <a:xfrm>
            <a:off x="2917508" y="5941814"/>
            <a:ext cx="5400674" cy="369332"/>
          </a:xfrm>
          <a:prstGeom prst="rect">
            <a:avLst/>
          </a:prstGeom>
          <a:noFill/>
        </p:spPr>
        <p:txBody>
          <a:bodyPr wrap="square">
            <a:spAutoFit/>
          </a:bodyPr>
          <a:lstStyle/>
          <a:p>
            <a:r>
              <a:rPr lang="it-IT" dirty="0">
                <a:hlinkClick r:id="rId2"/>
              </a:rPr>
              <a:t>https://youtu.be/VN2uZsPGDZA?feature=shared</a:t>
            </a:r>
            <a:endParaRPr lang="it-IT" dirty="0"/>
          </a:p>
        </p:txBody>
      </p:sp>
    </p:spTree>
    <p:extLst>
      <p:ext uri="{BB962C8B-B14F-4D97-AF65-F5344CB8AC3E}">
        <p14:creationId xmlns:p14="http://schemas.microsoft.com/office/powerpoint/2010/main" val="31253645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93601385-14A8-8A1A-D177-DE338E9C8138}"/>
              </a:ext>
            </a:extLst>
          </p:cNvPr>
          <p:cNvGraphicFramePr/>
          <p:nvPr>
            <p:extLst>
              <p:ext uri="{D42A27DB-BD31-4B8C-83A1-F6EECF244321}">
                <p14:modId xmlns:p14="http://schemas.microsoft.com/office/powerpoint/2010/main" val="1795919774"/>
              </p:ext>
            </p:extLst>
          </p:nvPr>
        </p:nvGraphicFramePr>
        <p:xfrm>
          <a:off x="388057" y="618535"/>
          <a:ext cx="9750454" cy="61508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ím 1">
            <a:extLst>
              <a:ext uri="{FF2B5EF4-FFF2-40B4-BE49-F238E27FC236}">
                <a16:creationId xmlns:a16="http://schemas.microsoft.com/office/drawing/2014/main" id="{C23D9C32-1589-A132-B38C-44A58E9A6C2B}"/>
              </a:ext>
            </a:extLst>
          </p:cNvPr>
          <p:cNvSpPr txBox="1">
            <a:spLocks/>
          </p:cNvSpPr>
          <p:nvPr/>
        </p:nvSpPr>
        <p:spPr>
          <a:xfrm>
            <a:off x="1359606" y="293808"/>
            <a:ext cx="7375198" cy="459584"/>
          </a:xfrm>
          <a:prstGeom prst="rect">
            <a:avLst/>
          </a:prstGeom>
        </p:spPr>
        <p:txBody>
          <a:bodyPr lIns="91440" tIns="45720" rIns="91440" bIns="45720" anchor="t"/>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it-IT" sz="3200" b="1" dirty="0">
                <a:solidFill>
                  <a:schemeClr val="accent5">
                    <a:lumMod val="75000"/>
                  </a:schemeClr>
                </a:solidFill>
                <a:latin typeface="+mn-lt"/>
              </a:rPr>
              <a:t>Piattaforme sanitarie digitali: punti chiave</a:t>
            </a:r>
            <a:endParaRPr lang="en-GB" sz="3200" b="1">
              <a:solidFill>
                <a:schemeClr val="accent5">
                  <a:lumMod val="75000"/>
                </a:schemeClr>
              </a:solidFill>
              <a:latin typeface="+mn-lt"/>
              <a:ea typeface="Calibri"/>
              <a:cs typeface="Calibri"/>
            </a:endParaRPr>
          </a:p>
        </p:txBody>
      </p:sp>
      <p:sp>
        <p:nvSpPr>
          <p:cNvPr id="5" name="Footer Placeholder 4">
            <a:extLst>
              <a:ext uri="{FF2B5EF4-FFF2-40B4-BE49-F238E27FC236}">
                <a16:creationId xmlns:a16="http://schemas.microsoft.com/office/drawing/2014/main" id="{A9BEF93B-FB34-CB1D-DE33-D0CDCCED3C7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57E8A9E8-AAF2-B8FE-1EEE-7FE420DFBD17}"/>
              </a:ext>
            </a:extLst>
          </p:cNvPr>
          <p:cNvSpPr txBox="1"/>
          <p:nvPr/>
        </p:nvSpPr>
        <p:spPr>
          <a:xfrm>
            <a:off x="428972" y="1498068"/>
            <a:ext cx="9736801" cy="830997"/>
          </a:xfrm>
          <a:prstGeom prst="rect">
            <a:avLst/>
          </a:prstGeom>
          <a:noFill/>
        </p:spPr>
        <p:txBody>
          <a:bodyPr wrap="square" lIns="91440" tIns="45720" rIns="91440" bIns="45720" rtlCol="0" anchor="t">
            <a:spAutoFit/>
          </a:bodyPr>
          <a:lstStyle/>
          <a:p>
            <a:pPr algn="just"/>
            <a:r>
              <a:rPr lang="it-IT" sz="1600" dirty="0"/>
              <a:t>Una piattaforma sanitaria digitale è un'infrastruttura comune di informazioni sanitarie digitali (info-struttura) sulla quale vengono sviluppate applicazioni digitali sanitarie per supportare un'erogazione di assistenza sanitaria coerente ed efficiente.</a:t>
            </a:r>
            <a:endParaRPr lang="en-US"/>
          </a:p>
        </p:txBody>
      </p:sp>
      <p:sp>
        <p:nvSpPr>
          <p:cNvPr id="2" name="CasellaDiTesto 1">
            <a:extLst>
              <a:ext uri="{FF2B5EF4-FFF2-40B4-BE49-F238E27FC236}">
                <a16:creationId xmlns:a16="http://schemas.microsoft.com/office/drawing/2014/main" id="{D26F41BC-D1E6-0FF9-4F01-422071DE446B}"/>
              </a:ext>
            </a:extLst>
          </p:cNvPr>
          <p:cNvSpPr txBox="1"/>
          <p:nvPr/>
        </p:nvSpPr>
        <p:spPr>
          <a:xfrm>
            <a:off x="433229" y="3281215"/>
            <a:ext cx="9687477" cy="1323439"/>
          </a:xfrm>
          <a:prstGeom prst="rect">
            <a:avLst/>
          </a:prstGeom>
          <a:noFill/>
        </p:spPr>
        <p:txBody>
          <a:bodyPr wrap="square" lIns="91440" tIns="45720" rIns="91440" bIns="45720" rtlCol="0" anchor="t">
            <a:spAutoFit/>
          </a:bodyPr>
          <a:lstStyle/>
          <a:p>
            <a:r>
              <a:rPr lang="it-IT" sz="1600" dirty="0"/>
              <a:t>L'infrastruttura informatica comprende un insieme integrato di componenti, comuni e riutilizzabili,  che supportano una vasta gamma di applicazioni per la salute digitale. I componenti consistono </a:t>
            </a:r>
            <a:r>
              <a:rPr lang="it-IT" sz="1600" dirty="0">
                <a:ea typeface="+mn-lt"/>
                <a:cs typeface="+mn-lt"/>
              </a:rPr>
              <a:t>in piattaforme software e risorse informative condivise per supportare l’integrazione dei sistemi, l’armonizzazione delle definizioni dei dati e l’adozione di standard di messaggistica finalizzati all’interoperabilità</a:t>
            </a:r>
            <a:endParaRPr lang="it-IT" sz="1600" dirty="0"/>
          </a:p>
          <a:p>
            <a:endParaRPr lang="it-IT" sz="1600" dirty="0">
              <a:ea typeface="Calibri"/>
              <a:cs typeface="Calibri"/>
            </a:endParaRPr>
          </a:p>
        </p:txBody>
      </p:sp>
      <p:sp>
        <p:nvSpPr>
          <p:cNvPr id="7" name="CasellaDiTesto 6">
            <a:extLst>
              <a:ext uri="{FF2B5EF4-FFF2-40B4-BE49-F238E27FC236}">
                <a16:creationId xmlns:a16="http://schemas.microsoft.com/office/drawing/2014/main" id="{DC0FD1C2-8520-EC71-BF67-4CA822196C75}"/>
              </a:ext>
            </a:extLst>
          </p:cNvPr>
          <p:cNvSpPr txBox="1"/>
          <p:nvPr/>
        </p:nvSpPr>
        <p:spPr>
          <a:xfrm>
            <a:off x="433229" y="5049588"/>
            <a:ext cx="9673824" cy="1569660"/>
          </a:xfrm>
          <a:prstGeom prst="rect">
            <a:avLst/>
          </a:prstGeom>
          <a:noFill/>
        </p:spPr>
        <p:txBody>
          <a:bodyPr wrap="square" lIns="91440" tIns="45720" rIns="91440" bIns="45720" rtlCol="0" anchor="t">
            <a:spAutoFit/>
          </a:bodyPr>
          <a:lstStyle/>
          <a:p>
            <a:pPr algn="just"/>
            <a:r>
              <a:rPr lang="it-IT" sz="1600">
                <a:ea typeface="+mn-lt"/>
                <a:cs typeface="+mn-lt"/>
              </a:rPr>
              <a:t>Le applicazioni digitali sanitarie esterne possono essere programmi software, strumenti digitali o sistemi informativi, come le cartelle cliniche elettroniche (EHR), i sistemi di gestione della catena di approvvigionamento, i sistemi assicurativi e le applicazioni per il coinvolgimento dei pazienti.</a:t>
            </a:r>
            <a:endParaRPr lang="en-US">
              <a:ea typeface="+mn-lt"/>
              <a:cs typeface="+mn-lt"/>
            </a:endParaRPr>
          </a:p>
          <a:p>
            <a:pPr algn="just"/>
            <a:r>
              <a:rPr lang="it-IT" sz="1600">
                <a:ea typeface="+mn-lt"/>
                <a:cs typeface="+mn-lt"/>
              </a:rPr>
              <a:t>Supportando l’interoperabilità, l’infrastruttura informativa sottostante integra i diversi componenti e le applicazioni esterne in un sistema coerente e armonizzato.</a:t>
            </a:r>
            <a:endParaRPr lang="it-IT"/>
          </a:p>
          <a:p>
            <a:pPr algn="just"/>
            <a:endParaRPr lang="it-IT" sz="1600" dirty="0">
              <a:ea typeface="Calibri"/>
              <a:cs typeface="Calibri"/>
            </a:endParaRPr>
          </a:p>
        </p:txBody>
      </p:sp>
      <p:sp>
        <p:nvSpPr>
          <p:cNvPr id="9" name="CasellaDiTesto 8">
            <a:extLst>
              <a:ext uri="{FF2B5EF4-FFF2-40B4-BE49-F238E27FC236}">
                <a16:creationId xmlns:a16="http://schemas.microsoft.com/office/drawing/2014/main" id="{4CE80A4A-6F2A-397A-F960-15320A3DFA31}"/>
              </a:ext>
            </a:extLst>
          </p:cNvPr>
          <p:cNvSpPr txBox="1"/>
          <p:nvPr/>
        </p:nvSpPr>
        <p:spPr>
          <a:xfrm>
            <a:off x="2346868" y="6475068"/>
            <a:ext cx="5400674" cy="369332"/>
          </a:xfrm>
          <a:prstGeom prst="rect">
            <a:avLst/>
          </a:prstGeom>
          <a:noFill/>
        </p:spPr>
        <p:txBody>
          <a:bodyPr wrap="square">
            <a:spAutoFit/>
          </a:bodyPr>
          <a:lstStyle/>
          <a:p>
            <a:r>
              <a:rPr lang="it-IT" dirty="0">
                <a:hlinkClick r:id="rId7"/>
              </a:rPr>
              <a:t>https://youtu.be/WM1ziaUGkuI?feature=shared</a:t>
            </a:r>
            <a:endParaRPr lang="it-IT" dirty="0"/>
          </a:p>
        </p:txBody>
      </p:sp>
    </p:spTree>
    <p:extLst>
      <p:ext uri="{BB962C8B-B14F-4D97-AF65-F5344CB8AC3E}">
        <p14:creationId xmlns:p14="http://schemas.microsoft.com/office/powerpoint/2010/main" val="2436006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idx="4294967295"/>
          </p:nvPr>
        </p:nvSpPr>
        <p:spPr>
          <a:xfrm>
            <a:off x="248443" y="56382"/>
            <a:ext cx="10302877" cy="1038888"/>
          </a:xfrm>
          <a:prstGeom prst="rect">
            <a:avLst/>
          </a:prstGeom>
        </p:spPr>
        <p:txBody>
          <a:bodyPr lIns="91440" tIns="45720" rIns="91440" bIns="45720" anchor="t"/>
          <a:lstStyle/>
          <a:p>
            <a:pPr algn="ctr"/>
            <a:r>
              <a:rPr lang="it-IT" sz="2800" b="1" dirty="0">
                <a:solidFill>
                  <a:schemeClr val="accent1">
                    <a:lumMod val="75000"/>
                  </a:schemeClr>
                </a:solidFill>
                <a:latin typeface="+mn-lt"/>
              </a:rPr>
              <a:t>Categorie di piattaforme digitali e app utilizzate nei sistemi sanitari</a:t>
            </a:r>
            <a:endParaRPr lang="el-GR" sz="2800" b="1" dirty="0">
              <a:solidFill>
                <a:schemeClr val="accent1">
                  <a:lumMod val="75000"/>
                </a:schemeClr>
              </a:solidFill>
              <a:latin typeface="+mn-lt"/>
            </a:endParaRPr>
          </a:p>
        </p:txBody>
      </p:sp>
      <p:sp>
        <p:nvSpPr>
          <p:cNvPr id="3" name="Θέση περιεχομένου 2"/>
          <p:cNvSpPr>
            <a:spLocks noGrp="1"/>
          </p:cNvSpPr>
          <p:nvPr>
            <p:ph sz="half" idx="4294967295"/>
          </p:nvPr>
        </p:nvSpPr>
        <p:spPr>
          <a:xfrm>
            <a:off x="248444" y="727236"/>
            <a:ext cx="5010456" cy="5624730"/>
          </a:xfrm>
          <a:prstGeom prst="rect">
            <a:avLst/>
          </a:prstGeom>
          <a:ln w="76200">
            <a:solidFill>
              <a:srgbClr val="02FFD2"/>
            </a:solidFill>
          </a:ln>
        </p:spPr>
        <p:txBody>
          <a:bodyPr/>
          <a:lstStyle/>
          <a:p>
            <a:endParaRPr lang="en-US" sz="2000" dirty="0"/>
          </a:p>
          <a:p>
            <a:endParaRPr lang="el-GR" sz="1600" dirty="0"/>
          </a:p>
        </p:txBody>
      </p:sp>
      <p:sp>
        <p:nvSpPr>
          <p:cNvPr id="4" name="Θέση περιεχομένου 2"/>
          <p:cNvSpPr txBox="1">
            <a:spLocks/>
          </p:cNvSpPr>
          <p:nvPr/>
        </p:nvSpPr>
        <p:spPr>
          <a:xfrm>
            <a:off x="5832841" y="727234"/>
            <a:ext cx="4718479" cy="5501785"/>
          </a:xfrm>
          <a:prstGeom prst="rect">
            <a:avLst/>
          </a:prstGeom>
          <a:ln w="76200">
            <a:solidFill>
              <a:srgbClr val="FB0087"/>
            </a:solidFill>
          </a:ln>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endParaRPr lang="el-GR" sz="1600" dirty="0"/>
          </a:p>
        </p:txBody>
      </p:sp>
      <p:sp>
        <p:nvSpPr>
          <p:cNvPr id="5" name="Footer Placeholder 4">
            <a:extLst>
              <a:ext uri="{FF2B5EF4-FFF2-40B4-BE49-F238E27FC236}">
                <a16:creationId xmlns:a16="http://schemas.microsoft.com/office/drawing/2014/main" id="{E7429DF6-510A-C253-9338-CF12C79AFDCC}"/>
              </a:ext>
            </a:extLst>
          </p:cNvPr>
          <p:cNvSpPr txBox="1">
            <a:spLocks noChangeArrowheads="1"/>
          </p:cNvSpPr>
          <p:nvPr/>
        </p:nvSpPr>
        <p:spPr bwMode="auto">
          <a:xfrm>
            <a:off x="96671" y="6881239"/>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asellaDiTesto 6">
            <a:extLst>
              <a:ext uri="{FF2B5EF4-FFF2-40B4-BE49-F238E27FC236}">
                <a16:creationId xmlns:a16="http://schemas.microsoft.com/office/drawing/2014/main" id="{73FB0EB8-F0EC-A186-A9F5-F1AEFBD850A7}"/>
              </a:ext>
            </a:extLst>
          </p:cNvPr>
          <p:cNvSpPr txBox="1"/>
          <p:nvPr/>
        </p:nvSpPr>
        <p:spPr>
          <a:xfrm>
            <a:off x="254353" y="840552"/>
            <a:ext cx="4900988" cy="5909310"/>
          </a:xfrm>
          <a:prstGeom prst="rect">
            <a:avLst/>
          </a:prstGeom>
          <a:noFill/>
        </p:spPr>
        <p:txBody>
          <a:bodyPr wrap="square" lIns="91440" tIns="45720" rIns="91440" bIns="45720" rtlCol="0" anchor="t">
            <a:spAutoFit/>
          </a:bodyPr>
          <a:lstStyle/>
          <a:p>
            <a:pPr marL="285750" indent="-285750" defTabSz="914400">
              <a:buFont typeface="Arial"/>
              <a:buChar char="•"/>
            </a:pPr>
            <a:r>
              <a:rPr lang="it-IT" dirty="0">
                <a:ea typeface="Calibri"/>
                <a:cs typeface="Calibri"/>
              </a:rPr>
              <a:t>Cartella clinica elettronica e archivi informativi sanitari;</a:t>
            </a:r>
            <a:endParaRPr lang="en-US">
              <a:ea typeface="Calibri"/>
              <a:cs typeface="Calibri"/>
            </a:endParaRPr>
          </a:p>
          <a:p>
            <a:pPr marL="285750" indent="-285750" defTabSz="914400">
              <a:buFont typeface="Arial"/>
              <a:buChar char="•"/>
            </a:pPr>
            <a:r>
              <a:rPr lang="it-IT" dirty="0">
                <a:ea typeface="Calibri"/>
                <a:cs typeface="Calibri"/>
              </a:rPr>
              <a:t>Cartelle mediche elettroniche (EMR);</a:t>
            </a:r>
          </a:p>
          <a:p>
            <a:pPr marL="285750" indent="-285750" defTabSz="914400">
              <a:buFont typeface="Arial"/>
              <a:buChar char="•"/>
            </a:pPr>
            <a:r>
              <a:rPr lang="it-IT" dirty="0">
                <a:ea typeface="Calibri"/>
                <a:cs typeface="Calibri"/>
              </a:rPr>
              <a:t>Sistema informativo per la gestione delle emergenze;</a:t>
            </a:r>
          </a:p>
          <a:p>
            <a:pPr marL="285750" indent="-285750" defTabSz="914400">
              <a:buFont typeface="Arial"/>
              <a:buChar char="•"/>
            </a:pPr>
            <a:r>
              <a:rPr lang="it-IT" dirty="0">
                <a:ea typeface="Calibri"/>
                <a:cs typeface="Calibri"/>
              </a:rPr>
              <a:t>Sistema informativo per la gestione delle strutture sanitarie;</a:t>
            </a:r>
          </a:p>
          <a:p>
            <a:pPr marL="285750" indent="-285750" defTabSz="914400">
              <a:buFont typeface="Arial"/>
              <a:buChar char="•"/>
            </a:pPr>
            <a:r>
              <a:rPr lang="it-IT" dirty="0">
                <a:ea typeface="Calibri"/>
                <a:cs typeface="Calibri"/>
              </a:rPr>
              <a:t>Sistema informativo geografico (GIS);</a:t>
            </a:r>
          </a:p>
          <a:p>
            <a:pPr marL="285750" indent="-285750" defTabSz="914400">
              <a:buFont typeface="Arial"/>
              <a:buChar char="•"/>
            </a:pPr>
            <a:r>
              <a:rPr lang="it-IT" dirty="0">
                <a:ea typeface="Calibri"/>
                <a:cs typeface="Calibri"/>
              </a:rPr>
              <a:t>Sistemi informativi per la finanza sanitaria e le assicurazioni;</a:t>
            </a:r>
          </a:p>
          <a:p>
            <a:pPr marL="285750" indent="-285750" defTabSz="914400">
              <a:buFont typeface="Arial"/>
              <a:buChar char="•"/>
            </a:pPr>
            <a:r>
              <a:rPr lang="it-IT" dirty="0">
                <a:ea typeface="Calibri"/>
                <a:cs typeface="Calibri"/>
              </a:rPr>
              <a:t>Sistema informativo sanitario gestionale (HMIS – Health Management Information System);</a:t>
            </a:r>
          </a:p>
          <a:p>
            <a:pPr marL="285750" indent="-285750" defTabSz="914400">
              <a:buFont typeface="Arial"/>
              <a:buChar char="•"/>
            </a:pPr>
            <a:r>
              <a:rPr lang="it-IT" dirty="0">
                <a:ea typeface="Calibri"/>
                <a:cs typeface="Calibri"/>
              </a:rPr>
              <a:t>Sistema informativo per la gestione delle risorse umane (HRIS – Human Resource Information System);</a:t>
            </a:r>
          </a:p>
          <a:p>
            <a:pPr marL="285750" indent="-285750" defTabSz="914400">
              <a:buFont typeface="Arial"/>
              <a:buChar char="•"/>
            </a:pPr>
            <a:r>
              <a:rPr lang="it-IT" dirty="0">
                <a:ea typeface="Calibri"/>
                <a:cs typeface="Calibri"/>
              </a:rPr>
              <a:t>Registri di identificazione (anagrafi elettroniche);</a:t>
            </a:r>
          </a:p>
          <a:p>
            <a:pPr marL="285750" indent="-285750" defTabSz="914400">
              <a:buFont typeface="Arial"/>
              <a:buChar char="•"/>
            </a:pPr>
            <a:r>
              <a:rPr lang="it-IT" dirty="0">
                <a:ea typeface="Calibri"/>
                <a:cs typeface="Calibri"/>
              </a:rPr>
              <a:t>Gestione della conoscenza (Knowledge Management);</a:t>
            </a:r>
          </a:p>
          <a:p>
            <a:pPr marL="285750" indent="-285750" defTabSz="914400">
              <a:spcBef>
                <a:spcPct val="0"/>
              </a:spcBef>
              <a:spcAft>
                <a:spcPct val="0"/>
              </a:spcAft>
              <a:buFont typeface="Arial"/>
              <a:buChar char="•"/>
            </a:pPr>
            <a:r>
              <a:rPr lang="it-IT" dirty="0">
                <a:ea typeface="Calibri"/>
                <a:cs typeface="Calibri"/>
              </a:rPr>
              <a:t>Applicazioni per l’utenza.</a:t>
            </a:r>
          </a:p>
          <a:p>
            <a:pPr marL="285750" indent="-285750">
              <a:buFont typeface="Arial" panose="020B0604020202020204" pitchFamily="34" charset="0"/>
              <a:buChar char="•"/>
            </a:pPr>
            <a:endParaRPr lang="it-IT" dirty="0"/>
          </a:p>
        </p:txBody>
      </p:sp>
      <p:sp>
        <p:nvSpPr>
          <p:cNvPr id="9" name="CasellaDiTesto 8">
            <a:extLst>
              <a:ext uri="{FF2B5EF4-FFF2-40B4-BE49-F238E27FC236}">
                <a16:creationId xmlns:a16="http://schemas.microsoft.com/office/drawing/2014/main" id="{622B253A-B7D6-3AF3-7058-C8100A80866D}"/>
              </a:ext>
            </a:extLst>
          </p:cNvPr>
          <p:cNvSpPr txBox="1"/>
          <p:nvPr/>
        </p:nvSpPr>
        <p:spPr>
          <a:xfrm>
            <a:off x="6057202" y="1288124"/>
            <a:ext cx="4269755" cy="4801314"/>
          </a:xfrm>
          <a:prstGeom prst="rect">
            <a:avLst/>
          </a:prstGeom>
          <a:noFill/>
        </p:spPr>
        <p:txBody>
          <a:bodyPr wrap="square" lIns="91440" tIns="45720" rIns="91440" bIns="45720" rtlCol="0" anchor="t">
            <a:spAutoFit/>
          </a:bodyPr>
          <a:lstStyle/>
          <a:p>
            <a:pPr marL="285750" marR="0" lvl="0" indent="-285750" defTabSz="914400" fontAlgn="base">
              <a:lnSpc>
                <a:spcPct val="100000"/>
              </a:lnSpc>
              <a:spcBef>
                <a:spcPct val="0"/>
              </a:spcBef>
              <a:spcAft>
                <a:spcPct val="0"/>
              </a:spcAft>
              <a:buClrTx/>
              <a:buSzTx/>
              <a:buFont typeface="Arial"/>
              <a:buChar char="•"/>
              <a:tabLst/>
            </a:pPr>
            <a:endParaRPr lang="it-IT" altLang="it-IT" dirty="0">
              <a:ea typeface="Calibri"/>
              <a:cs typeface="Calibri"/>
            </a:endParaRPr>
          </a:p>
          <a:p>
            <a:pPr marL="285750" indent="-285750" defTabSz="914400" fontAlgn="base">
              <a:buFont typeface="Arial"/>
              <a:buChar char="•"/>
            </a:pPr>
            <a:r>
              <a:rPr lang="it-IT" altLang="it-IT" dirty="0">
                <a:ea typeface="Calibri"/>
                <a:cs typeface="Calibri"/>
              </a:rPr>
              <a:t>Sistema di laboratorio e diagnostica [LIS]</a:t>
            </a:r>
          </a:p>
          <a:p>
            <a:pPr marL="285750" lvl="0" indent="-285750" defTabSz="914400">
              <a:lnSpc>
                <a:spcPct val="100000"/>
              </a:lnSpc>
              <a:spcBef>
                <a:spcPct val="0"/>
              </a:spcBef>
              <a:spcAft>
                <a:spcPct val="0"/>
              </a:spcAft>
              <a:buClrTx/>
              <a:buSzTx/>
              <a:buFont typeface="Arial"/>
              <a:buChar char="•"/>
              <a:tabLst/>
            </a:pPr>
            <a:r>
              <a:rPr lang="it-IT" dirty="0">
                <a:ea typeface="Calibri"/>
                <a:cs typeface="Calibri"/>
              </a:rPr>
              <a:t>Sistema di apprendimento e formazione</a:t>
            </a:r>
          </a:p>
          <a:p>
            <a:pPr marL="285750" indent="-285750" defTabSz="914400">
              <a:spcBef>
                <a:spcPct val="0"/>
              </a:spcBef>
              <a:spcAft>
                <a:spcPct val="0"/>
              </a:spcAft>
              <a:buFont typeface="Arial"/>
              <a:buChar char="•"/>
            </a:pPr>
            <a:r>
              <a:rPr lang="it-IT" dirty="0">
                <a:ea typeface="Calibri"/>
                <a:cs typeface="Calibri"/>
              </a:rPr>
              <a:t>Sistema informativo di gestione logistica [LMIS]</a:t>
            </a:r>
            <a:endParaRPr lang="it-IT">
              <a:ea typeface="Calibri"/>
              <a:cs typeface="Calibri"/>
            </a:endParaRPr>
          </a:p>
          <a:p>
            <a:pPr marL="285750" lvl="0" indent="-285750" defTabSz="914400">
              <a:lnSpc>
                <a:spcPct val="100000"/>
              </a:lnSpc>
              <a:spcBef>
                <a:spcPct val="0"/>
              </a:spcBef>
              <a:spcAft>
                <a:spcPct val="0"/>
              </a:spcAft>
              <a:buClrTx/>
              <a:buSzTx/>
              <a:buFont typeface="Arial"/>
              <a:buChar char="•"/>
              <a:tabLst/>
            </a:pPr>
            <a:r>
              <a:rPr lang="it-IT" dirty="0">
                <a:ea typeface="Calibri"/>
                <a:cs typeface="Calibri"/>
              </a:rPr>
              <a:t>Sistema farmaceutico</a:t>
            </a:r>
          </a:p>
          <a:p>
            <a:pPr marL="285750" indent="-285750" defTabSz="914400">
              <a:spcBef>
                <a:spcPct val="0"/>
              </a:spcBef>
              <a:spcAft>
                <a:spcPct val="0"/>
              </a:spcAft>
              <a:buFont typeface="Arial"/>
              <a:buChar char="•"/>
            </a:pPr>
            <a:r>
              <a:rPr lang="it-IT" dirty="0">
                <a:ea typeface="Calibri"/>
                <a:cs typeface="Calibri"/>
              </a:rPr>
              <a:t>Sistema di sorveglianza della salute pubblica e delle malattie</a:t>
            </a:r>
          </a:p>
          <a:p>
            <a:pPr marL="285750" indent="-285750" defTabSz="914400">
              <a:spcBef>
                <a:spcPct val="0"/>
              </a:spcBef>
              <a:spcAft>
                <a:spcPct val="0"/>
              </a:spcAft>
              <a:buFont typeface="Arial"/>
              <a:buChar char="•"/>
            </a:pPr>
            <a:r>
              <a:rPr lang="it-IT" dirty="0">
                <a:ea typeface="Calibri"/>
                <a:cs typeface="Calibri"/>
              </a:rPr>
              <a:t>Sistema informativo di ricerca</a:t>
            </a:r>
          </a:p>
          <a:p>
            <a:pPr marL="285750" indent="-285750" defTabSz="914400">
              <a:spcBef>
                <a:spcPct val="0"/>
              </a:spcBef>
              <a:spcAft>
                <a:spcPct val="0"/>
              </a:spcAft>
              <a:buFont typeface="Arial"/>
              <a:buChar char="•"/>
            </a:pPr>
            <a:r>
              <a:rPr lang="it-IT" dirty="0">
                <a:ea typeface="Calibri"/>
                <a:cs typeface="Calibri"/>
              </a:rPr>
              <a:t>Interoperabilità e accessibilità dello scambio di dati</a:t>
            </a:r>
          </a:p>
          <a:p>
            <a:pPr marL="285750" lvl="0" indent="-285750" defTabSz="914400">
              <a:lnSpc>
                <a:spcPct val="100000"/>
              </a:lnSpc>
              <a:spcBef>
                <a:spcPct val="0"/>
              </a:spcBef>
              <a:spcAft>
                <a:spcPct val="0"/>
              </a:spcAft>
              <a:buClrTx/>
              <a:buSzTx/>
              <a:buFont typeface="Arial"/>
              <a:buChar char="•"/>
              <a:tabLst/>
            </a:pPr>
            <a:r>
              <a:rPr lang="it-IT" dirty="0">
                <a:ea typeface="Calibri"/>
                <a:cs typeface="Calibri"/>
              </a:rPr>
              <a:t>Sistemi di monitoraggio ambientale</a:t>
            </a:r>
          </a:p>
          <a:p>
            <a:pPr marL="285750" indent="-285750" defTabSz="914400">
              <a:spcBef>
                <a:spcPct val="0"/>
              </a:spcBef>
              <a:spcAft>
                <a:spcPct val="0"/>
              </a:spcAft>
              <a:buFont typeface="Arial"/>
              <a:buChar char="•"/>
            </a:pPr>
            <a:r>
              <a:rPr lang="it-IT" dirty="0">
                <a:ea typeface="Calibri"/>
                <a:cs typeface="Calibri"/>
              </a:rPr>
              <a:t>Sistema di comunicazione con il cliente</a:t>
            </a:r>
            <a:endParaRPr lang="it-IT">
              <a:ea typeface="Calibri"/>
              <a:cs typeface="Calibri"/>
            </a:endParaRPr>
          </a:p>
          <a:p>
            <a:pPr marL="285750" lvl="0" indent="-285750" defTabSz="914400">
              <a:lnSpc>
                <a:spcPct val="100000"/>
              </a:lnSpc>
              <a:spcBef>
                <a:spcPct val="0"/>
              </a:spcBef>
              <a:spcAft>
                <a:spcPct val="0"/>
              </a:spcAft>
              <a:buClrTx/>
              <a:buSzTx/>
              <a:buFont typeface="Arial"/>
              <a:buChar char="•"/>
              <a:tabLst/>
            </a:pPr>
            <a:r>
              <a:rPr lang="it-IT" dirty="0">
                <a:ea typeface="Calibri"/>
                <a:cs typeface="Calibri"/>
              </a:rPr>
              <a:t>Terminologia e classificazioni cliniche</a:t>
            </a:r>
            <a:endParaRPr lang="it-IT">
              <a:ea typeface="Calibri"/>
              <a:cs typeface="Calibri"/>
            </a:endParaRPr>
          </a:p>
          <a:p>
            <a:pPr marL="285750" indent="-285750" defTabSz="914400">
              <a:spcBef>
                <a:spcPct val="0"/>
              </a:spcBef>
              <a:spcAft>
                <a:spcPct val="0"/>
              </a:spcAft>
              <a:buFont typeface="Arial"/>
              <a:buChar char="•"/>
            </a:pPr>
            <a:r>
              <a:rPr lang="it-IT" dirty="0">
                <a:ea typeface="Calibri"/>
                <a:cs typeface="Calibri"/>
              </a:rPr>
              <a:t>Sistema informativo della comunità</a:t>
            </a:r>
          </a:p>
          <a:p>
            <a:pPr marL="0" marR="0" lvl="0" indent="0" algn="l" defTabSz="914400">
              <a:lnSpc>
                <a:spcPct val="100000"/>
              </a:lnSpc>
              <a:spcBef>
                <a:spcPct val="0"/>
              </a:spcBef>
              <a:spcAft>
                <a:spcPct val="0"/>
              </a:spcAft>
              <a:buClrTx/>
              <a:buSzTx/>
              <a:buFontTx/>
              <a:buChar char="•"/>
              <a:tabLst/>
            </a:pPr>
            <a:endParaRPr lang="it-IT" altLang="it-IT" sz="1800" b="0" i="0" u="none" strike="noStrike" cap="none" normalizeH="0" baseline="0" dirty="0">
              <a:ln>
                <a:noFill/>
              </a:ln>
              <a:effectLst/>
              <a:latin typeface="Arial" panose="020B0604020202020204" pitchFamily="34" charset="0"/>
              <a:cs typeface="Arial"/>
            </a:endParaRPr>
          </a:p>
          <a:p>
            <a:pPr marL="285750" indent="-285750">
              <a:buFont typeface="Arial" panose="020B0604020202020204" pitchFamily="34" charset="0"/>
              <a:buChar char="•"/>
            </a:pPr>
            <a:endParaRPr lang="it-IT" dirty="0"/>
          </a:p>
        </p:txBody>
      </p:sp>
      <p:sp>
        <p:nvSpPr>
          <p:cNvPr id="8" name="CasellaDiTesto 7">
            <a:extLst>
              <a:ext uri="{FF2B5EF4-FFF2-40B4-BE49-F238E27FC236}">
                <a16:creationId xmlns:a16="http://schemas.microsoft.com/office/drawing/2014/main" id="{8655A489-B3D2-73CE-3207-6FF58A9F63CD}"/>
              </a:ext>
            </a:extLst>
          </p:cNvPr>
          <p:cNvSpPr txBox="1"/>
          <p:nvPr/>
        </p:nvSpPr>
        <p:spPr>
          <a:xfrm>
            <a:off x="2699544" y="6465282"/>
            <a:ext cx="5400674" cy="369332"/>
          </a:xfrm>
          <a:prstGeom prst="rect">
            <a:avLst/>
          </a:prstGeom>
          <a:noFill/>
        </p:spPr>
        <p:txBody>
          <a:bodyPr wrap="square">
            <a:spAutoFit/>
          </a:bodyPr>
          <a:lstStyle/>
          <a:p>
            <a:r>
              <a:rPr lang="it-IT" dirty="0">
                <a:hlinkClick r:id="rId2"/>
              </a:rPr>
              <a:t>https://youtu.be/8_fDzozVphY?feature=shared</a:t>
            </a:r>
            <a:endParaRPr lang="it-IT" dirty="0"/>
          </a:p>
        </p:txBody>
      </p:sp>
    </p:spTree>
    <p:extLst>
      <p:ext uri="{BB962C8B-B14F-4D97-AF65-F5344CB8AC3E}">
        <p14:creationId xmlns:p14="http://schemas.microsoft.com/office/powerpoint/2010/main" val="29214559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074BBF54-C851-B5E8-E784-213A628F2EA4}"/>
              </a:ext>
            </a:extLst>
          </p:cNvPr>
          <p:cNvPicPr>
            <a:picLocks noChangeAspect="1"/>
          </p:cNvPicPr>
          <p:nvPr/>
        </p:nvPicPr>
        <p:blipFill>
          <a:blip r:embed="rId2"/>
          <a:stretch>
            <a:fillRect/>
          </a:stretch>
        </p:blipFill>
        <p:spPr>
          <a:xfrm>
            <a:off x="9435429" y="215932"/>
            <a:ext cx="1130300" cy="1130300"/>
          </a:xfrm>
          <a:prstGeom prst="rect">
            <a:avLst/>
          </a:prstGeom>
        </p:spPr>
      </p:pic>
      <p:pic>
        <p:nvPicPr>
          <p:cNvPr id="8" name="Immagine 12">
            <a:extLst>
              <a:ext uri="{FF2B5EF4-FFF2-40B4-BE49-F238E27FC236}">
                <a16:creationId xmlns:a16="http://schemas.microsoft.com/office/drawing/2014/main" id="{32F21DC5-F71D-8643-D9E7-AEA18C95ABE1}"/>
              </a:ext>
            </a:extLst>
          </p:cNvPr>
          <p:cNvPicPr>
            <a:picLocks noChangeAspect="1"/>
          </p:cNvPicPr>
          <p:nvPr/>
        </p:nvPicPr>
        <p:blipFill>
          <a:blip r:embed="rId3"/>
          <a:stretch>
            <a:fillRect/>
          </a:stretch>
        </p:blipFill>
        <p:spPr>
          <a:xfrm>
            <a:off x="731520" y="2153808"/>
            <a:ext cx="4206240" cy="57864"/>
          </a:xfrm>
          <a:prstGeom prst="rect">
            <a:avLst/>
          </a:prstGeom>
        </p:spPr>
      </p:pic>
      <p:pic>
        <p:nvPicPr>
          <p:cNvPr id="16" name="Immagine 8">
            <a:extLst>
              <a:ext uri="{FF2B5EF4-FFF2-40B4-BE49-F238E27FC236}">
                <a16:creationId xmlns:a16="http://schemas.microsoft.com/office/drawing/2014/main" id="{074BBF54-C851-B5E8-E784-213A628F2EA4}"/>
              </a:ext>
            </a:extLst>
          </p:cNvPr>
          <p:cNvPicPr>
            <a:picLocks noChangeAspect="1"/>
          </p:cNvPicPr>
          <p:nvPr/>
        </p:nvPicPr>
        <p:blipFill>
          <a:blip r:embed="rId2"/>
          <a:stretch>
            <a:fillRect/>
          </a:stretch>
        </p:blipFill>
        <p:spPr>
          <a:xfrm>
            <a:off x="3936586" y="216717"/>
            <a:ext cx="1130300" cy="1130300"/>
          </a:xfrm>
          <a:prstGeom prst="rect">
            <a:avLst/>
          </a:prstGeom>
        </p:spPr>
      </p:pic>
      <p:sp>
        <p:nvSpPr>
          <p:cNvPr id="17" name="CasellaDiTesto 15">
            <a:extLst>
              <a:ext uri="{FF2B5EF4-FFF2-40B4-BE49-F238E27FC236}">
                <a16:creationId xmlns:a16="http://schemas.microsoft.com/office/drawing/2014/main" id="{CC00B491-0C99-BB73-CE3F-04CDA9D1AF45}"/>
              </a:ext>
            </a:extLst>
          </p:cNvPr>
          <p:cNvSpPr txBox="1"/>
          <p:nvPr/>
        </p:nvSpPr>
        <p:spPr>
          <a:xfrm>
            <a:off x="5761333" y="1318686"/>
            <a:ext cx="4271554" cy="830997"/>
          </a:xfrm>
          <a:prstGeom prst="rect">
            <a:avLst/>
          </a:prstGeom>
          <a:noFill/>
        </p:spPr>
        <p:txBody>
          <a:bodyPr wrap="square" lIns="91440" tIns="45720" rIns="91440" bIns="45720" anchor="t">
            <a:spAutoFit/>
          </a:bodyPr>
          <a:lstStyle/>
          <a:p>
            <a:pPr algn="ctr"/>
            <a:r>
              <a:rPr lang="it-IT" b="1" dirty="0">
                <a:latin typeface="Arial"/>
                <a:cs typeface="Arial"/>
              </a:rPr>
              <a:t>Fascicoli Sanitari Elettronici</a:t>
            </a:r>
            <a:endParaRPr lang="en-US"/>
          </a:p>
          <a:p>
            <a:pPr algn="ctr"/>
            <a:r>
              <a:rPr lang="it-IT" dirty="0">
                <a:latin typeface="Arial"/>
                <a:cs typeface="Arial"/>
              </a:rPr>
              <a:t>(</a:t>
            </a:r>
            <a:r>
              <a:rPr lang="it-IT" dirty="0" err="1">
                <a:latin typeface="Arial"/>
                <a:cs typeface="Arial"/>
              </a:rPr>
              <a:t>EHRs</a:t>
            </a:r>
            <a:r>
              <a:rPr lang="it-IT" dirty="0">
                <a:latin typeface="Arial"/>
                <a:cs typeface="Arial"/>
              </a:rPr>
              <a:t> - Electronic Health Records)</a:t>
            </a:r>
          </a:p>
          <a:p>
            <a:endParaRPr lang="it-IT" sz="1200" dirty="0">
              <a:latin typeface=""/>
            </a:endParaRPr>
          </a:p>
        </p:txBody>
      </p:sp>
      <p:pic>
        <p:nvPicPr>
          <p:cNvPr id="18" name="Immagine 12">
            <a:extLst>
              <a:ext uri="{FF2B5EF4-FFF2-40B4-BE49-F238E27FC236}">
                <a16:creationId xmlns:a16="http://schemas.microsoft.com/office/drawing/2014/main" id="{32F21DC5-F71D-8643-D9E7-AEA18C95ABE1}"/>
              </a:ext>
            </a:extLst>
          </p:cNvPr>
          <p:cNvPicPr>
            <a:picLocks noChangeAspect="1"/>
          </p:cNvPicPr>
          <p:nvPr/>
        </p:nvPicPr>
        <p:blipFill>
          <a:blip r:embed="rId3"/>
          <a:stretch>
            <a:fillRect/>
          </a:stretch>
        </p:blipFill>
        <p:spPr>
          <a:xfrm>
            <a:off x="5766312" y="2140519"/>
            <a:ext cx="4206240" cy="57864"/>
          </a:xfrm>
          <a:prstGeom prst="rect">
            <a:avLst/>
          </a:prstGeom>
        </p:spPr>
      </p:pic>
      <p:sp>
        <p:nvSpPr>
          <p:cNvPr id="11" name="Cím 1">
            <a:extLst>
              <a:ext uri="{FF2B5EF4-FFF2-40B4-BE49-F238E27FC236}">
                <a16:creationId xmlns:a16="http://schemas.microsoft.com/office/drawing/2014/main" id="{CE1F56F1-082D-F3BE-78A8-1E2F3D42BB73}"/>
              </a:ext>
            </a:extLst>
          </p:cNvPr>
          <p:cNvSpPr txBox="1">
            <a:spLocks/>
          </p:cNvSpPr>
          <p:nvPr/>
        </p:nvSpPr>
        <p:spPr>
          <a:xfrm>
            <a:off x="570206" y="485160"/>
            <a:ext cx="2656189" cy="584775"/>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3600" b="1" dirty="0">
                <a:solidFill>
                  <a:srgbClr val="1A75DB"/>
                </a:solidFill>
                <a:latin typeface="+mn-lt"/>
              </a:rPr>
              <a:t>EMR vs EHR</a:t>
            </a:r>
            <a:endParaRPr lang="en-GB" sz="3600" b="1" dirty="0">
              <a:solidFill>
                <a:srgbClr val="1A75DB"/>
              </a:solidFill>
              <a:latin typeface="+mn-lt"/>
            </a:endParaRPr>
          </a:p>
        </p:txBody>
      </p:sp>
      <p:sp>
        <p:nvSpPr>
          <p:cNvPr id="2" name="Footer Placeholder 4">
            <a:extLst>
              <a:ext uri="{FF2B5EF4-FFF2-40B4-BE49-F238E27FC236}">
                <a16:creationId xmlns:a16="http://schemas.microsoft.com/office/drawing/2014/main" id="{6457CD4C-F703-3C9C-5238-AF09EE6F4146}"/>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3" name="Rectangle 1">
            <a:extLst>
              <a:ext uri="{FF2B5EF4-FFF2-40B4-BE49-F238E27FC236}">
                <a16:creationId xmlns:a16="http://schemas.microsoft.com/office/drawing/2014/main" id="{76E747D3-C38B-0BAA-A153-86644312B617}"/>
              </a:ext>
            </a:extLst>
          </p:cNvPr>
          <p:cNvSpPr>
            <a:spLocks noChangeArrowheads="1"/>
          </p:cNvSpPr>
          <p:nvPr/>
        </p:nvSpPr>
        <p:spPr bwMode="auto">
          <a:xfrm>
            <a:off x="818949" y="1406186"/>
            <a:ext cx="403187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kumimoji="0" lang="it-IT" altLang="it-IT" sz="1800" b="1" i="0" u="none" strike="noStrike" cap="none" normalizeH="0" baseline="0" dirty="0">
                <a:ln>
                  <a:noFill/>
                </a:ln>
                <a:effectLst/>
                <a:latin typeface="Arial"/>
                <a:cs typeface="Arial"/>
              </a:rPr>
              <a:t>Cartelle Cliniche Elettroniche</a:t>
            </a:r>
            <a:endParaRPr lang="it-IT" altLang="it-IT" dirty="0">
              <a:latin typeface="Arial" panose="020B0604020202020204" pitchFamily="34" charset="0"/>
              <a:cs typeface="Arial" panose="020B0604020202020204" pitchFamily="34" charset="0"/>
            </a:endParaRPr>
          </a:p>
          <a:p>
            <a:pPr algn="ctr" defTabSz="914400">
              <a:spcBef>
                <a:spcPct val="0"/>
              </a:spcBef>
              <a:spcAft>
                <a:spcPct val="0"/>
              </a:spcAft>
            </a:pPr>
            <a:r>
              <a:rPr lang="it-IT" altLang="it-IT" b="1" dirty="0">
                <a:latin typeface="Arial"/>
                <a:cs typeface="Arial"/>
              </a:rPr>
              <a:t> (</a:t>
            </a:r>
            <a:r>
              <a:rPr lang="it-IT" dirty="0" err="1">
                <a:latin typeface="Arial"/>
                <a:cs typeface="Arial"/>
              </a:rPr>
              <a:t>EMRs</a:t>
            </a:r>
            <a:r>
              <a:rPr lang="it-IT" dirty="0">
                <a:latin typeface="Arial"/>
                <a:cs typeface="Arial"/>
              </a:rPr>
              <a:t> - Electronic </a:t>
            </a:r>
            <a:r>
              <a:rPr lang="it-IT" dirty="0" err="1">
                <a:latin typeface="Arial"/>
                <a:cs typeface="Arial"/>
              </a:rPr>
              <a:t>Medical</a:t>
            </a:r>
            <a:r>
              <a:rPr lang="it-IT" dirty="0">
                <a:latin typeface="Arial"/>
                <a:cs typeface="Arial"/>
              </a:rPr>
              <a:t> Records)</a:t>
            </a:r>
            <a:endParaRPr lang="it-IT" altLang="it-IT" sz="1800" b="0" i="0" u="none" strike="noStrike" cap="none" normalizeH="0" baseline="0">
              <a:ln>
                <a:noFill/>
              </a:ln>
              <a:effectLst/>
              <a:latin typeface="Arial" panose="020B0604020202020204" pitchFamily="34" charset="0"/>
              <a:cs typeface="Arial"/>
            </a:endParaRPr>
          </a:p>
        </p:txBody>
      </p:sp>
      <p:sp>
        <p:nvSpPr>
          <p:cNvPr id="6" name="CasellaDiTesto 5">
            <a:extLst>
              <a:ext uri="{FF2B5EF4-FFF2-40B4-BE49-F238E27FC236}">
                <a16:creationId xmlns:a16="http://schemas.microsoft.com/office/drawing/2014/main" id="{EA0568E8-1ED6-D0DA-523A-28D822F68774}"/>
              </a:ext>
            </a:extLst>
          </p:cNvPr>
          <p:cNvSpPr txBox="1"/>
          <p:nvPr/>
        </p:nvSpPr>
        <p:spPr>
          <a:xfrm>
            <a:off x="554094" y="2209302"/>
            <a:ext cx="4537464" cy="4801314"/>
          </a:xfrm>
          <a:prstGeom prst="rect">
            <a:avLst/>
          </a:prstGeom>
          <a:noFill/>
        </p:spPr>
        <p:txBody>
          <a:bodyPr wrap="square" lIns="91440" tIns="45720" rIns="91440" bIns="45720" rtlCol="0" anchor="t">
            <a:spAutoFit/>
          </a:bodyPr>
          <a:lstStyle/>
          <a:p>
            <a:pPr marL="342900" indent="-342900">
              <a:buAutoNum type="arabicPeriod"/>
            </a:pPr>
            <a:r>
              <a:rPr lang="it-IT" sz="1600" dirty="0">
                <a:ea typeface="+mn-lt"/>
                <a:cs typeface="+mn-lt"/>
              </a:rPr>
              <a:t>Rappresentano il documento legale ufficiale della struttura sanitaria;</a:t>
            </a:r>
            <a:endParaRPr lang="en-US" dirty="0">
              <a:ea typeface="+mn-lt"/>
              <a:cs typeface="+mn-lt"/>
            </a:endParaRPr>
          </a:p>
          <a:p>
            <a:pPr marL="342900" indent="-342900">
              <a:buAutoNum type="arabicPeriod"/>
            </a:pPr>
            <a:r>
              <a:rPr lang="it-IT" sz="1600" dirty="0">
                <a:ea typeface="+mn-lt"/>
                <a:cs typeface="+mn-lt"/>
              </a:rPr>
              <a:t>Costituiscono un archivio dei servizi clinici forniti al paziente nella struttura sanitaria; </a:t>
            </a:r>
            <a:endParaRPr lang="en-US" dirty="0"/>
          </a:p>
          <a:p>
            <a:pPr marL="342900" indent="-342900">
              <a:buAutoNum type="arabicPeriod"/>
            </a:pPr>
            <a:r>
              <a:rPr lang="it-IT" altLang="it-IT" sz="1600" dirty="0"/>
              <a:t>Appartengono </a:t>
            </a:r>
            <a:r>
              <a:rPr lang="it-IT" altLang="it-IT" sz="1600" dirty="0" err="1"/>
              <a:t>allastruttura</a:t>
            </a:r>
            <a:r>
              <a:rPr lang="it-IT" altLang="it-IT" sz="1600" dirty="0"/>
              <a:t> sanitaria;</a:t>
            </a:r>
            <a:endParaRPr lang="en-US" dirty="0"/>
          </a:p>
          <a:p>
            <a:pPr marL="342900" indent="-342900">
              <a:buAutoNum type="arabicPeriod"/>
            </a:pPr>
            <a:r>
              <a:rPr lang="it-IT" sz="1600" dirty="0">
                <a:ea typeface="+mn-lt"/>
                <a:cs typeface="+mn-lt"/>
              </a:rPr>
              <a:t>I sistemi di supporto sono commercializzati da fornitori di software e implementati da ospedali, aziende sanitarie, ambulatori, ecc.;</a:t>
            </a:r>
            <a:endParaRPr lang="en-US" dirty="0">
              <a:ea typeface="+mn-lt"/>
              <a:cs typeface="+mn-lt"/>
            </a:endParaRPr>
          </a:p>
          <a:p>
            <a:pPr marL="342900" indent="-342900">
              <a:buAutoNum type="arabicPeriod"/>
            </a:pPr>
            <a:r>
              <a:rPr lang="it-IT" sz="1600" dirty="0">
                <a:ea typeface="+mn-lt"/>
                <a:cs typeface="+mn-lt"/>
              </a:rPr>
              <a:t>Possono offrire ai pazienti l'accesso a determinate informazioni tramite un portale web, ma non consentono interazioni dirette; </a:t>
            </a:r>
            <a:endParaRPr lang="en-US" dirty="0">
              <a:ea typeface="+mn-lt"/>
              <a:cs typeface="+mn-lt"/>
            </a:endParaRPr>
          </a:p>
          <a:p>
            <a:pPr marL="342900" indent="-342900">
              <a:buAutoNum type="arabicPeriod"/>
            </a:pPr>
            <a:r>
              <a:rPr lang="it-IT" sz="1600" dirty="0">
                <a:ea typeface="+mn-lt"/>
                <a:cs typeface="+mn-lt"/>
              </a:rPr>
              <a:t>Le EHR sono sistemi integrati che centralizzano tutte le informazioni cliniche e amministrative relative al paziente, rendendo accessibile ogni dettaglio delle interazioni tra paziente e la struttura sanitaria, per migliorare la gestione delle cure e facilitare la comunicazione tra professionisti sanitari. </a:t>
            </a:r>
            <a:endParaRPr lang="it-IT" altLang="it-IT" sz="1600" dirty="0"/>
          </a:p>
          <a:p>
            <a:endParaRPr lang="it-IT" dirty="0"/>
          </a:p>
        </p:txBody>
      </p:sp>
      <p:sp>
        <p:nvSpPr>
          <p:cNvPr id="12" name="CasellaDiTesto 11">
            <a:extLst>
              <a:ext uri="{FF2B5EF4-FFF2-40B4-BE49-F238E27FC236}">
                <a16:creationId xmlns:a16="http://schemas.microsoft.com/office/drawing/2014/main" id="{E8538E2A-996D-F71B-C28E-A6825377E192}"/>
              </a:ext>
            </a:extLst>
          </p:cNvPr>
          <p:cNvSpPr txBox="1"/>
          <p:nvPr/>
        </p:nvSpPr>
        <p:spPr>
          <a:xfrm>
            <a:off x="6003485" y="2353460"/>
            <a:ext cx="3775251" cy="2062103"/>
          </a:xfrm>
          <a:prstGeom prst="rect">
            <a:avLst/>
          </a:prstGeom>
          <a:noFill/>
        </p:spPr>
        <p:txBody>
          <a:bodyPr wrap="square" lIns="91440" tIns="45720" rIns="91440" bIns="45720" rtlCol="0" anchor="t">
            <a:spAutoFit/>
          </a:bodyPr>
          <a:lstStyle/>
          <a:p>
            <a:pPr marL="342900" indent="-342900">
              <a:buAutoNum type="arabicPeriod"/>
            </a:pPr>
            <a:r>
              <a:rPr lang="it-IT" altLang="it-IT" sz="1600" dirty="0"/>
              <a:t>Un</a:t>
            </a:r>
            <a:r>
              <a:rPr kumimoji="0" lang="it-IT" altLang="it-IT" sz="1600" b="0" i="0" u="none" strike="noStrike" cap="none" normalizeH="0" baseline="0" dirty="0">
                <a:ln>
                  <a:noFill/>
                </a:ln>
                <a:effectLst/>
              </a:rPr>
              <a:t> sottoinsieme di informazioni </a:t>
            </a:r>
            <a:r>
              <a:rPr lang="it-IT" altLang="it-IT" sz="1600" dirty="0"/>
              <a:t>relative al paziente e al suo accesso nella struttura sanitaria; </a:t>
            </a:r>
            <a:endParaRPr lang="it-IT" sz="1600" dirty="0"/>
          </a:p>
          <a:p>
            <a:pPr marL="342900" indent="-342900">
              <a:buAutoNum type="arabicPeriod"/>
            </a:pPr>
            <a:r>
              <a:rPr lang="it-IT" altLang="it-IT" sz="1600" dirty="0"/>
              <a:t>Proprietà del paziente o di uno </a:t>
            </a:r>
            <a:r>
              <a:rPr lang="it-IT" altLang="it-IT" sz="1600"/>
              <a:t>stakeholder;</a:t>
            </a:r>
            <a:endParaRPr lang="it-IT" sz="1600"/>
          </a:p>
          <a:p>
            <a:pPr marL="342900" indent="-342900">
              <a:buAutoNum type="arabicPeriod"/>
            </a:pPr>
            <a:r>
              <a:rPr lang="it-IT" altLang="it-IT" sz="1600"/>
              <a:t>Fornisce un </a:t>
            </a:r>
            <a:r>
              <a:rPr lang="it-IT" altLang="it-IT" sz="1600" dirty="0"/>
              <a:t>accesso interattivo per il paziente, nonché la possibilità per il paziente di aggiungere informazioni</a:t>
            </a:r>
            <a:endParaRPr lang="it-IT" sz="1600"/>
          </a:p>
        </p:txBody>
      </p:sp>
      <p:sp>
        <p:nvSpPr>
          <p:cNvPr id="7" name="CasellaDiTesto 6">
            <a:extLst>
              <a:ext uri="{FF2B5EF4-FFF2-40B4-BE49-F238E27FC236}">
                <a16:creationId xmlns:a16="http://schemas.microsoft.com/office/drawing/2014/main" id="{60E91877-12A9-98F5-0A62-1DF82187B143}"/>
              </a:ext>
            </a:extLst>
          </p:cNvPr>
          <p:cNvSpPr txBox="1"/>
          <p:nvPr/>
        </p:nvSpPr>
        <p:spPr>
          <a:xfrm>
            <a:off x="2848644" y="6458785"/>
            <a:ext cx="5400674" cy="369332"/>
          </a:xfrm>
          <a:prstGeom prst="rect">
            <a:avLst/>
          </a:prstGeom>
          <a:noFill/>
        </p:spPr>
        <p:txBody>
          <a:bodyPr wrap="square">
            <a:spAutoFit/>
          </a:bodyPr>
          <a:lstStyle/>
          <a:p>
            <a:r>
              <a:rPr lang="it-IT" dirty="0">
                <a:hlinkClick r:id="rId4"/>
              </a:rPr>
              <a:t>https://youtu.be/VftOQHedWMk?feature=shared</a:t>
            </a:r>
            <a:endParaRPr lang="it-IT" dirty="0"/>
          </a:p>
        </p:txBody>
      </p:sp>
    </p:spTree>
    <p:extLst>
      <p:ext uri="{BB962C8B-B14F-4D97-AF65-F5344CB8AC3E}">
        <p14:creationId xmlns:p14="http://schemas.microsoft.com/office/powerpoint/2010/main" val="25796135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526605" y="190359"/>
            <a:ext cx="9987026" cy="552424"/>
          </a:xfrm>
        </p:spPr>
        <p:txBody>
          <a:bodyPr lIns="91440" tIns="45720" rIns="91440" bIns="45720" anchor="b"/>
          <a:lstStyle/>
          <a:p>
            <a:r>
              <a:rPr lang="it-IT" sz="2800" dirty="0">
                <a:solidFill>
                  <a:schemeClr val="accent1">
                    <a:lumMod val="75000"/>
                  </a:schemeClr>
                </a:solidFill>
              </a:rPr>
              <a:t>Sintesi dei componenti degli </a:t>
            </a:r>
            <a:r>
              <a:rPr lang="it-IT" sz="2800" b="1" dirty="0">
                <a:solidFill>
                  <a:schemeClr val="accent1">
                    <a:lumMod val="75000"/>
                  </a:schemeClr>
                </a:solidFill>
              </a:rPr>
              <a:t>EHR</a:t>
            </a:r>
            <a:r>
              <a:rPr lang="it-IT" sz="2800" dirty="0">
                <a:solidFill>
                  <a:schemeClr val="accent1">
                    <a:lumMod val="75000"/>
                  </a:schemeClr>
                </a:solidFill>
              </a:rPr>
              <a:t> (Fascicoli Sanitari Elettronici):</a:t>
            </a:r>
            <a:endParaRPr lang="it-IT" sz="2800" dirty="0">
              <a:solidFill>
                <a:schemeClr val="accent1">
                  <a:lumMod val="75000"/>
                </a:schemeClr>
              </a:solidFill>
              <a:ea typeface="Calibri"/>
              <a:cs typeface="Calibri"/>
            </a:endParaRPr>
          </a:p>
        </p:txBody>
      </p:sp>
      <p:pic>
        <p:nvPicPr>
          <p:cNvPr id="4" name="Immagine 28">
            <a:extLst>
              <a:ext uri="{FF2B5EF4-FFF2-40B4-BE49-F238E27FC236}">
                <a16:creationId xmlns:a16="http://schemas.microsoft.com/office/drawing/2014/main" id="{C04CA5DE-1FE5-BBCC-A2B1-3DC9D1E04925}"/>
              </a:ext>
            </a:extLst>
          </p:cNvPr>
          <p:cNvPicPr>
            <a:picLocks noChangeAspect="1"/>
          </p:cNvPicPr>
          <p:nvPr/>
        </p:nvPicPr>
        <p:blipFill>
          <a:blip r:embed="rId2"/>
          <a:stretch>
            <a:fillRect/>
          </a:stretch>
        </p:blipFill>
        <p:spPr>
          <a:xfrm>
            <a:off x="542157" y="966568"/>
            <a:ext cx="533400" cy="533400"/>
          </a:xfrm>
          <a:prstGeom prst="rect">
            <a:avLst/>
          </a:prstGeom>
        </p:spPr>
      </p:pic>
      <p:pic>
        <p:nvPicPr>
          <p:cNvPr id="5" name="Immagine 28">
            <a:extLst>
              <a:ext uri="{FF2B5EF4-FFF2-40B4-BE49-F238E27FC236}">
                <a16:creationId xmlns:a16="http://schemas.microsoft.com/office/drawing/2014/main" id="{C04CA5DE-1FE5-BBCC-A2B1-3DC9D1E04925}"/>
              </a:ext>
            </a:extLst>
          </p:cNvPr>
          <p:cNvPicPr>
            <a:picLocks noChangeAspect="1"/>
          </p:cNvPicPr>
          <p:nvPr/>
        </p:nvPicPr>
        <p:blipFill>
          <a:blip r:embed="rId2"/>
          <a:stretch>
            <a:fillRect/>
          </a:stretch>
        </p:blipFill>
        <p:spPr>
          <a:xfrm>
            <a:off x="542157" y="2096748"/>
            <a:ext cx="533400" cy="533400"/>
          </a:xfrm>
          <a:prstGeom prst="rect">
            <a:avLst/>
          </a:prstGeom>
        </p:spPr>
      </p:pic>
      <p:pic>
        <p:nvPicPr>
          <p:cNvPr id="6" name="Immagine 28">
            <a:extLst>
              <a:ext uri="{FF2B5EF4-FFF2-40B4-BE49-F238E27FC236}">
                <a16:creationId xmlns:a16="http://schemas.microsoft.com/office/drawing/2014/main" id="{C04CA5DE-1FE5-BBCC-A2B1-3DC9D1E04925}"/>
              </a:ext>
            </a:extLst>
          </p:cNvPr>
          <p:cNvPicPr>
            <a:picLocks noChangeAspect="1"/>
          </p:cNvPicPr>
          <p:nvPr/>
        </p:nvPicPr>
        <p:blipFill>
          <a:blip r:embed="rId2"/>
          <a:stretch>
            <a:fillRect/>
          </a:stretch>
        </p:blipFill>
        <p:spPr>
          <a:xfrm>
            <a:off x="542157" y="3179085"/>
            <a:ext cx="533400" cy="533400"/>
          </a:xfrm>
          <a:prstGeom prst="rect">
            <a:avLst/>
          </a:prstGeom>
        </p:spPr>
      </p:pic>
      <p:pic>
        <p:nvPicPr>
          <p:cNvPr id="7" name="Immagine 28">
            <a:extLst>
              <a:ext uri="{FF2B5EF4-FFF2-40B4-BE49-F238E27FC236}">
                <a16:creationId xmlns:a16="http://schemas.microsoft.com/office/drawing/2014/main" id="{C04CA5DE-1FE5-BBCC-A2B1-3DC9D1E04925}"/>
              </a:ext>
            </a:extLst>
          </p:cNvPr>
          <p:cNvPicPr>
            <a:picLocks noChangeAspect="1"/>
          </p:cNvPicPr>
          <p:nvPr/>
        </p:nvPicPr>
        <p:blipFill>
          <a:blip r:embed="rId2"/>
          <a:stretch>
            <a:fillRect/>
          </a:stretch>
        </p:blipFill>
        <p:spPr>
          <a:xfrm>
            <a:off x="542157" y="4261422"/>
            <a:ext cx="533400" cy="533400"/>
          </a:xfrm>
          <a:prstGeom prst="rect">
            <a:avLst/>
          </a:prstGeom>
        </p:spPr>
      </p:pic>
      <p:pic>
        <p:nvPicPr>
          <p:cNvPr id="8" name="Immagine 28">
            <a:extLst>
              <a:ext uri="{FF2B5EF4-FFF2-40B4-BE49-F238E27FC236}">
                <a16:creationId xmlns:a16="http://schemas.microsoft.com/office/drawing/2014/main" id="{C04CA5DE-1FE5-BBCC-A2B1-3DC9D1E04925}"/>
              </a:ext>
            </a:extLst>
          </p:cNvPr>
          <p:cNvPicPr>
            <a:picLocks noChangeAspect="1"/>
          </p:cNvPicPr>
          <p:nvPr/>
        </p:nvPicPr>
        <p:blipFill>
          <a:blip r:embed="rId2"/>
          <a:stretch>
            <a:fillRect/>
          </a:stretch>
        </p:blipFill>
        <p:spPr>
          <a:xfrm>
            <a:off x="542157" y="5343759"/>
            <a:ext cx="533400" cy="533400"/>
          </a:xfrm>
          <a:prstGeom prst="rect">
            <a:avLst/>
          </a:prstGeom>
        </p:spPr>
      </p:pic>
      <p:sp>
        <p:nvSpPr>
          <p:cNvPr id="9" name="Footer Placeholder 4">
            <a:extLst>
              <a:ext uri="{FF2B5EF4-FFF2-40B4-BE49-F238E27FC236}">
                <a16:creationId xmlns:a16="http://schemas.microsoft.com/office/drawing/2014/main" id="{3E9E4FE1-E5E9-09C1-FC6B-4DECC52DD7C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1" name="CasellaDiTesto 10">
            <a:extLst>
              <a:ext uri="{FF2B5EF4-FFF2-40B4-BE49-F238E27FC236}">
                <a16:creationId xmlns:a16="http://schemas.microsoft.com/office/drawing/2014/main" id="{8533CC2F-EA36-5CC7-73A1-7AA804E44774}"/>
              </a:ext>
            </a:extLst>
          </p:cNvPr>
          <p:cNvSpPr txBox="1"/>
          <p:nvPr/>
        </p:nvSpPr>
        <p:spPr>
          <a:xfrm>
            <a:off x="1075556" y="966568"/>
            <a:ext cx="9268065" cy="5355312"/>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kumimoji="0" lang="it-IT" altLang="it-IT" sz="1800" b="1" i="0" u="none" strike="noStrike" cap="none" normalizeH="0" baseline="0" dirty="0">
                <a:ln>
                  <a:noFill/>
                </a:ln>
                <a:solidFill>
                  <a:schemeClr val="accent1">
                    <a:lumMod val="75000"/>
                  </a:schemeClr>
                </a:solidFill>
                <a:effectLst/>
                <a:latin typeface="Arial"/>
                <a:cs typeface="Arial"/>
              </a:rPr>
              <a:t>Informazioni sanitarie del paziente:</a:t>
            </a:r>
            <a:r>
              <a:rPr lang="it-IT" dirty="0">
                <a:solidFill>
                  <a:schemeClr val="accent1">
                    <a:lumMod val="75000"/>
                  </a:schemeClr>
                </a:solidFill>
                <a:ea typeface="+mn-lt"/>
                <a:cs typeface="+mn-lt"/>
              </a:rPr>
              <a:t> </a:t>
            </a:r>
            <a:r>
              <a:rPr lang="it-IT" dirty="0">
                <a:solidFill>
                  <a:srgbClr val="000000"/>
                </a:solidFill>
                <a:latin typeface="Arial"/>
                <a:ea typeface="Calibri"/>
                <a:cs typeface="Arial"/>
              </a:rPr>
              <a:t>un</a:t>
            </a:r>
            <a:r>
              <a:rPr lang="it-IT" dirty="0">
                <a:latin typeface="Arial"/>
                <a:cs typeface="Arial"/>
              </a:rPr>
              <a:t> record digitale che include la storia clinica, i referti diagnostici e i dettagli sui farmaci prescritti.</a:t>
            </a:r>
          </a:p>
          <a:p>
            <a:endParaRPr lang="it-IT" altLang="it-IT" dirty="0">
              <a:latin typeface="Arial" panose="020B0604020202020204" pitchFamily="34" charset="0"/>
              <a:cs typeface="Arial"/>
            </a:endParaRPr>
          </a:p>
          <a:p>
            <a:endParaRPr lang="it-IT" altLang="it-IT" dirty="0">
              <a:solidFill>
                <a:srgbClr val="000000"/>
              </a:solidFill>
              <a:latin typeface="Arial" panose="020B0604020202020204" pitchFamily="34" charset="0"/>
            </a:endParaRPr>
          </a:p>
          <a:p>
            <a:pPr marL="285750" indent="-285750">
              <a:buFont typeface="Arial" panose="020B0604020202020204" pitchFamily="34" charset="0"/>
              <a:buChar char="•"/>
            </a:pPr>
            <a:r>
              <a:rPr kumimoji="0" lang="it-IT" altLang="it-IT" sz="1800" b="1" i="0" u="none" strike="noStrike" cap="none" normalizeH="0" baseline="0" dirty="0">
                <a:ln>
                  <a:noFill/>
                </a:ln>
                <a:solidFill>
                  <a:schemeClr val="accent1">
                    <a:lumMod val="75000"/>
                  </a:schemeClr>
                </a:solidFill>
                <a:effectLst/>
                <a:latin typeface="Arial"/>
                <a:cs typeface="Arial"/>
              </a:rPr>
              <a:t>Sistemi di inserimento ordini: </a:t>
            </a:r>
            <a:r>
              <a:rPr lang="it-IT" dirty="0">
                <a:latin typeface="Arial"/>
                <a:cs typeface="Arial"/>
              </a:rPr>
              <a:t>Consentono di ordinare esami, farmaci e trattamenti in modalità elettronica, semplificando i flussi di informazioni;</a:t>
            </a:r>
            <a:endParaRPr lang="it-IT" altLang="it-IT" dirty="0">
              <a:latin typeface="Arial"/>
              <a:cs typeface="Arial"/>
            </a:endParaRPr>
          </a:p>
          <a:p>
            <a:pPr marL="285750" indent="-285750">
              <a:buFont typeface="Arial" panose="020B0604020202020204" pitchFamily="34" charset="0"/>
              <a:buChar char="•"/>
            </a:pPr>
            <a:endParaRPr lang="it-IT" altLang="it-IT" dirty="0">
              <a:latin typeface="Arial" panose="020B0604020202020204" pitchFamily="34" charset="0"/>
            </a:endParaRPr>
          </a:p>
          <a:p>
            <a:endParaRPr kumimoji="0" lang="it-IT" altLang="it-IT" sz="1800" b="1" i="0" u="none" strike="noStrike" cap="none" normalizeH="0" baseline="0" dirty="0">
              <a:ln>
                <a:noFill/>
              </a:ln>
              <a:solidFill>
                <a:schemeClr val="accent1">
                  <a:lumMod val="75000"/>
                </a:schemeClr>
              </a:solidFill>
              <a:effectLst/>
              <a:latin typeface="Arial" panose="020B0604020202020204" pitchFamily="34" charset="0"/>
            </a:endParaRPr>
          </a:p>
          <a:p>
            <a:pPr marL="285750" indent="-285750">
              <a:buFont typeface="Arial" panose="020B0604020202020204" pitchFamily="34" charset="0"/>
              <a:buChar char="•"/>
            </a:pPr>
            <a:r>
              <a:rPr kumimoji="0" lang="it-IT" altLang="it-IT" sz="1800" b="1" i="0" u="none" strike="noStrike" cap="none" normalizeH="0" baseline="0" dirty="0">
                <a:ln>
                  <a:noFill/>
                </a:ln>
                <a:solidFill>
                  <a:schemeClr val="accent1">
                    <a:lumMod val="75000"/>
                  </a:schemeClr>
                </a:solidFill>
                <a:effectLst/>
                <a:latin typeface="Arial"/>
                <a:cs typeface="Arial"/>
              </a:rPr>
              <a:t>Sistemi di supporto </a:t>
            </a:r>
            <a:r>
              <a:rPr lang="it-IT" altLang="it-IT" b="1" dirty="0">
                <a:solidFill>
                  <a:schemeClr val="accent1">
                    <a:lumMod val="75000"/>
                  </a:schemeClr>
                </a:solidFill>
                <a:latin typeface="Arial"/>
                <a:cs typeface="Arial"/>
              </a:rPr>
              <a:t>decisionale</a:t>
            </a:r>
            <a:r>
              <a:rPr kumimoji="0" lang="it-IT" altLang="it-IT" sz="1800" b="1" i="0" u="none" strike="noStrike" cap="none" normalizeH="0" baseline="0" dirty="0">
                <a:ln>
                  <a:noFill/>
                </a:ln>
                <a:solidFill>
                  <a:schemeClr val="accent1">
                    <a:lumMod val="75000"/>
                  </a:schemeClr>
                </a:solidFill>
                <a:effectLst/>
                <a:latin typeface="Arial"/>
                <a:cs typeface="Arial"/>
              </a:rPr>
              <a:t>: </a:t>
            </a:r>
            <a:r>
              <a:rPr lang="it-IT" altLang="it-IT" dirty="0">
                <a:latin typeface="Arial"/>
                <a:cs typeface="Arial"/>
              </a:rPr>
              <a:t>p</a:t>
            </a:r>
            <a:r>
              <a:rPr lang="it-IT" dirty="0">
                <a:latin typeface="Arial"/>
                <a:cs typeface="Arial"/>
              </a:rPr>
              <a:t>ossono fornire raccomandazioni basate su evidenze scientifiche ai professionisti sanitari, supportando decisioni cliniche più informate;</a:t>
            </a:r>
          </a:p>
          <a:p>
            <a:endParaRPr lang="it-IT" altLang="it-IT" b="1" dirty="0">
              <a:solidFill>
                <a:srgbClr val="2F5597"/>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kumimoji="0" lang="it-IT" altLang="it-IT" sz="1800" b="1" i="0" u="none" strike="noStrike" cap="none" normalizeH="0" baseline="0" dirty="0">
                <a:ln>
                  <a:noFill/>
                </a:ln>
                <a:solidFill>
                  <a:schemeClr val="accent1">
                    <a:lumMod val="75000"/>
                  </a:schemeClr>
                </a:solidFill>
                <a:effectLst/>
                <a:latin typeface="Arial"/>
                <a:cs typeface="Arial"/>
              </a:rPr>
              <a:t>Protocolli di sicurezza: </a:t>
            </a:r>
            <a:r>
              <a:rPr lang="it-IT" dirty="0">
                <a:solidFill>
                  <a:srgbClr val="000000"/>
                </a:solidFill>
                <a:latin typeface="Arial"/>
                <a:ea typeface="+mn-lt"/>
                <a:cs typeface="Arial"/>
              </a:rPr>
              <a:t>protocollo</a:t>
            </a:r>
            <a:r>
              <a:rPr lang="it-IT" dirty="0">
                <a:latin typeface="Arial"/>
                <a:cs typeface="Arial"/>
              </a:rPr>
              <a:t> di accesso rigorosi garantiscono che le informazioni sanitarie del paziente siano conservate in modo sicuro e confidenziale, accessibili solo a personale autorizzato;</a:t>
            </a:r>
          </a:p>
          <a:p>
            <a:endParaRPr kumimoji="0" lang="it-IT" altLang="it-IT" sz="1800" b="0" i="0" u="none" strike="noStrike" cap="none" normalizeH="0" baseline="0" dirty="0">
              <a:ln>
                <a:noFill/>
              </a:ln>
              <a:solidFill>
                <a:schemeClr val="tx1"/>
              </a:solidFill>
              <a:effectLst/>
              <a:latin typeface="Arial" panose="020B0604020202020204" pitchFamily="34" charset="0"/>
            </a:endParaRPr>
          </a:p>
          <a:p>
            <a:pPr marL="285750" indent="-285750">
              <a:buFont typeface="Arial" panose="020B0604020202020204" pitchFamily="34" charset="0"/>
              <a:buChar char="•"/>
            </a:pPr>
            <a:r>
              <a:rPr kumimoji="0" lang="it-IT" altLang="it-IT" sz="1800" b="1" i="0" u="none" strike="noStrike" cap="none" normalizeH="0" baseline="0" dirty="0">
                <a:ln>
                  <a:noFill/>
                </a:ln>
                <a:solidFill>
                  <a:schemeClr val="accent1">
                    <a:lumMod val="75000"/>
                  </a:schemeClr>
                </a:solidFill>
                <a:effectLst/>
                <a:latin typeface="Arial"/>
                <a:cs typeface="Arial"/>
              </a:rPr>
              <a:t>Strumenti di comunicazione: </a:t>
            </a:r>
            <a:r>
              <a:rPr lang="it-IT" dirty="0">
                <a:latin typeface="Arial"/>
                <a:cs typeface="Arial"/>
              </a:rPr>
              <a:t>Facilitano la coordinazione tra professionisti sanitari, laboratori e farmacie, assicurando un approccio unificato nel trattamento del paziente.</a:t>
            </a:r>
          </a:p>
          <a:p>
            <a:endParaRPr lang="it-IT" dirty="0"/>
          </a:p>
        </p:txBody>
      </p:sp>
      <p:sp>
        <p:nvSpPr>
          <p:cNvPr id="10" name="CasellaDiTesto 9">
            <a:extLst>
              <a:ext uri="{FF2B5EF4-FFF2-40B4-BE49-F238E27FC236}">
                <a16:creationId xmlns:a16="http://schemas.microsoft.com/office/drawing/2014/main" id="{316B4E9E-4BAE-1902-660D-385E7787A2C1}"/>
              </a:ext>
            </a:extLst>
          </p:cNvPr>
          <p:cNvSpPr txBox="1"/>
          <p:nvPr/>
        </p:nvSpPr>
        <p:spPr>
          <a:xfrm>
            <a:off x="2906078" y="6321880"/>
            <a:ext cx="5400674" cy="369332"/>
          </a:xfrm>
          <a:prstGeom prst="rect">
            <a:avLst/>
          </a:prstGeom>
          <a:noFill/>
        </p:spPr>
        <p:txBody>
          <a:bodyPr wrap="square">
            <a:spAutoFit/>
          </a:bodyPr>
          <a:lstStyle/>
          <a:p>
            <a:r>
              <a:rPr lang="it-IT" dirty="0">
                <a:hlinkClick r:id="rId3"/>
              </a:rPr>
              <a:t>https://youtu.be/1YM3Bp1TkJY?feature=shared</a:t>
            </a:r>
            <a:endParaRPr lang="it-IT" dirty="0"/>
          </a:p>
        </p:txBody>
      </p:sp>
    </p:spTree>
    <p:extLst>
      <p:ext uri="{BB962C8B-B14F-4D97-AF65-F5344CB8AC3E}">
        <p14:creationId xmlns:p14="http://schemas.microsoft.com/office/powerpoint/2010/main" val="28129487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1">
            <a:extLst>
              <a:ext uri="{FF2B5EF4-FFF2-40B4-BE49-F238E27FC236}">
                <a16:creationId xmlns:a16="http://schemas.microsoft.com/office/drawing/2014/main" id="{8C1E4644-0516-4405-227E-C1EAF3813C4D}"/>
              </a:ext>
            </a:extLst>
          </p:cNvPr>
          <p:cNvSpPr txBox="1">
            <a:spLocks/>
          </p:cNvSpPr>
          <p:nvPr/>
        </p:nvSpPr>
        <p:spPr>
          <a:xfrm>
            <a:off x="397059" y="541100"/>
            <a:ext cx="9631523" cy="437075"/>
          </a:xfrm>
          <a:prstGeom prst="rect">
            <a:avLst/>
          </a:prstGeom>
        </p:spPr>
        <p:txBody>
          <a:bodyPr lIns="91440" tIns="45720" rIns="91440" bIns="45720" anchor="t"/>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it-IT" sz="2800" b="1">
                <a:solidFill>
                  <a:schemeClr val="accent1">
                    <a:lumMod val="75000"/>
                  </a:schemeClr>
                </a:solidFill>
                <a:latin typeface="Calibri"/>
                <a:ea typeface="Calibri"/>
                <a:cs typeface="Calibri"/>
              </a:rPr>
              <a:t>Benefici di una Piattaforma Sanitaria Digitale ben progettata</a:t>
            </a:r>
            <a:r>
              <a:rPr lang="it-IT" sz="2800" b="1" dirty="0">
                <a:solidFill>
                  <a:schemeClr val="accent1">
                    <a:lumMod val="75000"/>
                  </a:schemeClr>
                </a:solidFill>
                <a:latin typeface="+mn-lt"/>
              </a:rPr>
              <a:t> </a:t>
            </a:r>
            <a:endParaRPr lang="en-GB" sz="2800" b="1" dirty="0">
              <a:solidFill>
                <a:schemeClr val="accent1">
                  <a:lumMod val="75000"/>
                </a:schemeClr>
              </a:solidFill>
              <a:latin typeface="+mn-lt"/>
              <a:ea typeface="Calibri"/>
              <a:cs typeface="Calibri"/>
            </a:endParaRPr>
          </a:p>
        </p:txBody>
      </p:sp>
      <p:graphicFrame>
        <p:nvGraphicFramePr>
          <p:cNvPr id="4" name="Diagram 3">
            <a:extLst>
              <a:ext uri="{FF2B5EF4-FFF2-40B4-BE49-F238E27FC236}">
                <a16:creationId xmlns:a16="http://schemas.microsoft.com/office/drawing/2014/main" id="{2D8CDFAC-B9B9-3396-7FCC-4F918656F14E}"/>
              </a:ext>
            </a:extLst>
          </p:cNvPr>
          <p:cNvGraphicFramePr/>
          <p:nvPr>
            <p:extLst>
              <p:ext uri="{D42A27DB-BD31-4B8C-83A1-F6EECF244321}">
                <p14:modId xmlns:p14="http://schemas.microsoft.com/office/powerpoint/2010/main" val="1097054050"/>
              </p:ext>
            </p:extLst>
          </p:nvPr>
        </p:nvGraphicFramePr>
        <p:xfrm>
          <a:off x="397059" y="1372498"/>
          <a:ext cx="10061391" cy="39975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Immagine 4">
            <a:extLst>
              <a:ext uri="{FF2B5EF4-FFF2-40B4-BE49-F238E27FC236}">
                <a16:creationId xmlns:a16="http://schemas.microsoft.com/office/drawing/2014/main" id="{D7987FDF-337D-E723-DA50-0A029B993845}"/>
              </a:ext>
            </a:extLst>
          </p:cNvPr>
          <p:cNvPicPr>
            <a:picLocks noChangeAspect="1"/>
          </p:cNvPicPr>
          <p:nvPr/>
        </p:nvPicPr>
        <p:blipFill>
          <a:blip r:embed="rId7"/>
          <a:stretch>
            <a:fillRect/>
          </a:stretch>
        </p:blipFill>
        <p:spPr>
          <a:xfrm>
            <a:off x="95609" y="5371554"/>
            <a:ext cx="4119242" cy="1755126"/>
          </a:xfrm>
          <a:prstGeom prst="rect">
            <a:avLst/>
          </a:prstGeom>
        </p:spPr>
      </p:pic>
      <p:sp>
        <p:nvSpPr>
          <p:cNvPr id="6" name="Footer Placeholder 4">
            <a:extLst>
              <a:ext uri="{FF2B5EF4-FFF2-40B4-BE49-F238E27FC236}">
                <a16:creationId xmlns:a16="http://schemas.microsoft.com/office/drawing/2014/main" id="{431B1049-C160-51B1-C189-E0CD1F900AF3}"/>
              </a:ext>
            </a:extLst>
          </p:cNvPr>
          <p:cNvSpPr txBox="1">
            <a:spLocks noChangeArrowheads="1"/>
          </p:cNvSpPr>
          <p:nvPr/>
        </p:nvSpPr>
        <p:spPr bwMode="auto">
          <a:xfrm>
            <a:off x="4449282" y="6881182"/>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asellaDiTesto 6">
            <a:extLst>
              <a:ext uri="{FF2B5EF4-FFF2-40B4-BE49-F238E27FC236}">
                <a16:creationId xmlns:a16="http://schemas.microsoft.com/office/drawing/2014/main" id="{F9D3A4D0-0B28-70F6-4BE5-F62986CA80BD}"/>
              </a:ext>
            </a:extLst>
          </p:cNvPr>
          <p:cNvSpPr txBox="1"/>
          <p:nvPr/>
        </p:nvSpPr>
        <p:spPr>
          <a:xfrm>
            <a:off x="4449282" y="5764363"/>
            <a:ext cx="5400674" cy="369332"/>
          </a:xfrm>
          <a:prstGeom prst="rect">
            <a:avLst/>
          </a:prstGeom>
          <a:noFill/>
        </p:spPr>
        <p:txBody>
          <a:bodyPr wrap="square">
            <a:spAutoFit/>
          </a:bodyPr>
          <a:lstStyle/>
          <a:p>
            <a:r>
              <a:rPr lang="it-IT" dirty="0">
                <a:hlinkClick r:id="rId8"/>
              </a:rPr>
              <a:t>https://youtu.be/6C5ael5Nq_8?feature=shared</a:t>
            </a:r>
            <a:endParaRPr lang="it-IT" dirty="0"/>
          </a:p>
        </p:txBody>
      </p:sp>
    </p:spTree>
    <p:extLst>
      <p:ext uri="{BB962C8B-B14F-4D97-AF65-F5344CB8AC3E}">
        <p14:creationId xmlns:p14="http://schemas.microsoft.com/office/powerpoint/2010/main" val="2345311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35180-C7C9-69CD-3573-D54A480B84C2}"/>
              </a:ext>
            </a:extLst>
          </p:cNvPr>
          <p:cNvSpPr>
            <a:spLocks noGrp="1"/>
          </p:cNvSpPr>
          <p:nvPr>
            <p:ph type="title"/>
          </p:nvPr>
        </p:nvSpPr>
        <p:spPr>
          <a:xfrm>
            <a:off x="159026" y="298437"/>
            <a:ext cx="10088217" cy="513605"/>
          </a:xfrm>
        </p:spPr>
        <p:txBody>
          <a:bodyPr lIns="91440" tIns="45720" rIns="91440" bIns="45720" anchor="b"/>
          <a:lstStyle/>
          <a:p>
            <a:pPr algn="ctr"/>
            <a:r>
              <a:rPr lang="it-IT" sz="2800" b="1" dirty="0"/>
              <a:t>Il ruolo della tecnologia digitale nei pilastri di un sistema sanitario</a:t>
            </a:r>
            <a:endParaRPr lang="en-US" sz="2800" dirty="0"/>
          </a:p>
        </p:txBody>
      </p:sp>
      <p:graphicFrame>
        <p:nvGraphicFramePr>
          <p:cNvPr id="8" name="Content Placeholder 7">
            <a:extLst>
              <a:ext uri="{FF2B5EF4-FFF2-40B4-BE49-F238E27FC236}">
                <a16:creationId xmlns:a16="http://schemas.microsoft.com/office/drawing/2014/main" id="{A70237B3-6294-08CC-E42A-006F466B211D}"/>
              </a:ext>
            </a:extLst>
          </p:cNvPr>
          <p:cNvGraphicFramePr>
            <a:graphicFrameLocks noGrp="1"/>
          </p:cNvGraphicFramePr>
          <p:nvPr>
            <p:ph sz="half" idx="1"/>
            <p:extLst>
              <p:ext uri="{D42A27DB-BD31-4B8C-83A1-F6EECF244321}">
                <p14:modId xmlns:p14="http://schemas.microsoft.com/office/powerpoint/2010/main" val="3140564671"/>
              </p:ext>
            </p:extLst>
          </p:nvPr>
        </p:nvGraphicFramePr>
        <p:xfrm>
          <a:off x="-1774860" y="1202694"/>
          <a:ext cx="10248307" cy="57462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Immagine 8">
            <a:extLst>
              <a:ext uri="{FF2B5EF4-FFF2-40B4-BE49-F238E27FC236}">
                <a16:creationId xmlns:a16="http://schemas.microsoft.com/office/drawing/2014/main" id="{DB5EA58A-36FB-8767-ACA3-EADCF398EDAB}"/>
              </a:ext>
            </a:extLst>
          </p:cNvPr>
          <p:cNvPicPr>
            <a:picLocks noChangeAspect="1"/>
          </p:cNvPicPr>
          <p:nvPr/>
        </p:nvPicPr>
        <p:blipFill>
          <a:blip r:embed="rId7"/>
          <a:stretch>
            <a:fillRect/>
          </a:stretch>
        </p:blipFill>
        <p:spPr>
          <a:xfrm>
            <a:off x="370918" y="1984134"/>
            <a:ext cx="803878" cy="803878"/>
          </a:xfrm>
          <a:prstGeom prst="rect">
            <a:avLst/>
          </a:prstGeom>
        </p:spPr>
      </p:pic>
      <p:pic>
        <p:nvPicPr>
          <p:cNvPr id="7" name="Immagine 8">
            <a:extLst>
              <a:ext uri="{FF2B5EF4-FFF2-40B4-BE49-F238E27FC236}">
                <a16:creationId xmlns:a16="http://schemas.microsoft.com/office/drawing/2014/main" id="{95E3F5EC-7496-BFD5-94E8-A5D067AE4C13}"/>
              </a:ext>
            </a:extLst>
          </p:cNvPr>
          <p:cNvPicPr>
            <a:picLocks noChangeAspect="1"/>
          </p:cNvPicPr>
          <p:nvPr/>
        </p:nvPicPr>
        <p:blipFill>
          <a:blip r:embed="rId7"/>
          <a:stretch>
            <a:fillRect/>
          </a:stretch>
        </p:blipFill>
        <p:spPr>
          <a:xfrm>
            <a:off x="370918" y="4070109"/>
            <a:ext cx="803878" cy="803878"/>
          </a:xfrm>
          <a:prstGeom prst="rect">
            <a:avLst/>
          </a:prstGeom>
        </p:spPr>
      </p:pic>
      <p:sp>
        <p:nvSpPr>
          <p:cNvPr id="11" name="Hexagon 10">
            <a:extLst>
              <a:ext uri="{FF2B5EF4-FFF2-40B4-BE49-F238E27FC236}">
                <a16:creationId xmlns:a16="http://schemas.microsoft.com/office/drawing/2014/main" id="{A605A67E-D083-D559-98C1-94E9E032E9BC}"/>
              </a:ext>
            </a:extLst>
          </p:cNvPr>
          <p:cNvSpPr/>
          <p:nvPr/>
        </p:nvSpPr>
        <p:spPr>
          <a:xfrm>
            <a:off x="2023110" y="2926080"/>
            <a:ext cx="2628900" cy="2303659"/>
          </a:xfrm>
          <a:prstGeom prst="hexagon">
            <a:avLst>
              <a:gd name="adj" fmla="val 26422"/>
              <a:gd name="vf" fmla="val 115470"/>
            </a:avLst>
          </a:prstGeom>
          <a:noFill/>
          <a:ln w="762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Immagine 8">
            <a:extLst>
              <a:ext uri="{FF2B5EF4-FFF2-40B4-BE49-F238E27FC236}">
                <a16:creationId xmlns:a16="http://schemas.microsoft.com/office/drawing/2014/main" id="{7ADC1A6F-0514-43AB-E64A-A7B15F8162A2}"/>
              </a:ext>
            </a:extLst>
          </p:cNvPr>
          <p:cNvPicPr>
            <a:picLocks noChangeAspect="1"/>
          </p:cNvPicPr>
          <p:nvPr/>
        </p:nvPicPr>
        <p:blipFill>
          <a:blip r:embed="rId7"/>
          <a:stretch>
            <a:fillRect/>
          </a:stretch>
        </p:blipFill>
        <p:spPr>
          <a:xfrm>
            <a:off x="2192098" y="5229739"/>
            <a:ext cx="803878" cy="803878"/>
          </a:xfrm>
          <a:prstGeom prst="rect">
            <a:avLst/>
          </a:prstGeom>
        </p:spPr>
      </p:pic>
      <p:sp>
        <p:nvSpPr>
          <p:cNvPr id="9" name="Content Placeholder 2"/>
          <p:cNvSpPr txBox="1">
            <a:spLocks/>
          </p:cNvSpPr>
          <p:nvPr/>
        </p:nvSpPr>
        <p:spPr>
          <a:xfrm>
            <a:off x="6562881" y="2594524"/>
            <a:ext cx="4034247" cy="3046258"/>
          </a:xfrm>
          <a:prstGeom prst="rect">
            <a:avLst/>
          </a:prstGeom>
          <a:noFill/>
          <a:ln w="38100">
            <a:solidFill>
              <a:srgbClr val="0CEBF6"/>
            </a:solidFill>
          </a:ln>
        </p:spPr>
        <p:txBody>
          <a:bodyPr lIns="91440" tIns="45720" rIns="91440" bIns="45720" anchor="t"/>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it-IT" sz="1600" b="1" dirty="0"/>
              <a:t>Per quanto riguarda l'effetto delle soluzioni digitali sulle competenze del personale sanitario, le evidenze disponibili sono riassunte nella seguente meta-analisi:</a:t>
            </a:r>
            <a:endParaRPr lang="en-US" sz="1600">
              <a:ea typeface="Calibri"/>
              <a:cs typeface="Calibri"/>
            </a:endParaRPr>
          </a:p>
          <a:p>
            <a:pPr marL="0" indent="0">
              <a:buNone/>
            </a:pPr>
            <a:r>
              <a:rPr lang="it-IT" sz="1600" dirty="0"/>
              <a:t>Borges do Nascimento IJ, </a:t>
            </a:r>
            <a:r>
              <a:rPr lang="it-IT" sz="1600" err="1"/>
              <a:t>Abdulazeem</a:t>
            </a:r>
            <a:r>
              <a:rPr lang="it-IT" sz="1600" dirty="0"/>
              <a:t> HM, </a:t>
            </a:r>
            <a:r>
              <a:rPr lang="it-IT" sz="1600" err="1"/>
              <a:t>Vasanthan</a:t>
            </a:r>
            <a:r>
              <a:rPr lang="it-IT" sz="1600" dirty="0"/>
              <a:t> LT, et al. </a:t>
            </a:r>
            <a:r>
              <a:rPr lang="it-IT" sz="1600" i="1" dirty="0"/>
              <a:t>The global </a:t>
            </a:r>
            <a:r>
              <a:rPr lang="it-IT" sz="1600" i="1" err="1"/>
              <a:t>effect</a:t>
            </a:r>
            <a:r>
              <a:rPr lang="it-IT" sz="1600" i="1" dirty="0"/>
              <a:t> of </a:t>
            </a:r>
            <a:r>
              <a:rPr lang="it-IT" sz="1600" i="1" err="1"/>
              <a:t>digital</a:t>
            </a:r>
            <a:r>
              <a:rPr lang="it-IT" sz="1600" i="1" dirty="0"/>
              <a:t> health </a:t>
            </a:r>
            <a:r>
              <a:rPr lang="it-IT" sz="1600" i="1" err="1"/>
              <a:t>technologies</a:t>
            </a:r>
            <a:r>
              <a:rPr lang="it-IT" sz="1600" i="1" dirty="0"/>
              <a:t> on health workers' </a:t>
            </a:r>
            <a:r>
              <a:rPr lang="it-IT" sz="1600" i="1" err="1"/>
              <a:t>competencies</a:t>
            </a:r>
            <a:r>
              <a:rPr lang="it-IT" sz="1600" i="1" dirty="0"/>
              <a:t> and health </a:t>
            </a:r>
            <a:r>
              <a:rPr lang="it-IT" sz="1600" i="1" err="1"/>
              <a:t>workplace</a:t>
            </a:r>
            <a:r>
              <a:rPr lang="it-IT" sz="1600" i="1" dirty="0"/>
              <a:t>: an </a:t>
            </a:r>
            <a:r>
              <a:rPr lang="it-IT" sz="1600" i="1" err="1"/>
              <a:t>umbrella</a:t>
            </a:r>
            <a:r>
              <a:rPr lang="it-IT" sz="1600" i="1" dirty="0"/>
              <a:t> review of </a:t>
            </a:r>
            <a:r>
              <a:rPr lang="it-IT" sz="1600" i="1" err="1"/>
              <a:t>systematic</a:t>
            </a:r>
            <a:r>
              <a:rPr lang="it-IT" sz="1600" i="1" dirty="0"/>
              <a:t> reviews and </a:t>
            </a:r>
            <a:r>
              <a:rPr lang="it-IT" sz="1600" i="1" err="1"/>
              <a:t>lexical-based</a:t>
            </a:r>
            <a:r>
              <a:rPr lang="it-IT" sz="1600" i="1" dirty="0"/>
              <a:t> and </a:t>
            </a:r>
            <a:r>
              <a:rPr lang="it-IT" sz="1600" i="1" err="1"/>
              <a:t>sentence-based</a:t>
            </a:r>
            <a:r>
              <a:rPr lang="it-IT" sz="1600" i="1" dirty="0"/>
              <a:t> meta-</a:t>
            </a:r>
            <a:r>
              <a:rPr lang="it-IT" sz="1600" i="1" err="1"/>
              <a:t>analysis</a:t>
            </a:r>
            <a:r>
              <a:rPr lang="it-IT" sz="1600" i="1" dirty="0"/>
              <a:t>.</a:t>
            </a:r>
            <a:r>
              <a:rPr lang="it-IT" sz="1600" dirty="0"/>
              <a:t> Lancet Digit Health. 2023;5(8):e534-e544. doi:10.1016/S2589-7500(23)00092-4</a:t>
            </a:r>
            <a:endParaRPr lang="it-IT" sz="1600" dirty="0">
              <a:ea typeface="Calibri"/>
              <a:cs typeface="Calibri"/>
            </a:endParaRPr>
          </a:p>
          <a:p>
            <a:pPr marL="0" indent="0" algn="just">
              <a:buFont typeface="Arial" panose="020B0604020202020204" pitchFamily="34" charset="0"/>
              <a:buNone/>
            </a:pPr>
            <a:endParaRPr lang="en-US" sz="1600" dirty="0"/>
          </a:p>
        </p:txBody>
      </p:sp>
      <p:pic>
        <p:nvPicPr>
          <p:cNvPr id="10" name="Immagine 8">
            <a:extLst>
              <a:ext uri="{FF2B5EF4-FFF2-40B4-BE49-F238E27FC236}">
                <a16:creationId xmlns:a16="http://schemas.microsoft.com/office/drawing/2014/main" id="{DB5EA58A-36FB-8767-ACA3-EADCF398EDAB}"/>
              </a:ext>
            </a:extLst>
          </p:cNvPr>
          <p:cNvPicPr>
            <a:picLocks noChangeAspect="1"/>
          </p:cNvPicPr>
          <p:nvPr/>
        </p:nvPicPr>
        <p:blipFill>
          <a:blip r:embed="rId7"/>
          <a:stretch>
            <a:fillRect/>
          </a:stretch>
        </p:blipFill>
        <p:spPr>
          <a:xfrm>
            <a:off x="2292837" y="820211"/>
            <a:ext cx="803878" cy="803878"/>
          </a:xfrm>
          <a:prstGeom prst="rect">
            <a:avLst/>
          </a:prstGeom>
        </p:spPr>
      </p:pic>
      <p:pic>
        <p:nvPicPr>
          <p:cNvPr id="13" name="Immagine 8">
            <a:extLst>
              <a:ext uri="{FF2B5EF4-FFF2-40B4-BE49-F238E27FC236}">
                <a16:creationId xmlns:a16="http://schemas.microsoft.com/office/drawing/2014/main" id="{DB5EA58A-36FB-8767-ACA3-EADCF398EDAB}"/>
              </a:ext>
            </a:extLst>
          </p:cNvPr>
          <p:cNvPicPr>
            <a:picLocks noChangeAspect="1"/>
          </p:cNvPicPr>
          <p:nvPr/>
        </p:nvPicPr>
        <p:blipFill>
          <a:blip r:embed="rId7"/>
          <a:stretch>
            <a:fillRect/>
          </a:stretch>
        </p:blipFill>
        <p:spPr>
          <a:xfrm>
            <a:off x="4447020" y="4070109"/>
            <a:ext cx="803878" cy="803878"/>
          </a:xfrm>
          <a:prstGeom prst="rect">
            <a:avLst/>
          </a:prstGeom>
        </p:spPr>
      </p:pic>
      <p:pic>
        <p:nvPicPr>
          <p:cNvPr id="14" name="Immagine 8">
            <a:extLst>
              <a:ext uri="{FF2B5EF4-FFF2-40B4-BE49-F238E27FC236}">
                <a16:creationId xmlns:a16="http://schemas.microsoft.com/office/drawing/2014/main" id="{DB5EA58A-36FB-8767-ACA3-EADCF398EDAB}"/>
              </a:ext>
            </a:extLst>
          </p:cNvPr>
          <p:cNvPicPr>
            <a:picLocks noChangeAspect="1"/>
          </p:cNvPicPr>
          <p:nvPr/>
        </p:nvPicPr>
        <p:blipFill>
          <a:blip r:embed="rId7"/>
          <a:stretch>
            <a:fillRect/>
          </a:stretch>
        </p:blipFill>
        <p:spPr>
          <a:xfrm>
            <a:off x="4447020" y="1791790"/>
            <a:ext cx="803878" cy="803878"/>
          </a:xfrm>
          <a:prstGeom prst="rect">
            <a:avLst/>
          </a:prstGeom>
        </p:spPr>
      </p:pic>
      <p:sp>
        <p:nvSpPr>
          <p:cNvPr id="4" name="Footer Placeholder 4">
            <a:extLst>
              <a:ext uri="{FF2B5EF4-FFF2-40B4-BE49-F238E27FC236}">
                <a16:creationId xmlns:a16="http://schemas.microsoft.com/office/drawing/2014/main" id="{ABECDDE1-1523-DA98-577B-19A412ED8020}"/>
              </a:ext>
            </a:extLst>
          </p:cNvPr>
          <p:cNvSpPr txBox="1">
            <a:spLocks noChangeArrowheads="1"/>
          </p:cNvSpPr>
          <p:nvPr/>
        </p:nvSpPr>
        <p:spPr bwMode="auto">
          <a:xfrm>
            <a:off x="4447020" y="6880113"/>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B3946CF6-0B32-55E5-A12E-94D2C2C10278}"/>
              </a:ext>
            </a:extLst>
          </p:cNvPr>
          <p:cNvSpPr txBox="1"/>
          <p:nvPr/>
        </p:nvSpPr>
        <p:spPr>
          <a:xfrm>
            <a:off x="5852160" y="5870260"/>
            <a:ext cx="6286500" cy="369332"/>
          </a:xfrm>
          <a:prstGeom prst="rect">
            <a:avLst/>
          </a:prstGeom>
          <a:noFill/>
        </p:spPr>
        <p:txBody>
          <a:bodyPr wrap="square">
            <a:spAutoFit/>
          </a:bodyPr>
          <a:lstStyle/>
          <a:p>
            <a:r>
              <a:rPr lang="it-IT" dirty="0">
                <a:hlinkClick r:id="rId8"/>
              </a:rPr>
              <a:t>https://youtu.be/ZSnGXCNONuk?feature=shared</a:t>
            </a:r>
            <a:endParaRPr lang="it-IT" dirty="0"/>
          </a:p>
        </p:txBody>
      </p:sp>
    </p:spTree>
    <p:extLst>
      <p:ext uri="{BB962C8B-B14F-4D97-AF65-F5344CB8AC3E}">
        <p14:creationId xmlns:p14="http://schemas.microsoft.com/office/powerpoint/2010/main" val="215965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66444D-12FB-04E6-316C-4FCF3DFDC145}"/>
              </a:ext>
            </a:extLst>
          </p:cNvPr>
          <p:cNvSpPr>
            <a:spLocks noGrp="1"/>
          </p:cNvSpPr>
          <p:nvPr>
            <p:ph sz="half" idx="1"/>
          </p:nvPr>
        </p:nvSpPr>
        <p:spPr>
          <a:xfrm>
            <a:off x="568980" y="1603078"/>
            <a:ext cx="9755454" cy="4618738"/>
          </a:xfrm>
          <a:ln w="76200">
            <a:solidFill>
              <a:srgbClr val="02FFD2"/>
            </a:solidFill>
          </a:ln>
        </p:spPr>
        <p:txBody>
          <a:bodyPr lIns="91440" tIns="45720" rIns="91440" bIns="45720" anchor="t"/>
          <a:lstStyle/>
          <a:p>
            <a:pPr marL="239395" indent="-239395" algn="just">
              <a:lnSpc>
                <a:spcPct val="100000"/>
              </a:lnSpc>
              <a:spcAft>
                <a:spcPts val="800"/>
              </a:spcAft>
              <a:buClr>
                <a:srgbClr val="02FFD2"/>
              </a:buClr>
            </a:pPr>
            <a:r>
              <a:rPr lang="it-IT" sz="2400" b="1" dirty="0">
                <a:solidFill>
                  <a:schemeClr val="accent1">
                    <a:lumMod val="75000"/>
                  </a:schemeClr>
                </a:solidFill>
              </a:rPr>
              <a:t>Preoccupazioni sulla privacy dei dati personali;</a:t>
            </a:r>
            <a:endParaRPr lang="it-IT" sz="2400" b="1" dirty="0">
              <a:solidFill>
                <a:schemeClr val="accent1">
                  <a:lumMod val="75000"/>
                </a:schemeClr>
              </a:solidFill>
              <a:ea typeface="Calibri"/>
              <a:cs typeface="Calibri"/>
            </a:endParaRPr>
          </a:p>
          <a:p>
            <a:pPr marL="239395" indent="-239395" algn="just">
              <a:lnSpc>
                <a:spcPct val="100000"/>
              </a:lnSpc>
              <a:spcAft>
                <a:spcPts val="800"/>
              </a:spcAft>
              <a:buClr>
                <a:srgbClr val="02FFD2"/>
              </a:buClr>
            </a:pPr>
            <a:r>
              <a:rPr lang="it-IT" sz="2400" b="1" dirty="0">
                <a:solidFill>
                  <a:schemeClr val="accent1">
                    <a:lumMod val="75000"/>
                  </a:schemeClr>
                </a:solidFill>
              </a:rPr>
              <a:t>Aumento del carico di lavoro per i professionisti sanitari a causa delle ridondanze nei sistemi digitale;</a:t>
            </a:r>
            <a:endParaRPr lang="it-IT" sz="2400" b="1" dirty="0">
              <a:solidFill>
                <a:schemeClr val="accent1">
                  <a:lumMod val="75000"/>
                </a:schemeClr>
              </a:solidFill>
              <a:ea typeface="Calibri"/>
              <a:cs typeface="Calibri"/>
            </a:endParaRPr>
          </a:p>
          <a:p>
            <a:pPr marL="239395" indent="-239395" algn="just">
              <a:lnSpc>
                <a:spcPct val="100000"/>
              </a:lnSpc>
              <a:spcAft>
                <a:spcPts val="800"/>
              </a:spcAft>
              <a:buClr>
                <a:srgbClr val="02FFD2"/>
              </a:buClr>
            </a:pPr>
            <a:r>
              <a:rPr lang="it-IT" sz="2400" b="1" kern="100" dirty="0">
                <a:solidFill>
                  <a:schemeClr val="accent1">
                    <a:lumMod val="75000"/>
                  </a:schemeClr>
                </a:solidFill>
                <a:ea typeface="Calibri"/>
                <a:cs typeface="Times New Roman"/>
              </a:rPr>
              <a:t>Oneri finanziari; </a:t>
            </a:r>
            <a:endParaRPr lang="it-IT" sz="2400" b="1" kern="100" dirty="0">
              <a:solidFill>
                <a:schemeClr val="accent1">
                  <a:lumMod val="75000"/>
                </a:schemeClr>
              </a:solidFill>
              <a:effectLst/>
              <a:ea typeface="Calibri"/>
              <a:cs typeface="Times New Roman"/>
            </a:endParaRPr>
          </a:p>
          <a:p>
            <a:pPr marL="239395" indent="-239395" algn="just">
              <a:lnSpc>
                <a:spcPct val="100000"/>
              </a:lnSpc>
              <a:spcAft>
                <a:spcPts val="800"/>
              </a:spcAft>
              <a:buClr>
                <a:srgbClr val="02FFD2"/>
              </a:buClr>
            </a:pPr>
            <a:r>
              <a:rPr lang="it-IT" sz="2400" b="1" dirty="0">
                <a:solidFill>
                  <a:schemeClr val="accent1">
                    <a:lumMod val="75000"/>
                  </a:schemeClr>
                </a:solidFill>
              </a:rPr>
              <a:t>Difficoltà nel costruire un'infrastruttura nazionale </a:t>
            </a:r>
            <a:r>
              <a:rPr lang="it-IT" sz="2400" b="1" dirty="0" err="1">
                <a:solidFill>
                  <a:schemeClr val="accent1">
                    <a:lumMod val="75000"/>
                  </a:schemeClr>
                </a:solidFill>
              </a:rPr>
              <a:t>interconessa</a:t>
            </a:r>
            <a:r>
              <a:rPr lang="it-IT" sz="2400" b="1" dirty="0">
                <a:solidFill>
                  <a:schemeClr val="accent1">
                    <a:lumMod val="75000"/>
                  </a:schemeClr>
                </a:solidFill>
              </a:rPr>
              <a:t>;</a:t>
            </a:r>
            <a:endParaRPr lang="en-US" sz="2400" b="1" kern="100" dirty="0">
              <a:solidFill>
                <a:schemeClr val="accent1">
                  <a:lumMod val="75000"/>
                </a:schemeClr>
              </a:solidFill>
              <a:ea typeface="Calibri" panose="020F0502020204030204" pitchFamily="34" charset="0"/>
              <a:cs typeface="Times New Roman" panose="02020603050405020304" pitchFamily="18" charset="0"/>
            </a:endParaRPr>
          </a:p>
          <a:p>
            <a:pPr marL="239395" indent="-239395" algn="just">
              <a:lnSpc>
                <a:spcPct val="100000"/>
              </a:lnSpc>
              <a:spcAft>
                <a:spcPts val="800"/>
              </a:spcAft>
              <a:buClr>
                <a:srgbClr val="02FFD2"/>
              </a:buClr>
            </a:pPr>
            <a:r>
              <a:rPr lang="it-IT" sz="2400" b="1" dirty="0">
                <a:solidFill>
                  <a:schemeClr val="accent1">
                    <a:lumMod val="75000"/>
                  </a:schemeClr>
                </a:solidFill>
              </a:rPr>
              <a:t>Assenza di tecnologie dell'informazione e della comunicazione a livello di sistema a causa di un focus ristretto degli investimenti;</a:t>
            </a:r>
            <a:endParaRPr lang="it-IT" sz="2400" b="1" dirty="0">
              <a:solidFill>
                <a:schemeClr val="accent1">
                  <a:lumMod val="75000"/>
                </a:schemeClr>
              </a:solidFill>
              <a:ea typeface="Calibri"/>
              <a:cs typeface="Calibri"/>
            </a:endParaRPr>
          </a:p>
          <a:p>
            <a:pPr marL="239395" indent="-239395" algn="just">
              <a:lnSpc>
                <a:spcPct val="100000"/>
              </a:lnSpc>
              <a:spcAft>
                <a:spcPts val="800"/>
              </a:spcAft>
              <a:buClr>
                <a:srgbClr val="02FFD2"/>
              </a:buClr>
            </a:pPr>
            <a:r>
              <a:rPr lang="it-IT" sz="2400" b="1" dirty="0">
                <a:solidFill>
                  <a:schemeClr val="accent1">
                    <a:lumMod val="75000"/>
                  </a:schemeClr>
                </a:solidFill>
                <a:ea typeface="Calibri"/>
                <a:cs typeface="Calibri"/>
              </a:rPr>
              <a:t>Scarsa o inesistente dimestichezza con gli strumenti informatici per la popolazione ultrasettantenne. </a:t>
            </a:r>
          </a:p>
        </p:txBody>
      </p:sp>
      <p:sp>
        <p:nvSpPr>
          <p:cNvPr id="8" name="Cím 1">
            <a:extLst>
              <a:ext uri="{FF2B5EF4-FFF2-40B4-BE49-F238E27FC236}">
                <a16:creationId xmlns:a16="http://schemas.microsoft.com/office/drawing/2014/main" id="{4A5DCDFE-1073-18C7-D27C-08295F63B6FF}"/>
              </a:ext>
            </a:extLst>
          </p:cNvPr>
          <p:cNvSpPr txBox="1">
            <a:spLocks/>
          </p:cNvSpPr>
          <p:nvPr/>
        </p:nvSpPr>
        <p:spPr>
          <a:xfrm>
            <a:off x="574968" y="962120"/>
            <a:ext cx="9638662" cy="533628"/>
          </a:xfrm>
          <a:prstGeom prst="rect">
            <a:avLst/>
          </a:prstGeom>
        </p:spPr>
        <p:txBody>
          <a:bodyPr lIns="91440" tIns="45720" rIns="91440" bIns="45720" anchor="t"/>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2800" b="1" dirty="0">
                <a:solidFill>
                  <a:srgbClr val="1A75DB"/>
                </a:solidFill>
                <a:latin typeface="+mn-lt"/>
              </a:rPr>
              <a:t>LE PIATTAFORME SANITATIRIE DIGITALI: </a:t>
            </a:r>
            <a:r>
              <a:rPr lang="en-US" sz="2800" b="1" dirty="0" err="1">
                <a:solidFill>
                  <a:srgbClr val="1A75DB"/>
                </a:solidFill>
                <a:latin typeface="+mn-lt"/>
              </a:rPr>
              <a:t>Sfide</a:t>
            </a:r>
            <a:r>
              <a:rPr lang="en-US" sz="2800" b="1" dirty="0">
                <a:solidFill>
                  <a:srgbClr val="1A75DB"/>
                </a:solidFill>
                <a:latin typeface="+mn-lt"/>
              </a:rPr>
              <a:t> &amp; </a:t>
            </a:r>
            <a:r>
              <a:rPr lang="en-US" sz="2800" b="1" dirty="0" err="1">
                <a:solidFill>
                  <a:srgbClr val="1A75DB"/>
                </a:solidFill>
                <a:latin typeface="+mn-lt"/>
              </a:rPr>
              <a:t>Limitazioni</a:t>
            </a:r>
            <a:endParaRPr lang="en-GB" sz="2800" b="1" dirty="0" err="1">
              <a:solidFill>
                <a:srgbClr val="1A75DB"/>
              </a:solidFill>
              <a:latin typeface="+mn-lt"/>
              <a:ea typeface="Calibri"/>
              <a:cs typeface="Calibri"/>
            </a:endParaRPr>
          </a:p>
        </p:txBody>
      </p:sp>
      <p:sp>
        <p:nvSpPr>
          <p:cNvPr id="2" name="Footer Placeholder 4">
            <a:extLst>
              <a:ext uri="{FF2B5EF4-FFF2-40B4-BE49-F238E27FC236}">
                <a16:creationId xmlns:a16="http://schemas.microsoft.com/office/drawing/2014/main" id="{794A78FE-0A16-3342-35F2-06121F55A2D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CasellaDiTesto 4">
            <a:extLst>
              <a:ext uri="{FF2B5EF4-FFF2-40B4-BE49-F238E27FC236}">
                <a16:creationId xmlns:a16="http://schemas.microsoft.com/office/drawing/2014/main" id="{91AED4E5-1A9A-981F-770F-360406E56434}"/>
              </a:ext>
            </a:extLst>
          </p:cNvPr>
          <p:cNvSpPr txBox="1"/>
          <p:nvPr/>
        </p:nvSpPr>
        <p:spPr>
          <a:xfrm>
            <a:off x="3168968" y="6400119"/>
            <a:ext cx="5400674" cy="369332"/>
          </a:xfrm>
          <a:prstGeom prst="rect">
            <a:avLst/>
          </a:prstGeom>
          <a:noFill/>
        </p:spPr>
        <p:txBody>
          <a:bodyPr wrap="square">
            <a:spAutoFit/>
          </a:bodyPr>
          <a:lstStyle/>
          <a:p>
            <a:r>
              <a:rPr lang="it-IT" dirty="0">
                <a:hlinkClick r:id="rId2"/>
              </a:rPr>
              <a:t>https://youtu.be/YStfLd9_h3k?feature=shared</a:t>
            </a:r>
            <a:endParaRPr lang="it-IT" dirty="0"/>
          </a:p>
        </p:txBody>
      </p:sp>
    </p:spTree>
    <p:extLst>
      <p:ext uri="{BB962C8B-B14F-4D97-AF65-F5344CB8AC3E}">
        <p14:creationId xmlns:p14="http://schemas.microsoft.com/office/powerpoint/2010/main" val="25205249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a:extLst>
              <a:ext uri="{FF2B5EF4-FFF2-40B4-BE49-F238E27FC236}">
                <a16:creationId xmlns:a16="http://schemas.microsoft.com/office/drawing/2014/main" id="{6DA3C656-2054-F530-6A05-B7358C7E9ABB}"/>
              </a:ext>
            </a:extLst>
          </p:cNvPr>
          <p:cNvSpPr txBox="1">
            <a:spLocks/>
          </p:cNvSpPr>
          <p:nvPr/>
        </p:nvSpPr>
        <p:spPr>
          <a:xfrm>
            <a:off x="4200914" y="1291710"/>
            <a:ext cx="2216021" cy="321076"/>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2400" dirty="0">
              <a:solidFill>
                <a:srgbClr val="FB0087"/>
              </a:solidFill>
              <a:latin typeface="+mn-lt"/>
            </a:endParaRPr>
          </a:p>
        </p:txBody>
      </p:sp>
      <p:sp>
        <p:nvSpPr>
          <p:cNvPr id="2" name="Footer Placeholder 4">
            <a:extLst>
              <a:ext uri="{FF2B5EF4-FFF2-40B4-BE49-F238E27FC236}">
                <a16:creationId xmlns:a16="http://schemas.microsoft.com/office/drawing/2014/main" id="{BF1C503B-0DB0-A438-C5C8-BEF8EF4EBB48}"/>
              </a:ext>
            </a:extLst>
          </p:cNvPr>
          <p:cNvSpPr txBox="1">
            <a:spLocks noChangeArrowheads="1"/>
          </p:cNvSpPr>
          <p:nvPr/>
        </p:nvSpPr>
        <p:spPr bwMode="auto">
          <a:xfrm>
            <a:off x="7484494" y="6799596"/>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3" name="Title">
            <a:extLst>
              <a:ext uri="{FF2B5EF4-FFF2-40B4-BE49-F238E27FC236}">
                <a16:creationId xmlns:a16="http://schemas.microsoft.com/office/drawing/2014/main" id="{41C92E69-239E-71B7-FBF6-A194D602DBCB}"/>
              </a:ext>
            </a:extLst>
          </p:cNvPr>
          <p:cNvSpPr txBox="1">
            <a:spLocks/>
          </p:cNvSpPr>
          <p:nvPr/>
        </p:nvSpPr>
        <p:spPr>
          <a:xfrm>
            <a:off x="4473460" y="1903435"/>
            <a:ext cx="5800771" cy="4730291"/>
          </a:xfrm>
          <a:prstGeom prst="rect">
            <a:avLst/>
          </a:prstGeom>
        </p:spPr>
        <p:txBody>
          <a:bodyPr vert="horz" lIns="91440" tIns="45720" rIns="91440" bIns="45720" rtlCol="0" anchor="ctr">
            <a:noAutofit/>
          </a:bodyPr>
          <a:lstStyle>
            <a:defPPr>
              <a:defRPr lang="en-US"/>
            </a:defPPr>
            <a:lvl1pPr marL="0" algn="l" defTabSz="959937" rtl="0" eaLnBrk="1" latinLnBrk="0" hangingPunct="1">
              <a:lnSpc>
                <a:spcPct val="90000"/>
              </a:lnSpc>
              <a:spcBef>
                <a:spcPct val="0"/>
              </a:spcBef>
              <a:buNone/>
              <a:defRPr sz="4619" kern="1200">
                <a:solidFill>
                  <a:schemeClr val="tx1"/>
                </a:solidFill>
                <a:latin typeface="+mj-lt"/>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it-IT" sz="4000" b="1" u="sng" dirty="0">
                <a:solidFill>
                  <a:srgbClr val="0063DC"/>
                </a:solidFill>
                <a:latin typeface="+mn-lt"/>
              </a:rPr>
              <a:t>Compito:</a:t>
            </a:r>
            <a:endParaRPr lang="en-US" sz="4600" dirty="0">
              <a:solidFill>
                <a:srgbClr val="000000"/>
              </a:solidFill>
              <a:latin typeface="Calibri Light"/>
              <a:ea typeface="Calibri Light"/>
              <a:cs typeface="Calibri Light"/>
            </a:endParaRPr>
          </a:p>
          <a:p>
            <a:endParaRPr lang="it-IT" sz="4000" b="1" u="sng" dirty="0">
              <a:solidFill>
                <a:srgbClr val="0063DC"/>
              </a:solidFill>
              <a:latin typeface="+mn-lt"/>
            </a:endParaRPr>
          </a:p>
          <a:p>
            <a:r>
              <a:rPr lang="it-IT" sz="2800" dirty="0">
                <a:solidFill>
                  <a:srgbClr val="0063DC"/>
                </a:solidFill>
                <a:latin typeface="+mn-lt"/>
              </a:rPr>
              <a:t>Dal tuo punto di vista e sulla base della tua esperienza, quali altre sfide accompagnano la trasformazione digitale della sanità?</a:t>
            </a:r>
            <a:endParaRPr lang="it-IT" sz="2800" dirty="0">
              <a:ea typeface="Calibri Light"/>
              <a:cs typeface="Calibri Light"/>
            </a:endParaRPr>
          </a:p>
          <a:p>
            <a:endParaRPr lang="it-IT" sz="2800" dirty="0">
              <a:solidFill>
                <a:srgbClr val="0063DC"/>
              </a:solidFill>
              <a:latin typeface="+mn-lt"/>
              <a:ea typeface="Calibri"/>
              <a:cs typeface="Calibri"/>
            </a:endParaRPr>
          </a:p>
          <a:p>
            <a:endParaRPr lang="it-IT" sz="2800" dirty="0">
              <a:solidFill>
                <a:srgbClr val="0063DC"/>
              </a:solidFill>
              <a:latin typeface="+mn-lt"/>
              <a:ea typeface="Calibri"/>
              <a:cs typeface="Calibri"/>
            </a:endParaRPr>
          </a:p>
          <a:p>
            <a:r>
              <a:rPr lang="it-IT" sz="2400" i="1" dirty="0">
                <a:solidFill>
                  <a:srgbClr val="0063DC"/>
                </a:solidFill>
                <a:latin typeface="+mn-lt"/>
                <a:ea typeface="Calibri"/>
                <a:cs typeface="Calibri"/>
              </a:rPr>
              <a:t>Puoi eseguire una </a:t>
            </a:r>
            <a:r>
              <a:rPr lang="it-IT" sz="2400" i="1" dirty="0">
                <a:solidFill>
                  <a:srgbClr val="0063DC"/>
                </a:solidFill>
                <a:latin typeface="+mn-lt"/>
              </a:rPr>
              <a:t>revisione della letteratura per approfondire l'argomento.</a:t>
            </a:r>
            <a:endParaRPr lang="it-IT" sz="2400" dirty="0">
              <a:ea typeface="Calibri Light"/>
              <a:cs typeface="Calibri Light"/>
            </a:endParaRPr>
          </a:p>
          <a:p>
            <a:endParaRPr lang="it-IT" sz="3600" b="1" dirty="0">
              <a:solidFill>
                <a:srgbClr val="0063DC"/>
              </a:solidFill>
              <a:latin typeface="+mn-lt"/>
              <a:ea typeface="Calibri"/>
              <a:cs typeface="Calibri"/>
            </a:endParaRPr>
          </a:p>
        </p:txBody>
      </p:sp>
      <p:sp>
        <p:nvSpPr>
          <p:cNvPr id="5" name="CasellaDiTesto 4">
            <a:extLst>
              <a:ext uri="{FF2B5EF4-FFF2-40B4-BE49-F238E27FC236}">
                <a16:creationId xmlns:a16="http://schemas.microsoft.com/office/drawing/2014/main" id="{028AE091-0AB1-F02A-EA04-0E4A287B6B85}"/>
              </a:ext>
            </a:extLst>
          </p:cNvPr>
          <p:cNvSpPr txBox="1"/>
          <p:nvPr/>
        </p:nvSpPr>
        <p:spPr>
          <a:xfrm>
            <a:off x="4037648" y="6347329"/>
            <a:ext cx="5400674" cy="369332"/>
          </a:xfrm>
          <a:prstGeom prst="rect">
            <a:avLst/>
          </a:prstGeom>
          <a:noFill/>
        </p:spPr>
        <p:txBody>
          <a:bodyPr wrap="square">
            <a:spAutoFit/>
          </a:bodyPr>
          <a:lstStyle/>
          <a:p>
            <a:r>
              <a:rPr lang="it-IT" dirty="0">
                <a:hlinkClick r:id="rId2"/>
              </a:rPr>
              <a:t>https://youtu.be/GtfoKDJVc1o?feature=shared</a:t>
            </a:r>
            <a:endParaRPr lang="it-IT" dirty="0"/>
          </a:p>
        </p:txBody>
      </p:sp>
    </p:spTree>
    <p:extLst>
      <p:ext uri="{BB962C8B-B14F-4D97-AF65-F5344CB8AC3E}">
        <p14:creationId xmlns:p14="http://schemas.microsoft.com/office/powerpoint/2010/main" val="214644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4594B-7F5C-26ED-0D9C-A5CCF04A362B}"/>
              </a:ext>
            </a:extLst>
          </p:cNvPr>
          <p:cNvSpPr>
            <a:spLocks noGrp="1"/>
          </p:cNvSpPr>
          <p:nvPr>
            <p:ph type="title"/>
          </p:nvPr>
        </p:nvSpPr>
        <p:spPr>
          <a:xfrm>
            <a:off x="770055" y="1077591"/>
            <a:ext cx="2841095" cy="728714"/>
          </a:xfrm>
        </p:spPr>
        <p:txBody>
          <a:bodyPr lIns="91440" tIns="45720" rIns="91440" bIns="45720" anchor="b"/>
          <a:lstStyle/>
          <a:p>
            <a:r>
              <a:rPr lang="en-US" sz="4000" b="1" dirty="0"/>
              <a:t>CONTENUTI</a:t>
            </a:r>
          </a:p>
        </p:txBody>
      </p:sp>
      <p:sp>
        <p:nvSpPr>
          <p:cNvPr id="4" name="Footer Placeholder 4">
            <a:extLst>
              <a:ext uri="{FF2B5EF4-FFF2-40B4-BE49-F238E27FC236}">
                <a16:creationId xmlns:a16="http://schemas.microsoft.com/office/drawing/2014/main" id="{4F452570-552E-8BE0-17E3-32A1F4C65BF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Rectangle 1">
            <a:extLst>
              <a:ext uri="{FF2B5EF4-FFF2-40B4-BE49-F238E27FC236}">
                <a16:creationId xmlns:a16="http://schemas.microsoft.com/office/drawing/2014/main" id="{C0B229E2-FD4C-A241-8769-6D387E9CEA9B}"/>
              </a:ext>
            </a:extLst>
          </p:cNvPr>
          <p:cNvSpPr>
            <a:spLocks noGrp="1" noChangeArrowheads="1"/>
          </p:cNvSpPr>
          <p:nvPr>
            <p:ph sz="half" idx="1"/>
          </p:nvPr>
        </p:nvSpPr>
        <p:spPr bwMode="auto">
          <a:xfrm>
            <a:off x="238539" y="2384153"/>
            <a:ext cx="9817927" cy="319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719455" lvl="1" indent="-239395" fontAlgn="base">
              <a:spcBef>
                <a:spcPct val="0"/>
              </a:spcBef>
              <a:spcAft>
                <a:spcPct val="0"/>
              </a:spcAft>
            </a:pPr>
            <a:r>
              <a:rPr lang="it-IT" altLang="it-IT" sz="2800" dirty="0">
                <a:ea typeface="+mj-ea"/>
                <a:cs typeface="+mj-cs"/>
              </a:rPr>
              <a:t>Panoramica sulla struttura dei sistemi sanitari contemporanei;</a:t>
            </a:r>
            <a:endParaRPr lang="it-IT" sz="2800" dirty="0">
              <a:ea typeface="Calibri"/>
              <a:cs typeface="Calibri"/>
            </a:endParaRPr>
          </a:p>
          <a:p>
            <a:pPr marL="719455" lvl="1" indent="-239395">
              <a:spcBef>
                <a:spcPct val="0"/>
              </a:spcBef>
              <a:spcAft>
                <a:spcPct val="0"/>
              </a:spcAft>
            </a:pPr>
            <a:r>
              <a:rPr lang="it-IT" altLang="it-IT" sz="2800" dirty="0">
                <a:ea typeface="+mn-lt"/>
                <a:cs typeface="+mn-lt"/>
              </a:rPr>
              <a:t>Strumenti digitali nei sistemi sanitari contemporanei;</a:t>
            </a:r>
            <a:endParaRPr lang="it-IT" altLang="it-IT" sz="2800" dirty="0">
              <a:highlight>
                <a:srgbClr val="FFFF00"/>
              </a:highlight>
              <a:ea typeface="Calibri"/>
              <a:cs typeface="Calibri"/>
            </a:endParaRPr>
          </a:p>
          <a:p>
            <a:pPr marL="719455" lvl="1" indent="-239395">
              <a:spcBef>
                <a:spcPct val="0"/>
              </a:spcBef>
              <a:spcAft>
                <a:spcPct val="0"/>
              </a:spcAft>
            </a:pPr>
            <a:r>
              <a:rPr lang="it-IT" altLang="it-IT" sz="2800" dirty="0">
                <a:ea typeface="+mj-ea"/>
                <a:cs typeface="+mj-cs"/>
              </a:rPr>
              <a:t>Valutazione della performance del sistema sanitario;</a:t>
            </a:r>
            <a:endParaRPr lang="it-IT" sz="2800" dirty="0">
              <a:ea typeface="Calibri"/>
              <a:cs typeface="Calibri"/>
            </a:endParaRPr>
          </a:p>
          <a:p>
            <a:pPr marL="719455" lvl="1" indent="-239395" fontAlgn="base">
              <a:spcBef>
                <a:spcPct val="0"/>
              </a:spcBef>
              <a:spcAft>
                <a:spcPct val="0"/>
              </a:spcAft>
            </a:pPr>
            <a:r>
              <a:rPr lang="it-IT" altLang="it-IT" sz="2800" dirty="0">
                <a:ea typeface="+mj-ea"/>
                <a:cs typeface="+mj-cs"/>
              </a:rPr>
              <a:t>Margini di miglioramento all’interno del sistema sanitario: un approccio basato su casi clinici;</a:t>
            </a:r>
            <a:endParaRPr lang="it-IT" altLang="it-IT" sz="2800" dirty="0">
              <a:ea typeface="Calibri"/>
              <a:cs typeface="Calibri"/>
            </a:endParaRPr>
          </a:p>
          <a:p>
            <a:pPr marL="719455" lvl="1" indent="-239395">
              <a:spcBef>
                <a:spcPct val="0"/>
              </a:spcBef>
              <a:spcAft>
                <a:spcPct val="0"/>
              </a:spcAft>
            </a:pPr>
            <a:r>
              <a:rPr lang="it-IT" sz="2800" dirty="0">
                <a:ea typeface="+mj-ea"/>
                <a:cs typeface="+mj-cs"/>
              </a:rPr>
              <a:t>Utilizzo potenziale delle soluzioni digitali nel miglioramento del team multidisciplinare. </a:t>
            </a:r>
            <a:endParaRPr lang="it-IT" altLang="it-IT" sz="2800" dirty="0">
              <a:ea typeface="Calibri"/>
              <a:cs typeface="Calibri"/>
            </a:endParaRPr>
          </a:p>
        </p:txBody>
      </p:sp>
      <p:sp>
        <p:nvSpPr>
          <p:cNvPr id="6" name="CasellaDiTesto 5">
            <a:extLst>
              <a:ext uri="{FF2B5EF4-FFF2-40B4-BE49-F238E27FC236}">
                <a16:creationId xmlns:a16="http://schemas.microsoft.com/office/drawing/2014/main" id="{8086A0D7-F97C-D27F-15F8-45B6B3C2E204}"/>
              </a:ext>
            </a:extLst>
          </p:cNvPr>
          <p:cNvSpPr txBox="1"/>
          <p:nvPr/>
        </p:nvSpPr>
        <p:spPr>
          <a:xfrm>
            <a:off x="2908735" y="5937056"/>
            <a:ext cx="5400674" cy="369332"/>
          </a:xfrm>
          <a:prstGeom prst="rect">
            <a:avLst/>
          </a:prstGeom>
          <a:noFill/>
        </p:spPr>
        <p:txBody>
          <a:bodyPr wrap="square">
            <a:spAutoFit/>
          </a:bodyPr>
          <a:lstStyle/>
          <a:p>
            <a:r>
              <a:rPr lang="it-IT" dirty="0">
                <a:hlinkClick r:id="rId2"/>
              </a:rPr>
              <a:t>https://youtu.be/cCHetQdXIH8?feature=shared</a:t>
            </a:r>
            <a:endParaRPr lang="it-IT" dirty="0"/>
          </a:p>
        </p:txBody>
      </p:sp>
    </p:spTree>
    <p:extLst>
      <p:ext uri="{BB962C8B-B14F-4D97-AF65-F5344CB8AC3E}">
        <p14:creationId xmlns:p14="http://schemas.microsoft.com/office/powerpoint/2010/main" val="35406277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lIns="91440" tIns="45720" rIns="91440" bIns="45720" anchor="ctr"/>
          <a:lstStyle/>
          <a:p>
            <a:r>
              <a:rPr lang="en-GB" sz="4600" dirty="0" err="1"/>
              <a:t>Valutazione</a:t>
            </a:r>
            <a:r>
              <a:rPr lang="en-GB" sz="4600" dirty="0"/>
              <a:t> </a:t>
            </a:r>
            <a:r>
              <a:rPr lang="en-GB" sz="4600" dirty="0" err="1"/>
              <a:t>della</a:t>
            </a:r>
            <a:r>
              <a:rPr lang="en-GB" sz="4600" dirty="0"/>
              <a:t> performance del </a:t>
            </a:r>
            <a:r>
              <a:rPr lang="en-GB" sz="4600" dirty="0" err="1"/>
              <a:t>sistema</a:t>
            </a:r>
            <a:r>
              <a:rPr lang="en-GB" sz="4600" dirty="0"/>
              <a:t> </a:t>
            </a:r>
            <a:r>
              <a:rPr lang="en-GB" sz="4600" dirty="0" err="1"/>
              <a:t>sanitario</a:t>
            </a:r>
            <a:endParaRPr lang="en-GB" sz="4600" dirty="0" err="1">
              <a:ea typeface="Calibri"/>
              <a:cs typeface="Calibri"/>
            </a:endParaRPr>
          </a:p>
        </p:txBody>
      </p:sp>
      <p:sp>
        <p:nvSpPr>
          <p:cNvPr id="3" name="Footer Placeholder 4">
            <a:extLst>
              <a:ext uri="{FF2B5EF4-FFF2-40B4-BE49-F238E27FC236}">
                <a16:creationId xmlns:a16="http://schemas.microsoft.com/office/drawing/2014/main" id="{4AC95A16-5153-3151-933D-1255EE3F5F2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
        <p:nvSpPr>
          <p:cNvPr id="5" name="CasellaDiTesto 4">
            <a:extLst>
              <a:ext uri="{FF2B5EF4-FFF2-40B4-BE49-F238E27FC236}">
                <a16:creationId xmlns:a16="http://schemas.microsoft.com/office/drawing/2014/main" id="{7DB07913-7EEA-2414-3C04-03AA852E9711}"/>
              </a:ext>
            </a:extLst>
          </p:cNvPr>
          <p:cNvSpPr txBox="1"/>
          <p:nvPr/>
        </p:nvSpPr>
        <p:spPr>
          <a:xfrm>
            <a:off x="3111818" y="6158984"/>
            <a:ext cx="5400674" cy="369332"/>
          </a:xfrm>
          <a:prstGeom prst="rect">
            <a:avLst/>
          </a:prstGeom>
          <a:noFill/>
        </p:spPr>
        <p:txBody>
          <a:bodyPr wrap="square">
            <a:spAutoFit/>
          </a:bodyPr>
          <a:lstStyle/>
          <a:p>
            <a:r>
              <a:rPr lang="it-IT" dirty="0">
                <a:hlinkClick r:id="rId2"/>
              </a:rPr>
              <a:t>https://youtu.be/uoCPEqfPXNU?feature=shared</a:t>
            </a:r>
            <a:endParaRPr lang="it-IT" dirty="0"/>
          </a:p>
        </p:txBody>
      </p:sp>
    </p:spTree>
    <p:extLst>
      <p:ext uri="{BB962C8B-B14F-4D97-AF65-F5344CB8AC3E}">
        <p14:creationId xmlns:p14="http://schemas.microsoft.com/office/powerpoint/2010/main" val="9865702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30F56C-47F1-58D7-63D8-971C6577797F}"/>
              </a:ext>
            </a:extLst>
          </p:cNvPr>
          <p:cNvSpPr>
            <a:spLocks noGrp="1"/>
          </p:cNvSpPr>
          <p:nvPr>
            <p:ph sz="half" idx="1"/>
          </p:nvPr>
        </p:nvSpPr>
        <p:spPr>
          <a:xfrm>
            <a:off x="1407981" y="1997743"/>
            <a:ext cx="8683390" cy="4220180"/>
          </a:xfrm>
        </p:spPr>
        <p:txBody>
          <a:bodyPr lIns="91440" tIns="45720" rIns="91440" bIns="45720" anchor="t"/>
          <a:lstStyle/>
          <a:p>
            <a:pPr marL="0" indent="0">
              <a:buNone/>
            </a:pPr>
            <a:r>
              <a:rPr lang="it-IT" sz="2000" b="1" dirty="0">
                <a:solidFill>
                  <a:schemeClr val="accent1">
                    <a:lumMod val="75000"/>
                  </a:schemeClr>
                </a:solidFill>
              </a:rPr>
              <a:t>1. Efficacia: </a:t>
            </a:r>
            <a:r>
              <a:rPr lang="it-IT" sz="2000" dirty="0">
                <a:solidFill>
                  <a:schemeClr val="accent1">
                    <a:lumMod val="75000"/>
                  </a:schemeClr>
                </a:solidFill>
              </a:rPr>
              <a:t>Riguarda la capacità di raggiungere gli obiettivi prefissati, ovvero se i trattamenti e le cure fornite producono i risultati desiderati per la salute dei pazienti. </a:t>
            </a:r>
            <a:endParaRPr lang="en-US" dirty="0">
              <a:solidFill>
                <a:schemeClr val="accent1">
                  <a:lumMod val="75000"/>
                </a:schemeClr>
              </a:solidFill>
              <a:ea typeface="Calibri"/>
              <a:cs typeface="Calibri"/>
            </a:endParaRPr>
          </a:p>
          <a:p>
            <a:pPr marL="0" indent="0">
              <a:buNone/>
            </a:pPr>
            <a:br>
              <a:rPr lang="it-IT" sz="2000" b="1" dirty="0">
                <a:solidFill>
                  <a:schemeClr val="accent1">
                    <a:lumMod val="75000"/>
                  </a:schemeClr>
                </a:solidFill>
              </a:rPr>
            </a:br>
            <a:br>
              <a:rPr lang="it-IT" sz="2000" b="1" dirty="0">
                <a:solidFill>
                  <a:schemeClr val="accent1">
                    <a:lumMod val="75000"/>
                  </a:schemeClr>
                </a:solidFill>
              </a:rPr>
            </a:br>
            <a:r>
              <a:rPr lang="it-IT" sz="2000" b="1" dirty="0">
                <a:solidFill>
                  <a:schemeClr val="accent1">
                    <a:lumMod val="75000"/>
                  </a:schemeClr>
                </a:solidFill>
              </a:rPr>
              <a:t>2. Efficienza: </a:t>
            </a:r>
            <a:r>
              <a:rPr lang="it-IT" sz="2000" dirty="0">
                <a:solidFill>
                  <a:schemeClr val="accent1">
                    <a:lumMod val="75000"/>
                  </a:schemeClr>
                </a:solidFill>
              </a:rPr>
              <a:t>Si riferisce all'ottimizzazione delle risorse utilizzate per ottenere i risultati. Un sistema è efficiente se riesce a raggiungere gli obiettivi con il minor spreco possibile di risorse, come tempo e personale.</a:t>
            </a:r>
            <a:endParaRPr lang="en-US" sz="2900" dirty="0">
              <a:solidFill>
                <a:schemeClr val="accent1">
                  <a:lumMod val="75000"/>
                </a:schemeClr>
              </a:solidFill>
            </a:endParaRPr>
          </a:p>
          <a:p>
            <a:pPr marL="0" indent="0">
              <a:buNone/>
            </a:pPr>
            <a:br>
              <a:rPr lang="it-IT" sz="2000" b="1" dirty="0">
                <a:solidFill>
                  <a:schemeClr val="accent1">
                    <a:lumMod val="75000"/>
                  </a:schemeClr>
                </a:solidFill>
              </a:rPr>
            </a:br>
            <a:br>
              <a:rPr lang="it-IT" sz="2000" b="1" dirty="0">
                <a:solidFill>
                  <a:schemeClr val="accent1">
                    <a:lumMod val="75000"/>
                  </a:schemeClr>
                </a:solidFill>
              </a:rPr>
            </a:br>
            <a:r>
              <a:rPr lang="it-IT" sz="2000" b="1" dirty="0">
                <a:solidFill>
                  <a:schemeClr val="accent1">
                    <a:lumMod val="75000"/>
                  </a:schemeClr>
                </a:solidFill>
              </a:rPr>
              <a:t>3. Economicità: </a:t>
            </a:r>
            <a:r>
              <a:rPr lang="it-IT" sz="2000" dirty="0">
                <a:solidFill>
                  <a:schemeClr val="accent1">
                    <a:lumMod val="75000"/>
                  </a:schemeClr>
                </a:solidFill>
              </a:rPr>
              <a:t>Indica la capacità di fornire servizi sanitari a costi contenuti, garantendo al contempo la qualità delle cure. Si tratta di un equilibrio tra costi e benefici, assicurando che le risorse siano utilizzate in modo sostenibile.</a:t>
            </a:r>
            <a:endParaRPr lang="en-US" sz="2900" dirty="0">
              <a:solidFill>
                <a:schemeClr val="accent1">
                  <a:lumMod val="75000"/>
                </a:schemeClr>
              </a:solidFill>
              <a:ea typeface="Calibri"/>
              <a:cs typeface="Calibri"/>
            </a:endParaRPr>
          </a:p>
          <a:p>
            <a:pPr marL="239395" indent="-239395" algn="just"/>
            <a:endParaRPr lang="it-IT" sz="2000" b="1" dirty="0">
              <a:solidFill>
                <a:schemeClr val="accent1">
                  <a:lumMod val="75000"/>
                </a:schemeClr>
              </a:solidFill>
              <a:ea typeface="Calibri"/>
              <a:cs typeface="Calibri"/>
            </a:endParaRPr>
          </a:p>
        </p:txBody>
      </p:sp>
      <p:sp>
        <p:nvSpPr>
          <p:cNvPr id="4" name="Cím 1"/>
          <p:cNvSpPr txBox="1">
            <a:spLocks/>
          </p:cNvSpPr>
          <p:nvPr/>
        </p:nvSpPr>
        <p:spPr>
          <a:xfrm>
            <a:off x="337930" y="483169"/>
            <a:ext cx="9789553" cy="1037818"/>
          </a:xfrm>
          <a:prstGeom prst="rect">
            <a:avLst/>
          </a:prstGeom>
        </p:spPr>
        <p:txBody>
          <a:bodyPr lIns="91440" tIns="45720" rIns="91440" bIns="45720" anchor="t"/>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it-IT" sz="3600" b="1" dirty="0">
                <a:solidFill>
                  <a:srgbClr val="0063DC"/>
                </a:solidFill>
                <a:latin typeface="+mn-lt"/>
              </a:rPr>
              <a:t>Valutazione delle performance del sistema sanitario: Definizioni</a:t>
            </a:r>
            <a:endParaRPr lang="en-US" dirty="0"/>
          </a:p>
        </p:txBody>
      </p:sp>
      <p:sp>
        <p:nvSpPr>
          <p:cNvPr id="2" name="Footer Placeholder 4">
            <a:extLst>
              <a:ext uri="{FF2B5EF4-FFF2-40B4-BE49-F238E27FC236}">
                <a16:creationId xmlns:a16="http://schemas.microsoft.com/office/drawing/2014/main" id="{83BD108E-A093-B018-78DF-AFB45930DBB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pic>
        <p:nvPicPr>
          <p:cNvPr id="5" name="Immagine 28">
            <a:extLst>
              <a:ext uri="{FF2B5EF4-FFF2-40B4-BE49-F238E27FC236}">
                <a16:creationId xmlns:a16="http://schemas.microsoft.com/office/drawing/2014/main" id="{8FD8E775-1F9B-F2B0-4441-F802DF2719C5}"/>
              </a:ext>
            </a:extLst>
          </p:cNvPr>
          <p:cNvPicPr>
            <a:picLocks noChangeAspect="1"/>
          </p:cNvPicPr>
          <p:nvPr/>
        </p:nvPicPr>
        <p:blipFill>
          <a:blip r:embed="rId2"/>
          <a:stretch>
            <a:fillRect/>
          </a:stretch>
        </p:blipFill>
        <p:spPr>
          <a:xfrm>
            <a:off x="672280" y="1995268"/>
            <a:ext cx="533400" cy="533400"/>
          </a:xfrm>
          <a:prstGeom prst="rect">
            <a:avLst/>
          </a:prstGeom>
        </p:spPr>
      </p:pic>
      <p:pic>
        <p:nvPicPr>
          <p:cNvPr id="6" name="Immagine 28">
            <a:extLst>
              <a:ext uri="{FF2B5EF4-FFF2-40B4-BE49-F238E27FC236}">
                <a16:creationId xmlns:a16="http://schemas.microsoft.com/office/drawing/2014/main" id="{EF4498BC-1B52-648E-3AA9-3950E0E1E03E}"/>
              </a:ext>
            </a:extLst>
          </p:cNvPr>
          <p:cNvPicPr>
            <a:picLocks noChangeAspect="1"/>
          </p:cNvPicPr>
          <p:nvPr/>
        </p:nvPicPr>
        <p:blipFill>
          <a:blip r:embed="rId2"/>
          <a:stretch>
            <a:fillRect/>
          </a:stretch>
        </p:blipFill>
        <p:spPr>
          <a:xfrm>
            <a:off x="672280" y="3637085"/>
            <a:ext cx="533400" cy="533400"/>
          </a:xfrm>
          <a:prstGeom prst="rect">
            <a:avLst/>
          </a:prstGeom>
        </p:spPr>
      </p:pic>
      <p:pic>
        <p:nvPicPr>
          <p:cNvPr id="7" name="Immagine 28">
            <a:extLst>
              <a:ext uri="{FF2B5EF4-FFF2-40B4-BE49-F238E27FC236}">
                <a16:creationId xmlns:a16="http://schemas.microsoft.com/office/drawing/2014/main" id="{1DBE9E97-69B7-2210-42AC-4431E5C53697}"/>
              </a:ext>
            </a:extLst>
          </p:cNvPr>
          <p:cNvPicPr>
            <a:picLocks noChangeAspect="1"/>
          </p:cNvPicPr>
          <p:nvPr/>
        </p:nvPicPr>
        <p:blipFill>
          <a:blip r:embed="rId2"/>
          <a:stretch>
            <a:fillRect/>
          </a:stretch>
        </p:blipFill>
        <p:spPr>
          <a:xfrm>
            <a:off x="696188" y="5144926"/>
            <a:ext cx="533400" cy="533400"/>
          </a:xfrm>
          <a:prstGeom prst="rect">
            <a:avLst/>
          </a:prstGeom>
        </p:spPr>
      </p:pic>
      <p:sp>
        <p:nvSpPr>
          <p:cNvPr id="9" name="CasellaDiTesto 8">
            <a:extLst>
              <a:ext uri="{FF2B5EF4-FFF2-40B4-BE49-F238E27FC236}">
                <a16:creationId xmlns:a16="http://schemas.microsoft.com/office/drawing/2014/main" id="{B8D65777-9034-0F52-4061-1CE7D33458DE}"/>
              </a:ext>
            </a:extLst>
          </p:cNvPr>
          <p:cNvSpPr txBox="1"/>
          <p:nvPr/>
        </p:nvSpPr>
        <p:spPr>
          <a:xfrm>
            <a:off x="3049339" y="6124355"/>
            <a:ext cx="5400674" cy="369332"/>
          </a:xfrm>
          <a:prstGeom prst="rect">
            <a:avLst/>
          </a:prstGeom>
          <a:noFill/>
        </p:spPr>
        <p:txBody>
          <a:bodyPr wrap="square">
            <a:spAutoFit/>
          </a:bodyPr>
          <a:lstStyle/>
          <a:p>
            <a:r>
              <a:rPr lang="it-IT" dirty="0">
                <a:hlinkClick r:id="rId3"/>
              </a:rPr>
              <a:t>https://youtu.be/Rf0d0qIEBjA?feature=shared</a:t>
            </a:r>
            <a:endParaRPr lang="it-IT" dirty="0"/>
          </a:p>
        </p:txBody>
      </p:sp>
    </p:spTree>
    <p:extLst>
      <p:ext uri="{BB962C8B-B14F-4D97-AF65-F5344CB8AC3E}">
        <p14:creationId xmlns:p14="http://schemas.microsoft.com/office/powerpoint/2010/main" val="35489834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4">
            <a:extLst>
              <a:ext uri="{FF2B5EF4-FFF2-40B4-BE49-F238E27FC236}">
                <a16:creationId xmlns:a16="http://schemas.microsoft.com/office/drawing/2014/main" id="{4094DA53-7D68-FD4B-A6E4-48338F71692C}"/>
              </a:ext>
            </a:extLst>
          </p:cNvPr>
          <p:cNvPicPr>
            <a:picLocks noChangeAspect="1"/>
          </p:cNvPicPr>
          <p:nvPr/>
        </p:nvPicPr>
        <p:blipFill>
          <a:blip r:embed="rId2"/>
          <a:stretch>
            <a:fillRect/>
          </a:stretch>
        </p:blipFill>
        <p:spPr>
          <a:xfrm>
            <a:off x="6377003" y="176985"/>
            <a:ext cx="4070806" cy="1734488"/>
          </a:xfrm>
          <a:prstGeom prst="rect">
            <a:avLst/>
          </a:prstGeom>
        </p:spPr>
      </p:pic>
      <p:sp>
        <p:nvSpPr>
          <p:cNvPr id="2" name="Title 1">
            <a:extLst>
              <a:ext uri="{FF2B5EF4-FFF2-40B4-BE49-F238E27FC236}">
                <a16:creationId xmlns:a16="http://schemas.microsoft.com/office/drawing/2014/main" id="{63A6C306-B141-6932-60D4-8A2EB908040D}"/>
              </a:ext>
            </a:extLst>
          </p:cNvPr>
          <p:cNvSpPr txBox="1">
            <a:spLocks/>
          </p:cNvSpPr>
          <p:nvPr/>
        </p:nvSpPr>
        <p:spPr>
          <a:xfrm>
            <a:off x="844641" y="126411"/>
            <a:ext cx="4983404" cy="1130300"/>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en-GB" b="1" dirty="0">
              <a:solidFill>
                <a:schemeClr val="accent5"/>
              </a:solidFill>
            </a:endParaRPr>
          </a:p>
        </p:txBody>
      </p:sp>
      <p:pic>
        <p:nvPicPr>
          <p:cNvPr id="17" name="Immagine 8">
            <a:extLst>
              <a:ext uri="{FF2B5EF4-FFF2-40B4-BE49-F238E27FC236}">
                <a16:creationId xmlns:a16="http://schemas.microsoft.com/office/drawing/2014/main" id="{F56CF4E5-DE86-BF38-DF2B-69510537775A}"/>
              </a:ext>
            </a:extLst>
          </p:cNvPr>
          <p:cNvPicPr>
            <a:picLocks noChangeAspect="1"/>
          </p:cNvPicPr>
          <p:nvPr/>
        </p:nvPicPr>
        <p:blipFill>
          <a:blip r:embed="rId3"/>
          <a:stretch>
            <a:fillRect/>
          </a:stretch>
        </p:blipFill>
        <p:spPr>
          <a:xfrm>
            <a:off x="4610059" y="1445855"/>
            <a:ext cx="1130300" cy="1130300"/>
          </a:xfrm>
          <a:prstGeom prst="rect">
            <a:avLst/>
          </a:prstGeom>
        </p:spPr>
      </p:pic>
      <p:pic>
        <p:nvPicPr>
          <p:cNvPr id="18" name="Immagine 8">
            <a:extLst>
              <a:ext uri="{FF2B5EF4-FFF2-40B4-BE49-F238E27FC236}">
                <a16:creationId xmlns:a16="http://schemas.microsoft.com/office/drawing/2014/main" id="{BF775E16-9574-3CD4-92A8-3D074045EC46}"/>
              </a:ext>
            </a:extLst>
          </p:cNvPr>
          <p:cNvPicPr>
            <a:picLocks noChangeAspect="1"/>
          </p:cNvPicPr>
          <p:nvPr/>
        </p:nvPicPr>
        <p:blipFill>
          <a:blip r:embed="rId3"/>
          <a:stretch>
            <a:fillRect/>
          </a:stretch>
        </p:blipFill>
        <p:spPr>
          <a:xfrm>
            <a:off x="226393" y="1445856"/>
            <a:ext cx="1130300" cy="1130300"/>
          </a:xfrm>
          <a:prstGeom prst="rect">
            <a:avLst/>
          </a:prstGeom>
        </p:spPr>
      </p:pic>
      <p:sp>
        <p:nvSpPr>
          <p:cNvPr id="20" name="CasellaDiTesto 15">
            <a:extLst>
              <a:ext uri="{FF2B5EF4-FFF2-40B4-BE49-F238E27FC236}">
                <a16:creationId xmlns:a16="http://schemas.microsoft.com/office/drawing/2014/main" id="{2057F908-AC3D-ECFC-8BDA-CF2FAE65B91E}"/>
              </a:ext>
            </a:extLst>
          </p:cNvPr>
          <p:cNvSpPr txBox="1"/>
          <p:nvPr/>
        </p:nvSpPr>
        <p:spPr>
          <a:xfrm>
            <a:off x="1184362" y="2176046"/>
            <a:ext cx="3257550" cy="461665"/>
          </a:xfrm>
          <a:prstGeom prst="rect">
            <a:avLst/>
          </a:prstGeom>
          <a:noFill/>
        </p:spPr>
        <p:txBody>
          <a:bodyPr wrap="square">
            <a:spAutoFit/>
          </a:bodyPr>
          <a:lstStyle/>
          <a:p>
            <a:r>
              <a:rPr lang="it-IT" sz="2000" dirty="0">
                <a:latin typeface=""/>
              </a:rPr>
              <a:t> </a:t>
            </a:r>
            <a:r>
              <a:rPr lang="it-IT" sz="2400" b="1" dirty="0">
                <a:latin typeface=""/>
              </a:rPr>
              <a:t>Efficienza tecnica</a:t>
            </a:r>
          </a:p>
        </p:txBody>
      </p:sp>
      <p:sp>
        <p:nvSpPr>
          <p:cNvPr id="21" name="CasellaDiTesto 15">
            <a:extLst>
              <a:ext uri="{FF2B5EF4-FFF2-40B4-BE49-F238E27FC236}">
                <a16:creationId xmlns:a16="http://schemas.microsoft.com/office/drawing/2014/main" id="{1C87ACD5-E6A6-7646-9358-778FE7CF5AD8}"/>
              </a:ext>
            </a:extLst>
          </p:cNvPr>
          <p:cNvSpPr txBox="1"/>
          <p:nvPr/>
        </p:nvSpPr>
        <p:spPr>
          <a:xfrm>
            <a:off x="606239" y="2915664"/>
            <a:ext cx="4148641" cy="3170099"/>
          </a:xfrm>
          <a:prstGeom prst="rect">
            <a:avLst/>
          </a:prstGeom>
          <a:noFill/>
          <a:ln w="57150">
            <a:noFill/>
          </a:ln>
        </p:spPr>
        <p:txBody>
          <a:bodyPr wrap="square" lIns="91440" tIns="45720" rIns="91440" bIns="45720" anchor="t">
            <a:spAutoFit/>
          </a:bodyPr>
          <a:lstStyle/>
          <a:p>
            <a:pPr marL="342900" indent="-342900">
              <a:buFont typeface="Arial" panose="020B0604020202020204" pitchFamily="34" charset="0"/>
              <a:buChar char="•"/>
            </a:pPr>
            <a:r>
              <a:rPr lang="it-IT" sz="2000" dirty="0">
                <a:latin typeface=""/>
              </a:rPr>
              <a:t>Un sistema sanitario è tecnicamente efficiente quando vengono utilizzate le quantità minime possibili di input per produrre una data quantità di output. </a:t>
            </a:r>
          </a:p>
          <a:p>
            <a:pPr marL="342900" indent="-342900">
              <a:buFont typeface="Arial" panose="020B0604020202020204" pitchFamily="34" charset="0"/>
              <a:buChar char="•"/>
            </a:pPr>
            <a:endParaRPr lang="it-IT" sz="2000" dirty="0">
              <a:latin typeface=""/>
            </a:endParaRPr>
          </a:p>
          <a:p>
            <a:pPr marL="342900" indent="-342900">
              <a:buFont typeface="Arial" panose="020B0604020202020204" pitchFamily="34" charset="0"/>
              <a:buChar char="•"/>
            </a:pPr>
            <a:r>
              <a:rPr lang="it-IT" sz="2000" dirty="0">
                <a:ea typeface="+mn-lt"/>
                <a:cs typeface="+mn-lt"/>
              </a:rPr>
              <a:t>L'elemento centrale risiede nel giusto equilibrio di 'componenti fondamentali'.</a:t>
            </a:r>
          </a:p>
        </p:txBody>
      </p:sp>
      <p:sp>
        <p:nvSpPr>
          <p:cNvPr id="23" name="CasellaDiTesto 15">
            <a:extLst>
              <a:ext uri="{FF2B5EF4-FFF2-40B4-BE49-F238E27FC236}">
                <a16:creationId xmlns:a16="http://schemas.microsoft.com/office/drawing/2014/main" id="{AB91EF27-86A2-675E-008A-11FF672ACF46}"/>
              </a:ext>
            </a:extLst>
          </p:cNvPr>
          <p:cNvSpPr txBox="1"/>
          <p:nvPr/>
        </p:nvSpPr>
        <p:spPr>
          <a:xfrm>
            <a:off x="5670423" y="2191435"/>
            <a:ext cx="3597720" cy="769441"/>
          </a:xfrm>
          <a:prstGeom prst="rect">
            <a:avLst/>
          </a:prstGeom>
          <a:noFill/>
        </p:spPr>
        <p:txBody>
          <a:bodyPr wrap="square">
            <a:spAutoFit/>
          </a:bodyPr>
          <a:lstStyle/>
          <a:p>
            <a:r>
              <a:rPr lang="it-IT" sz="2400" dirty="0">
                <a:latin typeface=""/>
              </a:rPr>
              <a:t> </a:t>
            </a:r>
            <a:r>
              <a:rPr lang="el-GR" sz="2400" dirty="0">
                <a:latin typeface=""/>
              </a:rPr>
              <a:t>   </a:t>
            </a:r>
            <a:r>
              <a:rPr lang="it-IT" sz="2400" b="1" dirty="0">
                <a:latin typeface=""/>
              </a:rPr>
              <a:t>Efficienza allocativa</a:t>
            </a:r>
          </a:p>
          <a:p>
            <a:endParaRPr lang="it-IT" sz="2000" b="1" dirty="0">
              <a:latin typeface=""/>
            </a:endParaRPr>
          </a:p>
        </p:txBody>
      </p:sp>
      <p:sp>
        <p:nvSpPr>
          <p:cNvPr id="30" name="CasellaDiTesto 15">
            <a:extLst>
              <a:ext uri="{FF2B5EF4-FFF2-40B4-BE49-F238E27FC236}">
                <a16:creationId xmlns:a16="http://schemas.microsoft.com/office/drawing/2014/main" id="{749E52A1-2585-53B9-EC20-DCB5D945F642}"/>
              </a:ext>
            </a:extLst>
          </p:cNvPr>
          <p:cNvSpPr txBox="1"/>
          <p:nvPr/>
        </p:nvSpPr>
        <p:spPr>
          <a:xfrm>
            <a:off x="5001370" y="2915664"/>
            <a:ext cx="5039927" cy="3477875"/>
          </a:xfrm>
          <a:prstGeom prst="rect">
            <a:avLst/>
          </a:prstGeom>
          <a:noFill/>
          <a:ln>
            <a:solidFill>
              <a:schemeClr val="bg1"/>
            </a:solidFill>
          </a:ln>
        </p:spPr>
        <p:txBody>
          <a:bodyPr wrap="square">
            <a:spAutoFit/>
          </a:bodyPr>
          <a:lstStyle/>
          <a:p>
            <a:pPr marL="342900" indent="-342900">
              <a:buFont typeface="Arial" panose="020B0604020202020204" pitchFamily="34" charset="0"/>
              <a:buChar char="•"/>
            </a:pPr>
            <a:r>
              <a:rPr lang="it-IT" sz="2000" dirty="0">
                <a:latin typeface=""/>
              </a:rPr>
              <a:t>Esprime il grado in cui gli input sanitari sono allocati in modo da produrre il mix ottimale di output sanitari per massimizzare la salute della società.</a:t>
            </a:r>
          </a:p>
          <a:p>
            <a:pPr marL="342900" indent="-342900">
              <a:buFont typeface="Arial" panose="020B0604020202020204" pitchFamily="34" charset="0"/>
              <a:buChar char="•"/>
            </a:pPr>
            <a:endParaRPr lang="it-IT" sz="2000" dirty="0">
              <a:latin typeface=""/>
            </a:endParaRPr>
          </a:p>
          <a:p>
            <a:pPr marL="342900" indent="-342900">
              <a:buFont typeface="Arial" panose="020B0604020202020204" pitchFamily="34" charset="0"/>
              <a:buChar char="•"/>
            </a:pPr>
            <a:r>
              <a:rPr lang="it-IT" sz="2000" dirty="0">
                <a:latin typeface=""/>
              </a:rPr>
              <a:t> Quando viene prodotto più di un output, il modo in cui gli input vengono distribuiti tra la produzione di ciascun output diventa significativo.</a:t>
            </a:r>
            <a:endParaRPr lang="en-GB" sz="2000" dirty="0">
              <a:latin typeface=""/>
            </a:endParaRPr>
          </a:p>
          <a:p>
            <a:pPr marL="342900" indent="-342900">
              <a:buFont typeface="Arial" panose="020B0604020202020204" pitchFamily="34" charset="0"/>
              <a:buChar char="•"/>
            </a:pPr>
            <a:endParaRPr lang="en-GB" sz="2000" dirty="0">
              <a:latin typeface=""/>
            </a:endParaRPr>
          </a:p>
          <a:p>
            <a:pPr marL="342900" indent="-342900">
              <a:buFont typeface="Arial" panose="020B0604020202020204" pitchFamily="34" charset="0"/>
              <a:buChar char="•"/>
            </a:pPr>
            <a:endParaRPr lang="it-IT" sz="2000" dirty="0">
              <a:latin typeface=""/>
            </a:endParaRPr>
          </a:p>
        </p:txBody>
      </p:sp>
      <p:sp>
        <p:nvSpPr>
          <p:cNvPr id="4" name="Rectangle: Rounded Corners 3">
            <a:extLst>
              <a:ext uri="{FF2B5EF4-FFF2-40B4-BE49-F238E27FC236}">
                <a16:creationId xmlns:a16="http://schemas.microsoft.com/office/drawing/2014/main" id="{2F98E027-B19D-CE53-4D29-58DE02A3C3FD}"/>
              </a:ext>
            </a:extLst>
          </p:cNvPr>
          <p:cNvSpPr/>
          <p:nvPr/>
        </p:nvSpPr>
        <p:spPr>
          <a:xfrm>
            <a:off x="445770" y="2693551"/>
            <a:ext cx="4171950" cy="3444359"/>
          </a:xfrm>
          <a:prstGeom prst="roundRect">
            <a:avLst/>
          </a:prstGeom>
          <a:noFill/>
          <a:ln w="57150">
            <a:solidFill>
              <a:srgbClr val="FB00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id="{4B210102-3B53-5D42-7DC1-4D36CE8112D0}"/>
              </a:ext>
            </a:extLst>
          </p:cNvPr>
          <p:cNvSpPr/>
          <p:nvPr/>
        </p:nvSpPr>
        <p:spPr>
          <a:xfrm>
            <a:off x="4754880" y="2657515"/>
            <a:ext cx="5532908" cy="3444359"/>
          </a:xfrm>
          <a:prstGeom prst="roundRect">
            <a:avLst/>
          </a:prstGeom>
          <a:noFill/>
          <a:ln w="57150">
            <a:solidFill>
              <a:srgbClr val="02FFD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ooter Placeholder 4">
            <a:extLst>
              <a:ext uri="{FF2B5EF4-FFF2-40B4-BE49-F238E27FC236}">
                <a16:creationId xmlns:a16="http://schemas.microsoft.com/office/drawing/2014/main" id="{5DA28B37-2921-0C63-FE48-316491049495}"/>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8" name="CasellaDiTesto 7">
            <a:extLst>
              <a:ext uri="{FF2B5EF4-FFF2-40B4-BE49-F238E27FC236}">
                <a16:creationId xmlns:a16="http://schemas.microsoft.com/office/drawing/2014/main" id="{AE769101-7C30-62FF-FFE3-8B1422F0BE3E}"/>
              </a:ext>
            </a:extLst>
          </p:cNvPr>
          <p:cNvSpPr txBox="1"/>
          <p:nvPr/>
        </p:nvSpPr>
        <p:spPr>
          <a:xfrm>
            <a:off x="271616" y="342568"/>
            <a:ext cx="5787065" cy="1077218"/>
          </a:xfrm>
          <a:prstGeom prst="rect">
            <a:avLst/>
          </a:prstGeom>
          <a:noFill/>
        </p:spPr>
        <p:txBody>
          <a:bodyPr wrap="square" lIns="91440" tIns="45720" rIns="91440" bIns="45720" rtlCol="0" anchor="t">
            <a:spAutoFit/>
          </a:bodyPr>
          <a:lstStyle/>
          <a:p>
            <a:r>
              <a:rPr lang="it-IT" sz="3200" b="1" dirty="0">
                <a:solidFill>
                  <a:schemeClr val="accent1">
                    <a:lumMod val="75000"/>
                  </a:schemeClr>
                </a:solidFill>
                <a:ea typeface="+mn-lt"/>
                <a:cs typeface="+mn-lt"/>
              </a:rPr>
              <a:t>Categorie di efficienza nel sistema sanitario:</a:t>
            </a:r>
            <a:endParaRPr lang="en-US" b="1">
              <a:solidFill>
                <a:schemeClr val="accent1">
                  <a:lumMod val="75000"/>
                </a:schemeClr>
              </a:solidFill>
              <a:ea typeface="Calibri"/>
              <a:cs typeface="Calibri"/>
            </a:endParaRPr>
          </a:p>
        </p:txBody>
      </p:sp>
      <p:sp>
        <p:nvSpPr>
          <p:cNvPr id="9" name="CasellaDiTesto 8">
            <a:extLst>
              <a:ext uri="{FF2B5EF4-FFF2-40B4-BE49-F238E27FC236}">
                <a16:creationId xmlns:a16="http://schemas.microsoft.com/office/drawing/2014/main" id="{5C36F39C-361C-B247-2F26-05248169494A}"/>
              </a:ext>
            </a:extLst>
          </p:cNvPr>
          <p:cNvSpPr txBox="1"/>
          <p:nvPr/>
        </p:nvSpPr>
        <p:spPr>
          <a:xfrm>
            <a:off x="2634839" y="6269014"/>
            <a:ext cx="5400674" cy="369332"/>
          </a:xfrm>
          <a:prstGeom prst="rect">
            <a:avLst/>
          </a:prstGeom>
          <a:noFill/>
        </p:spPr>
        <p:txBody>
          <a:bodyPr wrap="square">
            <a:spAutoFit/>
          </a:bodyPr>
          <a:lstStyle/>
          <a:p>
            <a:r>
              <a:rPr lang="it-IT" dirty="0">
                <a:hlinkClick r:id="rId4"/>
              </a:rPr>
              <a:t>https://youtu.be/0Za9XUEGJng?feature=shared</a:t>
            </a:r>
            <a:endParaRPr lang="it-IT" dirty="0"/>
          </a:p>
        </p:txBody>
      </p:sp>
    </p:spTree>
    <p:extLst>
      <p:ext uri="{BB962C8B-B14F-4D97-AF65-F5344CB8AC3E}">
        <p14:creationId xmlns:p14="http://schemas.microsoft.com/office/powerpoint/2010/main" val="8154578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355" y="-186280"/>
            <a:ext cx="9707606" cy="1102733"/>
          </a:xfrm>
        </p:spPr>
        <p:txBody>
          <a:bodyPr/>
          <a:lstStyle/>
          <a:p>
            <a:r>
              <a:rPr lang="en-US" b="1" dirty="0"/>
              <a:t>        “Input” ed “output” del Sistema </a:t>
            </a:r>
            <a:r>
              <a:rPr lang="en-US" b="1" dirty="0" err="1"/>
              <a:t>Sanitario</a:t>
            </a:r>
            <a:endParaRPr lang="el-GR" b="1" dirty="0"/>
          </a:p>
        </p:txBody>
      </p:sp>
      <p:graphicFrame>
        <p:nvGraphicFramePr>
          <p:cNvPr id="4" name="Content Placeholder 7">
            <a:extLst>
              <a:ext uri="{FF2B5EF4-FFF2-40B4-BE49-F238E27FC236}">
                <a16:creationId xmlns:a16="http://schemas.microsoft.com/office/drawing/2014/main" id="{A70237B3-6294-08CC-E42A-006F466B211D}"/>
              </a:ext>
            </a:extLst>
          </p:cNvPr>
          <p:cNvGraphicFramePr>
            <a:graphicFrameLocks/>
          </p:cNvGraphicFramePr>
          <p:nvPr>
            <p:extLst>
              <p:ext uri="{D42A27DB-BD31-4B8C-83A1-F6EECF244321}">
                <p14:modId xmlns:p14="http://schemas.microsoft.com/office/powerpoint/2010/main" val="4281259214"/>
              </p:ext>
            </p:extLst>
          </p:nvPr>
        </p:nvGraphicFramePr>
        <p:xfrm>
          <a:off x="541733" y="1381982"/>
          <a:ext cx="9417232" cy="51638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Hexagon 5">
            <a:extLst>
              <a:ext uri="{FF2B5EF4-FFF2-40B4-BE49-F238E27FC236}">
                <a16:creationId xmlns:a16="http://schemas.microsoft.com/office/drawing/2014/main" id="{A605A67E-D083-D559-98C1-94E9E032E9BC}"/>
              </a:ext>
            </a:extLst>
          </p:cNvPr>
          <p:cNvSpPr/>
          <p:nvPr/>
        </p:nvSpPr>
        <p:spPr>
          <a:xfrm>
            <a:off x="4093603" y="2979913"/>
            <a:ext cx="2240848" cy="1935804"/>
          </a:xfrm>
          <a:prstGeom prst="hexagon">
            <a:avLst>
              <a:gd name="adj" fmla="val 26422"/>
              <a:gd name="vf" fmla="val 115470"/>
            </a:avLst>
          </a:prstGeom>
          <a:noFill/>
          <a:ln w="76200">
            <a:solidFill>
              <a:srgbClr val="02FFD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Hexagon 10">
            <a:extLst>
              <a:ext uri="{FF2B5EF4-FFF2-40B4-BE49-F238E27FC236}">
                <a16:creationId xmlns:a16="http://schemas.microsoft.com/office/drawing/2014/main" id="{A605A67E-D083-D559-98C1-94E9E032E9BC}"/>
              </a:ext>
            </a:extLst>
          </p:cNvPr>
          <p:cNvSpPr/>
          <p:nvPr/>
        </p:nvSpPr>
        <p:spPr>
          <a:xfrm>
            <a:off x="2811294" y="2276272"/>
            <a:ext cx="1634248" cy="1536970"/>
          </a:xfrm>
          <a:prstGeom prst="hexagon">
            <a:avLst>
              <a:gd name="adj" fmla="val 26422"/>
              <a:gd name="vf" fmla="val 115470"/>
            </a:avLst>
          </a:prstGeom>
          <a:noFill/>
          <a:ln w="76200">
            <a:solidFill>
              <a:srgbClr val="FB00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Hexagon 11">
            <a:extLst>
              <a:ext uri="{FF2B5EF4-FFF2-40B4-BE49-F238E27FC236}">
                <a16:creationId xmlns:a16="http://schemas.microsoft.com/office/drawing/2014/main" id="{A605A67E-D083-D559-98C1-94E9E032E9BC}"/>
              </a:ext>
            </a:extLst>
          </p:cNvPr>
          <p:cNvSpPr/>
          <p:nvPr/>
        </p:nvSpPr>
        <p:spPr>
          <a:xfrm>
            <a:off x="4426087" y="1345662"/>
            <a:ext cx="1634248" cy="1536970"/>
          </a:xfrm>
          <a:prstGeom prst="hexagon">
            <a:avLst>
              <a:gd name="adj" fmla="val 26422"/>
              <a:gd name="vf" fmla="val 115470"/>
            </a:avLst>
          </a:prstGeom>
          <a:noFill/>
          <a:ln w="76200">
            <a:solidFill>
              <a:srgbClr val="FB00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Hexagon 12">
            <a:extLst>
              <a:ext uri="{FF2B5EF4-FFF2-40B4-BE49-F238E27FC236}">
                <a16:creationId xmlns:a16="http://schemas.microsoft.com/office/drawing/2014/main" id="{A605A67E-D083-D559-98C1-94E9E032E9BC}"/>
              </a:ext>
            </a:extLst>
          </p:cNvPr>
          <p:cNvSpPr/>
          <p:nvPr/>
        </p:nvSpPr>
        <p:spPr>
          <a:xfrm>
            <a:off x="5976026" y="2256819"/>
            <a:ext cx="1634248" cy="1536970"/>
          </a:xfrm>
          <a:prstGeom prst="hexagon">
            <a:avLst>
              <a:gd name="adj" fmla="val 26422"/>
              <a:gd name="vf" fmla="val 115470"/>
            </a:avLst>
          </a:prstGeom>
          <a:noFill/>
          <a:ln w="76200">
            <a:solidFill>
              <a:srgbClr val="FB00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Hexagon 13">
            <a:extLst>
              <a:ext uri="{FF2B5EF4-FFF2-40B4-BE49-F238E27FC236}">
                <a16:creationId xmlns:a16="http://schemas.microsoft.com/office/drawing/2014/main" id="{A605A67E-D083-D559-98C1-94E9E032E9BC}"/>
              </a:ext>
            </a:extLst>
          </p:cNvPr>
          <p:cNvSpPr/>
          <p:nvPr/>
        </p:nvSpPr>
        <p:spPr>
          <a:xfrm>
            <a:off x="2811294" y="4087047"/>
            <a:ext cx="1634248" cy="1536970"/>
          </a:xfrm>
          <a:prstGeom prst="hexagon">
            <a:avLst>
              <a:gd name="adj" fmla="val 26422"/>
              <a:gd name="vf" fmla="val 115470"/>
            </a:avLst>
          </a:prstGeom>
          <a:noFill/>
          <a:ln w="76200">
            <a:solidFill>
              <a:srgbClr val="FB00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Hexagon 14">
            <a:extLst>
              <a:ext uri="{FF2B5EF4-FFF2-40B4-BE49-F238E27FC236}">
                <a16:creationId xmlns:a16="http://schemas.microsoft.com/office/drawing/2014/main" id="{A605A67E-D083-D559-98C1-94E9E032E9BC}"/>
              </a:ext>
            </a:extLst>
          </p:cNvPr>
          <p:cNvSpPr/>
          <p:nvPr/>
        </p:nvSpPr>
        <p:spPr>
          <a:xfrm>
            <a:off x="4426087" y="5006503"/>
            <a:ext cx="1634248" cy="1536970"/>
          </a:xfrm>
          <a:prstGeom prst="hexagon">
            <a:avLst>
              <a:gd name="adj" fmla="val 26422"/>
              <a:gd name="vf" fmla="val 115470"/>
            </a:avLst>
          </a:prstGeom>
          <a:noFill/>
          <a:ln w="76200">
            <a:solidFill>
              <a:srgbClr val="FB00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Hexagon 15">
            <a:extLst>
              <a:ext uri="{FF2B5EF4-FFF2-40B4-BE49-F238E27FC236}">
                <a16:creationId xmlns:a16="http://schemas.microsoft.com/office/drawing/2014/main" id="{A605A67E-D083-D559-98C1-94E9E032E9BC}"/>
              </a:ext>
            </a:extLst>
          </p:cNvPr>
          <p:cNvSpPr/>
          <p:nvPr/>
        </p:nvSpPr>
        <p:spPr>
          <a:xfrm>
            <a:off x="5976026" y="4087047"/>
            <a:ext cx="1634248" cy="1536970"/>
          </a:xfrm>
          <a:prstGeom prst="hexagon">
            <a:avLst>
              <a:gd name="adj" fmla="val 26422"/>
              <a:gd name="vf" fmla="val 115470"/>
            </a:avLst>
          </a:prstGeom>
          <a:noFill/>
          <a:ln w="76200">
            <a:solidFill>
              <a:srgbClr val="FB00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Θέση περιεχομένου 2"/>
          <p:cNvSpPr txBox="1">
            <a:spLocks/>
          </p:cNvSpPr>
          <p:nvPr/>
        </p:nvSpPr>
        <p:spPr>
          <a:xfrm>
            <a:off x="324082" y="2619578"/>
            <a:ext cx="2363404" cy="3201233"/>
          </a:xfrm>
          <a:prstGeom prst="rect">
            <a:avLst/>
          </a:prstGeom>
          <a:ln w="76200">
            <a:solidFill>
              <a:srgbClr val="FB0087"/>
            </a:solidFill>
          </a:ln>
        </p:spPr>
        <p:txBody>
          <a:bodyPr lIns="91440" tIns="45720" rIns="91440" bIns="45720" anchor="t"/>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en-US" sz="2400" b="1" dirty="0"/>
              <a:t>Input: </a:t>
            </a:r>
            <a:r>
              <a:rPr lang="en-US" sz="2400" err="1"/>
              <a:t>sono</a:t>
            </a:r>
            <a:r>
              <a:rPr lang="en-US" sz="2400" dirty="0"/>
              <a:t>  le tutte le </a:t>
            </a:r>
            <a:r>
              <a:rPr lang="en-US" sz="2400" err="1"/>
              <a:t>risorse</a:t>
            </a:r>
            <a:r>
              <a:rPr lang="en-US" sz="2400" dirty="0"/>
              <a:t> del  </a:t>
            </a:r>
            <a:r>
              <a:rPr lang="en-US" sz="2400" err="1"/>
              <a:t>sistema</a:t>
            </a:r>
            <a:r>
              <a:rPr lang="en-US" sz="2400" dirty="0"/>
              <a:t> </a:t>
            </a:r>
            <a:r>
              <a:rPr lang="en-US" sz="2400" err="1"/>
              <a:t>sanitario</a:t>
            </a:r>
            <a:endParaRPr lang="en-US" sz="2400">
              <a:ea typeface="Calibri"/>
              <a:cs typeface="Calibri"/>
            </a:endParaRPr>
          </a:p>
          <a:p>
            <a:pPr marL="0" indent="0">
              <a:buNone/>
            </a:pPr>
            <a:r>
              <a:rPr lang="en-US" sz="2400" dirty="0"/>
              <a:t> (</a:t>
            </a:r>
            <a:r>
              <a:rPr lang="en-US" sz="2400" err="1"/>
              <a:t>viste</a:t>
            </a:r>
            <a:r>
              <a:rPr lang="en-US" sz="2400" dirty="0"/>
              <a:t> </a:t>
            </a:r>
            <a:r>
              <a:rPr lang="en-US" sz="2400" err="1"/>
              <a:t>sulla</a:t>
            </a:r>
            <a:r>
              <a:rPr lang="en-US" sz="2400" dirty="0"/>
              <a:t> base </a:t>
            </a:r>
            <a:r>
              <a:rPr lang="en-US" sz="2400" err="1"/>
              <a:t>della</a:t>
            </a:r>
            <a:r>
              <a:rPr lang="en-US" sz="2400" dirty="0"/>
              <a:t> </a:t>
            </a:r>
            <a:r>
              <a:rPr lang="en-US" sz="2400" err="1"/>
              <a:t>quantità</a:t>
            </a:r>
            <a:r>
              <a:rPr lang="en-US" sz="2400" dirty="0"/>
              <a:t>, </a:t>
            </a:r>
            <a:r>
              <a:rPr lang="en-US" sz="2400" err="1"/>
              <a:t>della</a:t>
            </a:r>
            <a:r>
              <a:rPr lang="en-US" sz="2400" dirty="0"/>
              <a:t> </a:t>
            </a:r>
            <a:r>
              <a:rPr lang="en-US" sz="2400" err="1"/>
              <a:t>qualità</a:t>
            </a:r>
            <a:r>
              <a:rPr lang="en-US" sz="2400" dirty="0"/>
              <a:t> e </a:t>
            </a:r>
            <a:r>
              <a:rPr lang="en-US" sz="2400" err="1"/>
              <a:t>della</a:t>
            </a:r>
            <a:r>
              <a:rPr lang="en-US" sz="2400" dirty="0"/>
              <a:t> </a:t>
            </a:r>
            <a:r>
              <a:rPr lang="en-US" sz="2400" err="1"/>
              <a:t>proporzionalità</a:t>
            </a:r>
            <a:r>
              <a:rPr lang="en-US" sz="2400" dirty="0"/>
              <a:t>)</a:t>
            </a:r>
            <a:endParaRPr lang="en-US" sz="2400" dirty="0">
              <a:ea typeface="Calibri"/>
              <a:cs typeface="Calibri"/>
            </a:endParaRPr>
          </a:p>
          <a:p>
            <a:pPr marL="239395" indent="-239395"/>
            <a:endParaRPr lang="it-IT" sz="2400" dirty="0">
              <a:ea typeface="Calibri"/>
              <a:cs typeface="Calibri"/>
            </a:endParaRPr>
          </a:p>
        </p:txBody>
      </p:sp>
      <p:sp>
        <p:nvSpPr>
          <p:cNvPr id="19" name="Θέση περιεχομένου 2"/>
          <p:cNvSpPr txBox="1">
            <a:spLocks/>
          </p:cNvSpPr>
          <p:nvPr/>
        </p:nvSpPr>
        <p:spPr>
          <a:xfrm>
            <a:off x="7981740" y="2620552"/>
            <a:ext cx="2571069" cy="3183984"/>
          </a:xfrm>
          <a:prstGeom prst="rect">
            <a:avLst/>
          </a:prstGeom>
          <a:ln w="76200">
            <a:solidFill>
              <a:srgbClr val="02FFD2"/>
            </a:solidFill>
          </a:ln>
        </p:spPr>
        <p:txBody>
          <a:bodyPr lIns="91440" tIns="45720" rIns="91440" bIns="45720" anchor="t"/>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endParaRPr lang="en-US" sz="2400" b="1" dirty="0"/>
          </a:p>
          <a:p>
            <a:pPr marL="0" indent="0">
              <a:buNone/>
            </a:pPr>
            <a:r>
              <a:rPr lang="en-US" sz="2400" b="1" dirty="0"/>
              <a:t>Output:</a:t>
            </a:r>
            <a:r>
              <a:rPr lang="en-US" sz="2400" dirty="0"/>
              <a:t> </a:t>
            </a:r>
            <a:r>
              <a:rPr lang="en-US" sz="2400" dirty="0" err="1"/>
              <a:t>sono</a:t>
            </a:r>
            <a:r>
              <a:rPr lang="en-US" sz="2400" dirty="0"/>
              <a:t> </a:t>
            </a:r>
            <a:r>
              <a:rPr lang="en-US" sz="2400" dirty="0" err="1"/>
              <a:t>i</a:t>
            </a:r>
            <a:r>
              <a:rPr lang="en-US" sz="2400" dirty="0"/>
              <a:t> </a:t>
            </a:r>
            <a:r>
              <a:rPr lang="en-US" sz="2400" dirty="0" err="1"/>
              <a:t>risultati</a:t>
            </a:r>
            <a:r>
              <a:rPr lang="en-US" sz="2400" dirty="0"/>
              <a:t> (</a:t>
            </a:r>
            <a:r>
              <a:rPr lang="en-US" sz="2400" dirty="0" err="1"/>
              <a:t>servizi</a:t>
            </a:r>
            <a:r>
              <a:rPr lang="en-US" sz="2400" dirty="0"/>
              <a:t> e </a:t>
            </a:r>
            <a:r>
              <a:rPr lang="en-US" sz="2400" dirty="0" err="1"/>
              <a:t>prestazioni</a:t>
            </a:r>
            <a:r>
              <a:rPr lang="en-US" sz="2400" dirty="0"/>
              <a:t>) </a:t>
            </a:r>
            <a:r>
              <a:rPr lang="en-US" sz="2400" dirty="0" err="1"/>
              <a:t>che</a:t>
            </a:r>
            <a:r>
              <a:rPr lang="en-US" sz="2400" dirty="0"/>
              <a:t> </a:t>
            </a:r>
            <a:r>
              <a:rPr lang="en-US" sz="2400" dirty="0" err="1"/>
              <a:t>si</a:t>
            </a:r>
            <a:r>
              <a:rPr lang="en-US" sz="2400" dirty="0"/>
              <a:t> </a:t>
            </a:r>
            <a:r>
              <a:rPr lang="en-US" sz="2400" dirty="0" err="1"/>
              <a:t>raggiungono</a:t>
            </a:r>
            <a:r>
              <a:rPr lang="en-US" sz="2400" dirty="0"/>
              <a:t> a </a:t>
            </a:r>
            <a:r>
              <a:rPr lang="en-US" sz="2400" dirty="0" err="1"/>
              <a:t>fronte</a:t>
            </a:r>
            <a:r>
              <a:rPr lang="en-US" sz="2400" dirty="0"/>
              <a:t> </a:t>
            </a:r>
            <a:r>
              <a:rPr lang="en-US" sz="2400" dirty="0" err="1"/>
              <a:t>delle</a:t>
            </a:r>
            <a:r>
              <a:rPr lang="en-US" sz="2400" dirty="0"/>
              <a:t> </a:t>
            </a:r>
            <a:r>
              <a:rPr lang="en-US" sz="2400" dirty="0" err="1"/>
              <a:t>risorse</a:t>
            </a:r>
            <a:r>
              <a:rPr lang="en-US" sz="2400" dirty="0"/>
              <a:t> </a:t>
            </a:r>
            <a:r>
              <a:rPr lang="en-US" sz="2400" dirty="0" err="1"/>
              <a:t>investite</a:t>
            </a:r>
            <a:r>
              <a:rPr lang="en-US" sz="2400" b="1" dirty="0"/>
              <a:t> </a:t>
            </a:r>
            <a:endParaRPr lang="en-US" sz="2400" b="1">
              <a:ea typeface="Calibri"/>
              <a:cs typeface="Calibri"/>
            </a:endParaRPr>
          </a:p>
        </p:txBody>
      </p:sp>
      <p:pic>
        <p:nvPicPr>
          <p:cNvPr id="20" name="Immagine 4">
            <a:extLst>
              <a:ext uri="{FF2B5EF4-FFF2-40B4-BE49-F238E27FC236}">
                <a16:creationId xmlns:a16="http://schemas.microsoft.com/office/drawing/2014/main" id="{4094DA53-7D68-FD4B-A6E4-48338F71692C}"/>
              </a:ext>
            </a:extLst>
          </p:cNvPr>
          <p:cNvPicPr>
            <a:picLocks noChangeAspect="1"/>
          </p:cNvPicPr>
          <p:nvPr/>
        </p:nvPicPr>
        <p:blipFill>
          <a:blip r:embed="rId7"/>
          <a:stretch>
            <a:fillRect/>
          </a:stretch>
        </p:blipFill>
        <p:spPr>
          <a:xfrm>
            <a:off x="7775644" y="1092253"/>
            <a:ext cx="2778867" cy="1184019"/>
          </a:xfrm>
          <a:prstGeom prst="rect">
            <a:avLst/>
          </a:prstGeom>
        </p:spPr>
      </p:pic>
      <p:sp>
        <p:nvSpPr>
          <p:cNvPr id="3" name="Footer Placeholder 4">
            <a:extLst>
              <a:ext uri="{FF2B5EF4-FFF2-40B4-BE49-F238E27FC236}">
                <a16:creationId xmlns:a16="http://schemas.microsoft.com/office/drawing/2014/main" id="{E1733FAE-05EA-09EC-8873-86459C72AF7C}"/>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asellaDiTesto 6">
            <a:extLst>
              <a:ext uri="{FF2B5EF4-FFF2-40B4-BE49-F238E27FC236}">
                <a16:creationId xmlns:a16="http://schemas.microsoft.com/office/drawing/2014/main" id="{1D19DFB8-37A3-9069-0E59-D23BC26A1335}"/>
              </a:ext>
            </a:extLst>
          </p:cNvPr>
          <p:cNvSpPr txBox="1"/>
          <p:nvPr/>
        </p:nvSpPr>
        <p:spPr>
          <a:xfrm>
            <a:off x="3180398" y="6769451"/>
            <a:ext cx="5400674" cy="369332"/>
          </a:xfrm>
          <a:prstGeom prst="rect">
            <a:avLst/>
          </a:prstGeom>
          <a:noFill/>
        </p:spPr>
        <p:txBody>
          <a:bodyPr wrap="square">
            <a:spAutoFit/>
          </a:bodyPr>
          <a:lstStyle/>
          <a:p>
            <a:r>
              <a:rPr lang="it-IT" dirty="0">
                <a:hlinkClick r:id="rId8"/>
              </a:rPr>
              <a:t>https://youtu.be/-a7yDNmPmI8?feature=shared</a:t>
            </a:r>
            <a:endParaRPr lang="it-IT" dirty="0"/>
          </a:p>
        </p:txBody>
      </p:sp>
    </p:spTree>
    <p:extLst>
      <p:ext uri="{BB962C8B-B14F-4D97-AF65-F5344CB8AC3E}">
        <p14:creationId xmlns:p14="http://schemas.microsoft.com/office/powerpoint/2010/main" val="383521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animBg="1"/>
      <p:bldP spid="14" grpId="0" animBg="1"/>
      <p:bldP spid="15" grpId="0" animBg="1"/>
      <p:bldP spid="16" grpId="0" animBg="1"/>
      <p:bldP spid="18"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a:extLst>
              <a:ext uri="{FF2B5EF4-FFF2-40B4-BE49-F238E27FC236}">
                <a16:creationId xmlns:a16="http://schemas.microsoft.com/office/drawing/2014/main" id="{41C92E69-239E-71B7-FBF6-A194D602DBCB}"/>
              </a:ext>
            </a:extLst>
          </p:cNvPr>
          <p:cNvSpPr txBox="1">
            <a:spLocks/>
          </p:cNvSpPr>
          <p:nvPr/>
        </p:nvSpPr>
        <p:spPr>
          <a:xfrm>
            <a:off x="4592363" y="1601744"/>
            <a:ext cx="5800771" cy="4751335"/>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u="sng" dirty="0">
                <a:solidFill>
                  <a:srgbClr val="0063DC"/>
                </a:solidFill>
                <a:latin typeface="+mn-lt"/>
              </a:rPr>
              <a:t>Compito:</a:t>
            </a:r>
            <a:endParaRPr lang="en-US" dirty="0"/>
          </a:p>
          <a:p>
            <a:endParaRPr lang="it-IT" sz="3600" b="1" u="sng" dirty="0">
              <a:solidFill>
                <a:srgbClr val="0063DC"/>
              </a:solidFill>
              <a:latin typeface="+mn-lt"/>
            </a:endParaRPr>
          </a:p>
          <a:p>
            <a:r>
              <a:rPr lang="it-IT" sz="2800" dirty="0">
                <a:solidFill>
                  <a:srgbClr val="0063DC"/>
                </a:solidFill>
                <a:latin typeface="+mn-lt"/>
              </a:rPr>
              <a:t>Dal tuo punto di vista e sulla base della tua esperienza:</a:t>
            </a:r>
            <a:endParaRPr lang="it-IT" sz="2800">
              <a:ea typeface="Calibri Light"/>
              <a:cs typeface="Calibri Light"/>
            </a:endParaRPr>
          </a:p>
          <a:p>
            <a:endParaRPr lang="it-IT" sz="2800" dirty="0">
              <a:solidFill>
                <a:srgbClr val="0063DC"/>
              </a:solidFill>
              <a:latin typeface="+mn-lt"/>
            </a:endParaRPr>
          </a:p>
          <a:p>
            <a:pPr marL="514350" indent="-514350">
              <a:buAutoNum type="arabicPeriod"/>
            </a:pPr>
            <a:r>
              <a:rPr lang="it-IT" sz="2800" dirty="0">
                <a:solidFill>
                  <a:srgbClr val="0063DC"/>
                </a:solidFill>
                <a:latin typeface="+mn-lt"/>
              </a:rPr>
              <a:t>In quali aspetti i sistemi sanitari sono migliorati nell'ultimo decennio?</a:t>
            </a:r>
            <a:endParaRPr lang="it-IT" sz="2800" dirty="0">
              <a:solidFill>
                <a:srgbClr val="000000"/>
              </a:solidFill>
              <a:latin typeface="Calibri Light"/>
              <a:ea typeface="Calibri Light"/>
              <a:cs typeface="Calibri Light"/>
            </a:endParaRPr>
          </a:p>
          <a:p>
            <a:pPr marL="514350" indent="-514350">
              <a:buAutoNum type="arabicPeriod"/>
            </a:pPr>
            <a:r>
              <a:rPr lang="it-IT" sz="2800" dirty="0">
                <a:solidFill>
                  <a:srgbClr val="0063DC"/>
                </a:solidFill>
                <a:latin typeface="+mn-lt"/>
              </a:rPr>
              <a:t>Quali sono le principali fonti di inefficienza nei sistemi?</a:t>
            </a:r>
            <a:endParaRPr lang="it-IT" sz="2800" dirty="0">
              <a:ea typeface="Calibri Light"/>
              <a:cs typeface="Calibri Light"/>
            </a:endParaRPr>
          </a:p>
        </p:txBody>
      </p:sp>
      <p:sp>
        <p:nvSpPr>
          <p:cNvPr id="6" name="Subtitle">
            <a:extLst>
              <a:ext uri="{FF2B5EF4-FFF2-40B4-BE49-F238E27FC236}">
                <a16:creationId xmlns:a16="http://schemas.microsoft.com/office/drawing/2014/main" id="{6DA3C656-2054-F530-6A05-B7358C7E9ABB}"/>
              </a:ext>
            </a:extLst>
          </p:cNvPr>
          <p:cNvSpPr txBox="1">
            <a:spLocks/>
          </p:cNvSpPr>
          <p:nvPr/>
        </p:nvSpPr>
        <p:spPr>
          <a:xfrm>
            <a:off x="4200914" y="1291710"/>
            <a:ext cx="2216021" cy="321076"/>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2400" dirty="0">
              <a:solidFill>
                <a:srgbClr val="FB0087"/>
              </a:solidFill>
              <a:latin typeface="+mn-lt"/>
            </a:endParaRPr>
          </a:p>
        </p:txBody>
      </p:sp>
      <p:sp>
        <p:nvSpPr>
          <p:cNvPr id="2" name="Footer Placeholder 4">
            <a:extLst>
              <a:ext uri="{FF2B5EF4-FFF2-40B4-BE49-F238E27FC236}">
                <a16:creationId xmlns:a16="http://schemas.microsoft.com/office/drawing/2014/main" id="{A23F6799-6489-1E9C-F70A-EC98B23D63D4}"/>
              </a:ext>
            </a:extLst>
          </p:cNvPr>
          <p:cNvSpPr txBox="1">
            <a:spLocks noChangeArrowheads="1"/>
          </p:cNvSpPr>
          <p:nvPr/>
        </p:nvSpPr>
        <p:spPr bwMode="auto">
          <a:xfrm>
            <a:off x="7484494" y="6746943"/>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4" name="CasellaDiTesto 3">
            <a:extLst>
              <a:ext uri="{FF2B5EF4-FFF2-40B4-BE49-F238E27FC236}">
                <a16:creationId xmlns:a16="http://schemas.microsoft.com/office/drawing/2014/main" id="{AD14F71D-6989-893E-F5CC-43889EBA8F1E}"/>
              </a:ext>
            </a:extLst>
          </p:cNvPr>
          <p:cNvSpPr txBox="1"/>
          <p:nvPr/>
        </p:nvSpPr>
        <p:spPr>
          <a:xfrm>
            <a:off x="2837498" y="6562277"/>
            <a:ext cx="5400674" cy="369332"/>
          </a:xfrm>
          <a:prstGeom prst="rect">
            <a:avLst/>
          </a:prstGeom>
          <a:noFill/>
        </p:spPr>
        <p:txBody>
          <a:bodyPr wrap="square">
            <a:spAutoFit/>
          </a:bodyPr>
          <a:lstStyle/>
          <a:p>
            <a:r>
              <a:rPr lang="it-IT" dirty="0">
                <a:hlinkClick r:id="rId2"/>
              </a:rPr>
              <a:t>https://youtu.be/Xf7q2B-pT3E?feature=shared</a:t>
            </a:r>
            <a:endParaRPr lang="it-IT" dirty="0"/>
          </a:p>
        </p:txBody>
      </p:sp>
    </p:spTree>
    <p:extLst>
      <p:ext uri="{BB962C8B-B14F-4D97-AF65-F5344CB8AC3E}">
        <p14:creationId xmlns:p14="http://schemas.microsoft.com/office/powerpoint/2010/main" val="23926351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742948" y="2515184"/>
            <a:ext cx="9313863" cy="2143680"/>
          </a:xfrm>
        </p:spPr>
        <p:txBody>
          <a:bodyPr lIns="91440" tIns="45720" rIns="91440" bIns="45720" anchor="ctr"/>
          <a:lstStyle/>
          <a:p>
            <a:r>
              <a:rPr lang="it-IT" sz="4600" dirty="0"/>
              <a:t>Margini di miglioramento del sistema sanitario: un approccio basato sui casi</a:t>
            </a:r>
            <a:endParaRPr lang="en-GB" sz="4600" dirty="0"/>
          </a:p>
        </p:txBody>
      </p:sp>
      <p:sp>
        <p:nvSpPr>
          <p:cNvPr id="3" name="Footer Placeholder 4">
            <a:extLst>
              <a:ext uri="{FF2B5EF4-FFF2-40B4-BE49-F238E27FC236}">
                <a16:creationId xmlns:a16="http://schemas.microsoft.com/office/drawing/2014/main" id="{D9B1DA87-534F-C256-474A-2C35F2E349B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
        <p:nvSpPr>
          <p:cNvPr id="5" name="CasellaDiTesto 4">
            <a:extLst>
              <a:ext uri="{FF2B5EF4-FFF2-40B4-BE49-F238E27FC236}">
                <a16:creationId xmlns:a16="http://schemas.microsoft.com/office/drawing/2014/main" id="{FC4E810C-B8F8-E941-FA18-FAE165A0CD46}"/>
              </a:ext>
            </a:extLst>
          </p:cNvPr>
          <p:cNvSpPr txBox="1"/>
          <p:nvPr/>
        </p:nvSpPr>
        <p:spPr>
          <a:xfrm>
            <a:off x="3260408" y="6078974"/>
            <a:ext cx="5400674" cy="369332"/>
          </a:xfrm>
          <a:prstGeom prst="rect">
            <a:avLst/>
          </a:prstGeom>
          <a:noFill/>
        </p:spPr>
        <p:txBody>
          <a:bodyPr wrap="square">
            <a:spAutoFit/>
          </a:bodyPr>
          <a:lstStyle/>
          <a:p>
            <a:r>
              <a:rPr lang="it-IT" dirty="0">
                <a:hlinkClick r:id="rId2"/>
              </a:rPr>
              <a:t>https://youtu.be/a9sr3DRPIGA?feature=shared</a:t>
            </a:r>
            <a:endParaRPr lang="it-IT" dirty="0"/>
          </a:p>
        </p:txBody>
      </p:sp>
    </p:spTree>
    <p:extLst>
      <p:ext uri="{BB962C8B-B14F-4D97-AF65-F5344CB8AC3E}">
        <p14:creationId xmlns:p14="http://schemas.microsoft.com/office/powerpoint/2010/main" val="7602928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416E4-3B47-CB9A-8271-97472132B8E1}"/>
              </a:ext>
            </a:extLst>
          </p:cNvPr>
          <p:cNvSpPr>
            <a:spLocks noGrp="1"/>
          </p:cNvSpPr>
          <p:nvPr>
            <p:ph type="title"/>
          </p:nvPr>
        </p:nvSpPr>
        <p:spPr>
          <a:xfrm>
            <a:off x="554818" y="330224"/>
            <a:ext cx="4519600" cy="807526"/>
          </a:xfrm>
        </p:spPr>
        <p:txBody>
          <a:bodyPr lIns="91440" tIns="45720" rIns="91440" bIns="45720" anchor="b"/>
          <a:lstStyle/>
          <a:p>
            <a:r>
              <a:rPr lang="en-GB" sz="2800" b="1" dirty="0">
                <a:ea typeface="Calibri"/>
                <a:cs typeface="Calibri"/>
              </a:rPr>
              <a:t>Caso </a:t>
            </a:r>
            <a:r>
              <a:rPr lang="en-GB" sz="2800" b="1" err="1">
                <a:ea typeface="Calibri"/>
                <a:cs typeface="Calibri"/>
              </a:rPr>
              <a:t>Clinico</a:t>
            </a:r>
            <a:endParaRPr lang="en-GB" b="1">
              <a:ea typeface="Calibri"/>
              <a:cs typeface="Calibri"/>
            </a:endParaRPr>
          </a:p>
        </p:txBody>
      </p:sp>
      <p:sp>
        <p:nvSpPr>
          <p:cNvPr id="3" name="Content Placeholder 2">
            <a:extLst>
              <a:ext uri="{FF2B5EF4-FFF2-40B4-BE49-F238E27FC236}">
                <a16:creationId xmlns:a16="http://schemas.microsoft.com/office/drawing/2014/main" id="{652B6D65-9361-BDE4-70C0-A1EB1FCFB0E8}"/>
              </a:ext>
            </a:extLst>
          </p:cNvPr>
          <p:cNvSpPr>
            <a:spLocks noGrp="1"/>
          </p:cNvSpPr>
          <p:nvPr>
            <p:ph sz="half" idx="1"/>
          </p:nvPr>
        </p:nvSpPr>
        <p:spPr>
          <a:xfrm>
            <a:off x="554818" y="1569511"/>
            <a:ext cx="9685900" cy="4377190"/>
          </a:xfrm>
          <a:ln w="76200">
            <a:solidFill>
              <a:srgbClr val="0CEBF6"/>
            </a:solidFill>
          </a:ln>
        </p:spPr>
        <p:txBody>
          <a:bodyPr lIns="91440" tIns="45720" rIns="91440" bIns="45720" anchor="t"/>
          <a:lstStyle/>
          <a:p>
            <a:pPr marL="239395" indent="-239395"/>
            <a:r>
              <a:rPr lang="it-IT" sz="2000" dirty="0">
                <a:ea typeface="+mn-lt"/>
                <a:cs typeface="+mn-lt"/>
              </a:rPr>
              <a:t>un paziente di sesso maschile, 69 anni, con una storia clinica di 5 anni di diabete mellito di tipo 2 e ipertensione arteriosa. Un mese fa ha subito un infarto miocardico acuto (IMA) e a seguito di ciò è stato sottoposto a intervento coronarico percutaneo (PCI), ovvero un'angioplastica con impianto di </a:t>
            </a:r>
            <a:r>
              <a:rPr lang="it-IT" sz="2000" dirty="0" err="1">
                <a:ea typeface="+mn-lt"/>
                <a:cs typeface="+mn-lt"/>
              </a:rPr>
              <a:t>stent</a:t>
            </a:r>
            <a:r>
              <a:rPr lang="it-IT" sz="2000" dirty="0">
                <a:ea typeface="+mn-lt"/>
                <a:cs typeface="+mn-lt"/>
              </a:rPr>
              <a:t>.</a:t>
            </a:r>
            <a:endParaRPr lang="en-US" sz="2900" i="1" dirty="0">
              <a:ea typeface="Calibri"/>
              <a:cs typeface="Calibri"/>
            </a:endParaRPr>
          </a:p>
          <a:p>
            <a:pPr marL="0" indent="0">
              <a:buNone/>
            </a:pPr>
            <a:endParaRPr lang="it-IT" sz="2000" dirty="0">
              <a:ea typeface="+mn-lt"/>
              <a:cs typeface="+mn-lt"/>
            </a:endParaRPr>
          </a:p>
          <a:p>
            <a:pPr marL="239395" indent="-239395"/>
            <a:r>
              <a:rPr lang="it-IT" sz="2000" dirty="0">
                <a:ea typeface="+mn-lt"/>
                <a:cs typeface="+mn-lt"/>
              </a:rPr>
              <a:t>Il paziente risiede in un'area urbana nei pressi di un ospedale, presso il quale si è presentato per il trattamento ed è stato successivamente dimesso.</a:t>
            </a:r>
            <a:endParaRPr lang="it-IT" dirty="0">
              <a:ea typeface="+mn-lt"/>
              <a:cs typeface="+mn-lt"/>
            </a:endParaRPr>
          </a:p>
          <a:p>
            <a:pPr marL="0" indent="0">
              <a:buNone/>
            </a:pPr>
            <a:endParaRPr lang="it-IT" sz="2000" dirty="0">
              <a:ea typeface="+mn-lt"/>
              <a:cs typeface="+mn-lt"/>
            </a:endParaRPr>
          </a:p>
          <a:p>
            <a:pPr marL="239395" indent="-239395"/>
            <a:r>
              <a:rPr lang="it-IT" sz="2000" dirty="0">
                <a:ea typeface="+mn-lt"/>
                <a:cs typeface="+mn-lt"/>
              </a:rPr>
              <a:t>Il regime terapeutico in corso prevede una doppia terapia </a:t>
            </a:r>
            <a:r>
              <a:rPr lang="it-IT" sz="2000" dirty="0" err="1">
                <a:ea typeface="+mn-lt"/>
                <a:cs typeface="+mn-lt"/>
              </a:rPr>
              <a:t>antipiastrinica</a:t>
            </a:r>
            <a:r>
              <a:rPr lang="it-IT" sz="2000" dirty="0">
                <a:ea typeface="+mn-lt"/>
                <a:cs typeface="+mn-lt"/>
              </a:rPr>
              <a:t> (DAPT) con aspirina a basso dosaggio e </a:t>
            </a:r>
            <a:r>
              <a:rPr lang="it-IT" sz="2000" dirty="0" err="1">
                <a:ea typeface="+mn-lt"/>
                <a:cs typeface="+mn-lt"/>
              </a:rPr>
              <a:t>ticagrelor</a:t>
            </a:r>
            <a:r>
              <a:rPr lang="it-IT" sz="2000" dirty="0">
                <a:ea typeface="+mn-lt"/>
                <a:cs typeface="+mn-lt"/>
              </a:rPr>
              <a:t>, con una durata pianificata di almeno 1 anno. Entrambi i farmaci, in quanto agenti antitrombotici ("fluidificanti del sangue"), hanno l’obiettivo di ridurre significativamente il rischio di recidiva infartuale mentre il paziente è maggiormente esposto a rischio trombotico.</a:t>
            </a:r>
            <a:endParaRPr lang="it-IT" dirty="0">
              <a:ea typeface="+mn-lt"/>
              <a:cs typeface="+mn-lt"/>
            </a:endParaRPr>
          </a:p>
          <a:p>
            <a:pPr marL="239395" indent="-239395"/>
            <a:endParaRPr lang="it-IT" sz="2000" i="1" dirty="0">
              <a:ea typeface="Calibri"/>
              <a:cs typeface="Calibri"/>
            </a:endParaRPr>
          </a:p>
        </p:txBody>
      </p:sp>
      <p:sp>
        <p:nvSpPr>
          <p:cNvPr id="4" name="Footer Placeholder 4">
            <a:extLst>
              <a:ext uri="{FF2B5EF4-FFF2-40B4-BE49-F238E27FC236}">
                <a16:creationId xmlns:a16="http://schemas.microsoft.com/office/drawing/2014/main" id="{8BAA5B14-666C-A7B2-EA08-74B0387FC6C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5BFBD664-46BA-6AC7-ABF0-5C81C088E9F5}"/>
              </a:ext>
            </a:extLst>
          </p:cNvPr>
          <p:cNvSpPr txBox="1"/>
          <p:nvPr/>
        </p:nvSpPr>
        <p:spPr>
          <a:xfrm>
            <a:off x="3077528" y="6193796"/>
            <a:ext cx="5400674" cy="369332"/>
          </a:xfrm>
          <a:prstGeom prst="rect">
            <a:avLst/>
          </a:prstGeom>
          <a:noFill/>
        </p:spPr>
        <p:txBody>
          <a:bodyPr wrap="square">
            <a:spAutoFit/>
          </a:bodyPr>
          <a:lstStyle/>
          <a:p>
            <a:r>
              <a:rPr lang="it-IT" dirty="0">
                <a:hlinkClick r:id="rId2"/>
              </a:rPr>
              <a:t>https://youtu.be/4rV1NCdyxCc?feature=shared</a:t>
            </a:r>
            <a:endParaRPr lang="it-IT" dirty="0"/>
          </a:p>
        </p:txBody>
      </p:sp>
    </p:spTree>
    <p:extLst>
      <p:ext uri="{BB962C8B-B14F-4D97-AF65-F5344CB8AC3E}">
        <p14:creationId xmlns:p14="http://schemas.microsoft.com/office/powerpoint/2010/main" val="16586305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93601385-14A8-8A1A-D177-DE338E9C8138}"/>
              </a:ext>
            </a:extLst>
          </p:cNvPr>
          <p:cNvGraphicFramePr/>
          <p:nvPr>
            <p:extLst>
              <p:ext uri="{D42A27DB-BD31-4B8C-83A1-F6EECF244321}">
                <p14:modId xmlns:p14="http://schemas.microsoft.com/office/powerpoint/2010/main" val="3074371546"/>
              </p:ext>
            </p:extLst>
          </p:nvPr>
        </p:nvGraphicFramePr>
        <p:xfrm>
          <a:off x="979197" y="1964987"/>
          <a:ext cx="9351578" cy="40927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Cím 1">
            <a:extLst>
              <a:ext uri="{FF2B5EF4-FFF2-40B4-BE49-F238E27FC236}">
                <a16:creationId xmlns:a16="http://schemas.microsoft.com/office/drawing/2014/main" id="{9E4F8791-85B9-15EF-75B5-2C6B2D9CD4E0}"/>
              </a:ext>
            </a:extLst>
          </p:cNvPr>
          <p:cNvSpPr txBox="1">
            <a:spLocks/>
          </p:cNvSpPr>
          <p:nvPr/>
        </p:nvSpPr>
        <p:spPr>
          <a:xfrm>
            <a:off x="745732" y="573472"/>
            <a:ext cx="9577290" cy="988550"/>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it-IT" sz="2800" b="1" dirty="0">
                <a:solidFill>
                  <a:srgbClr val="1A75DB"/>
                </a:solidFill>
                <a:latin typeface="+mn-lt"/>
              </a:rPr>
              <a:t>Una sfida frequente in cardiologia: </a:t>
            </a:r>
          </a:p>
          <a:p>
            <a:pPr algn="ctr"/>
            <a:r>
              <a:rPr lang="it-IT" sz="2800" b="1" u="sng" dirty="0">
                <a:solidFill>
                  <a:srgbClr val="1A75DB"/>
                </a:solidFill>
                <a:latin typeface="+mn-lt"/>
              </a:rPr>
              <a:t>bilanciare le categorie di rischio</a:t>
            </a:r>
            <a:endParaRPr lang="en-GB" sz="2800" b="1" u="sng" dirty="0">
              <a:solidFill>
                <a:srgbClr val="1A75DB"/>
              </a:solidFill>
              <a:latin typeface="+mn-lt"/>
            </a:endParaRPr>
          </a:p>
        </p:txBody>
      </p:sp>
      <p:sp>
        <p:nvSpPr>
          <p:cNvPr id="4" name="Footer Placeholder 4">
            <a:extLst>
              <a:ext uri="{FF2B5EF4-FFF2-40B4-BE49-F238E27FC236}">
                <a16:creationId xmlns:a16="http://schemas.microsoft.com/office/drawing/2014/main" id="{836BA658-209C-F528-65AC-B36DE3BA02E6}"/>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3AD9D0E4-0BA5-6A16-A3F2-2167615DB9D2}"/>
              </a:ext>
            </a:extLst>
          </p:cNvPr>
          <p:cNvSpPr txBox="1"/>
          <p:nvPr/>
        </p:nvSpPr>
        <p:spPr>
          <a:xfrm>
            <a:off x="2699544" y="6276081"/>
            <a:ext cx="5400674" cy="369332"/>
          </a:xfrm>
          <a:prstGeom prst="rect">
            <a:avLst/>
          </a:prstGeom>
          <a:noFill/>
        </p:spPr>
        <p:txBody>
          <a:bodyPr wrap="square">
            <a:spAutoFit/>
          </a:bodyPr>
          <a:lstStyle/>
          <a:p>
            <a:r>
              <a:rPr lang="it-IT" dirty="0">
                <a:hlinkClick r:id="rId7"/>
              </a:rPr>
              <a:t>https://youtu.be/QDA3_nHGTJs?feature=shared</a:t>
            </a:r>
            <a:endParaRPr lang="it-IT" dirty="0"/>
          </a:p>
        </p:txBody>
      </p:sp>
    </p:spTree>
    <p:extLst>
      <p:ext uri="{BB962C8B-B14F-4D97-AF65-F5344CB8AC3E}">
        <p14:creationId xmlns:p14="http://schemas.microsoft.com/office/powerpoint/2010/main" val="1076936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416E4-3B47-CB9A-8271-97472132B8E1}"/>
              </a:ext>
            </a:extLst>
          </p:cNvPr>
          <p:cNvSpPr>
            <a:spLocks noGrp="1"/>
          </p:cNvSpPr>
          <p:nvPr>
            <p:ph type="title"/>
          </p:nvPr>
        </p:nvSpPr>
        <p:spPr>
          <a:xfrm>
            <a:off x="525636" y="233463"/>
            <a:ext cx="9707606" cy="739432"/>
          </a:xfrm>
        </p:spPr>
        <p:txBody>
          <a:bodyPr lIns="91440" tIns="45720" rIns="91440" bIns="45720" anchor="b"/>
          <a:lstStyle/>
          <a:p>
            <a:r>
              <a:rPr lang="it-IT" sz="2800" b="1" dirty="0"/>
              <a:t>Si verifica un evento avverso imprevisto…</a:t>
            </a:r>
            <a:endParaRPr lang="en-GB" sz="2800" b="1" dirty="0"/>
          </a:p>
        </p:txBody>
      </p:sp>
      <p:sp>
        <p:nvSpPr>
          <p:cNvPr id="3" name="Content Placeholder 2">
            <a:extLst>
              <a:ext uri="{FF2B5EF4-FFF2-40B4-BE49-F238E27FC236}">
                <a16:creationId xmlns:a16="http://schemas.microsoft.com/office/drawing/2014/main" id="{652B6D65-9361-BDE4-70C0-A1EB1FCFB0E8}"/>
              </a:ext>
            </a:extLst>
          </p:cNvPr>
          <p:cNvSpPr>
            <a:spLocks noGrp="1"/>
          </p:cNvSpPr>
          <p:nvPr>
            <p:ph sz="half" idx="1"/>
          </p:nvPr>
        </p:nvSpPr>
        <p:spPr>
          <a:xfrm>
            <a:off x="526857" y="1267103"/>
            <a:ext cx="4302822" cy="4833348"/>
          </a:xfrm>
          <a:ln w="76200">
            <a:solidFill>
              <a:srgbClr val="02FFD2"/>
            </a:solidFill>
          </a:ln>
        </p:spPr>
        <p:txBody>
          <a:bodyPr lIns="91440" tIns="45720" rIns="91440" bIns="45720" anchor="t"/>
          <a:lstStyle/>
          <a:p>
            <a:pPr marL="239395" indent="-239395" algn="just">
              <a:buNone/>
            </a:pPr>
            <a:r>
              <a:rPr lang="it-IT" sz="2000" dirty="0">
                <a:ea typeface="+mn-lt"/>
                <a:cs typeface="+mn-lt"/>
              </a:rPr>
              <a:t>Durante la settimana (a un mese dall'infarto miocardico acuto), in visita ambulatoriale, il paziente presenta ematuria (presenza visibile di sangue nelle urine) e viene visitato presso il pronto soccorso urologico di un altro ospedale della città.</a:t>
            </a:r>
            <a:endParaRPr lang="en-US" dirty="0">
              <a:ea typeface="Calibri"/>
              <a:cs typeface="Calibri"/>
            </a:endParaRPr>
          </a:p>
          <a:p>
            <a:pPr marL="239395" indent="-239395" algn="just">
              <a:buNone/>
            </a:pPr>
            <a:endParaRPr lang="it-IT" sz="2000" dirty="0">
              <a:ea typeface="+mn-lt"/>
              <a:cs typeface="+mn-lt"/>
            </a:endParaRPr>
          </a:p>
          <a:p>
            <a:pPr marL="239395" indent="-239395" algn="just">
              <a:buNone/>
            </a:pPr>
            <a:r>
              <a:rPr lang="it-IT" sz="2000" dirty="0">
                <a:ea typeface="+mn-lt"/>
                <a:cs typeface="+mn-lt"/>
              </a:rPr>
              <a:t>Gli esami clinici rivelano una neoplasia (tumore) alla vescica urinaria, per la quale è necessario un intervento chirurgico urgente. Un ritardo superiore a un mese non è accettabile, poiché il tumore potrebbe progredire troppo e rendere la chirurgia non più curativa.</a:t>
            </a:r>
            <a:endParaRPr lang="it-IT">
              <a:ea typeface="Calibri"/>
              <a:cs typeface="Calibri"/>
            </a:endParaRPr>
          </a:p>
          <a:p>
            <a:pPr marL="0" indent="0" algn="just">
              <a:buNone/>
            </a:pPr>
            <a:endParaRPr lang="it-IT" sz="2000" dirty="0">
              <a:ea typeface="Calibri"/>
              <a:cs typeface="Calibri"/>
            </a:endParaRPr>
          </a:p>
        </p:txBody>
      </p:sp>
      <p:sp>
        <p:nvSpPr>
          <p:cNvPr id="4" name="Content Placeholder 2">
            <a:extLst>
              <a:ext uri="{FF2B5EF4-FFF2-40B4-BE49-F238E27FC236}">
                <a16:creationId xmlns:a16="http://schemas.microsoft.com/office/drawing/2014/main" id="{652B6D65-9361-BDE4-70C0-A1EB1FCFB0E8}"/>
              </a:ext>
            </a:extLst>
          </p:cNvPr>
          <p:cNvSpPr txBox="1">
            <a:spLocks/>
          </p:cNvSpPr>
          <p:nvPr/>
        </p:nvSpPr>
        <p:spPr>
          <a:xfrm>
            <a:off x="5389122" y="1271410"/>
            <a:ext cx="4559947" cy="2630806"/>
          </a:xfrm>
          <a:prstGeom prst="rect">
            <a:avLst/>
          </a:prstGeom>
          <a:ln w="76200">
            <a:solidFill>
              <a:srgbClr val="FB0087"/>
            </a:solidFill>
          </a:ln>
        </p:spPr>
        <p:txBody>
          <a:bodyPr lIns="91440" tIns="45720" rIns="91440" bIns="45720" anchor="t"/>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r>
              <a:rPr lang="it-IT" sz="2000" dirty="0">
                <a:ea typeface="+mn-lt"/>
                <a:cs typeface="+mn-lt"/>
              </a:rPr>
              <a:t>Gli urologi chiedono al paziente di mettersi in contatto con il suo cardiologo, con la richiesta di sospendere idealmente la DAPT per 7 giorni prima dell'intervento chirurgico e sostituirla con iniezioni di eparina a basso peso molecolare (EBPM) sottocutanee, in modo che l'intervento possa essere effettuato in sicurezza dal punto di vista del rischio emorragico.</a:t>
            </a:r>
            <a:endParaRPr lang="en-US" dirty="0"/>
          </a:p>
        </p:txBody>
      </p:sp>
      <p:pic>
        <p:nvPicPr>
          <p:cNvPr id="5" name="Immagine 4">
            <a:extLst>
              <a:ext uri="{FF2B5EF4-FFF2-40B4-BE49-F238E27FC236}">
                <a16:creationId xmlns:a16="http://schemas.microsoft.com/office/drawing/2014/main" id="{936E6E01-607A-F2FF-897D-DD799E823DBB}"/>
              </a:ext>
            </a:extLst>
          </p:cNvPr>
          <p:cNvPicPr>
            <a:picLocks noChangeAspect="1"/>
          </p:cNvPicPr>
          <p:nvPr/>
        </p:nvPicPr>
        <p:blipFill>
          <a:blip r:embed="rId2"/>
          <a:stretch>
            <a:fillRect/>
          </a:stretch>
        </p:blipFill>
        <p:spPr>
          <a:xfrm>
            <a:off x="5391547" y="4228912"/>
            <a:ext cx="4563025" cy="1866746"/>
          </a:xfrm>
          <a:prstGeom prst="rect">
            <a:avLst/>
          </a:prstGeom>
        </p:spPr>
      </p:pic>
      <p:sp>
        <p:nvSpPr>
          <p:cNvPr id="6" name="Footer Placeholder 4">
            <a:extLst>
              <a:ext uri="{FF2B5EF4-FFF2-40B4-BE49-F238E27FC236}">
                <a16:creationId xmlns:a16="http://schemas.microsoft.com/office/drawing/2014/main" id="{02AE26EA-E13B-3317-7AA3-18CDBF55985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8" name="CasellaDiTesto 7">
            <a:extLst>
              <a:ext uri="{FF2B5EF4-FFF2-40B4-BE49-F238E27FC236}">
                <a16:creationId xmlns:a16="http://schemas.microsoft.com/office/drawing/2014/main" id="{91F45D0D-D51D-CE84-0173-D98D0601681E}"/>
              </a:ext>
            </a:extLst>
          </p:cNvPr>
          <p:cNvSpPr txBox="1"/>
          <p:nvPr/>
        </p:nvSpPr>
        <p:spPr>
          <a:xfrm>
            <a:off x="3031808" y="6395326"/>
            <a:ext cx="5400674" cy="369332"/>
          </a:xfrm>
          <a:prstGeom prst="rect">
            <a:avLst/>
          </a:prstGeom>
          <a:noFill/>
        </p:spPr>
        <p:txBody>
          <a:bodyPr wrap="square">
            <a:spAutoFit/>
          </a:bodyPr>
          <a:lstStyle/>
          <a:p>
            <a:r>
              <a:rPr lang="it-IT" dirty="0">
                <a:hlinkClick r:id="rId3"/>
              </a:rPr>
              <a:t>https://youtu.be/MLUV_qecTf4?feature=shared</a:t>
            </a:r>
            <a:endParaRPr lang="it-IT" dirty="0"/>
          </a:p>
        </p:txBody>
      </p:sp>
    </p:spTree>
    <p:extLst>
      <p:ext uri="{BB962C8B-B14F-4D97-AF65-F5344CB8AC3E}">
        <p14:creationId xmlns:p14="http://schemas.microsoft.com/office/powerpoint/2010/main" val="221850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5091" y="430113"/>
            <a:ext cx="9683365" cy="981685"/>
          </a:xfrm>
        </p:spPr>
        <p:txBody>
          <a:bodyPr lIns="91440" tIns="45720" rIns="91440" bIns="45720" anchor="b"/>
          <a:lstStyle/>
          <a:p>
            <a:r>
              <a:rPr lang="it-IT" sz="2800" b="1" dirty="0"/>
              <a:t>Il paziente fa del suo meglio per fissare un appuntamento con il suo cardiologo, ma incontra i seguenti ostacoli:</a:t>
            </a:r>
            <a:endParaRPr lang="el-GR" sz="2000">
              <a:ea typeface="Calibri"/>
              <a:cs typeface="Calibri"/>
            </a:endParaRPr>
          </a:p>
        </p:txBody>
      </p:sp>
      <p:sp>
        <p:nvSpPr>
          <p:cNvPr id="3" name="Content Placeholder 2"/>
          <p:cNvSpPr>
            <a:spLocks noGrp="1"/>
          </p:cNvSpPr>
          <p:nvPr>
            <p:ph sz="half" idx="1"/>
          </p:nvPr>
        </p:nvSpPr>
        <p:spPr>
          <a:xfrm>
            <a:off x="545091" y="2051747"/>
            <a:ext cx="9685900" cy="3686614"/>
          </a:xfrm>
          <a:ln w="76200">
            <a:solidFill>
              <a:srgbClr val="FB0087"/>
            </a:solidFill>
          </a:ln>
        </p:spPr>
        <p:txBody>
          <a:bodyPr lIns="91440" tIns="45720" rIns="91440" bIns="45720" anchor="t"/>
          <a:lstStyle/>
          <a:p>
            <a:pPr marL="239395" indent="-239395" algn="just">
              <a:buClr>
                <a:srgbClr val="D0009E"/>
              </a:buClr>
            </a:pPr>
            <a:r>
              <a:rPr lang="it-IT" sz="2000" dirty="0">
                <a:ea typeface="+mn-lt"/>
                <a:cs typeface="+mn-lt"/>
              </a:rPr>
              <a:t>Dopo ripetute telefonate per fissare un appuntamento con il suo cardiologo curante, tutte le linee risultano costantemente occupate o senza risposta.</a:t>
            </a:r>
            <a:endParaRPr lang="en-US" dirty="0">
              <a:ea typeface="+mn-lt"/>
              <a:cs typeface="+mn-lt"/>
            </a:endParaRPr>
          </a:p>
          <a:p>
            <a:pPr marL="0" indent="0" algn="just">
              <a:buClr>
                <a:srgbClr val="D0009E"/>
              </a:buClr>
              <a:buNone/>
            </a:pPr>
            <a:endParaRPr lang="it-IT" sz="2000" dirty="0">
              <a:ea typeface="+mn-lt"/>
              <a:cs typeface="+mn-lt"/>
            </a:endParaRPr>
          </a:p>
          <a:p>
            <a:pPr marL="239395" indent="-239395" algn="just">
              <a:buClr>
                <a:srgbClr val="D0009E"/>
              </a:buClr>
            </a:pPr>
            <a:r>
              <a:rPr lang="it-IT" sz="2000" dirty="0">
                <a:ea typeface="+mn-lt"/>
                <a:cs typeface="+mn-lt"/>
              </a:rPr>
              <a:t>Gli appuntamenti possono essere prenotati online, ma il paziente non possiede le competenze digitali necessarie né ha supporto adeguato.</a:t>
            </a:r>
            <a:endParaRPr lang="it-IT" dirty="0">
              <a:ea typeface="+mn-lt"/>
              <a:cs typeface="+mn-lt"/>
            </a:endParaRPr>
          </a:p>
          <a:p>
            <a:pPr marL="239395" indent="-239395" algn="just">
              <a:buClr>
                <a:srgbClr val="D0009E"/>
              </a:buClr>
            </a:pPr>
            <a:endParaRPr lang="it-IT" sz="2000" dirty="0">
              <a:ea typeface="+mn-lt"/>
              <a:cs typeface="+mn-lt"/>
            </a:endParaRPr>
          </a:p>
          <a:p>
            <a:pPr marL="239395" indent="-239395" algn="just">
              <a:buClr>
                <a:srgbClr val="D0009E"/>
              </a:buClr>
            </a:pPr>
            <a:r>
              <a:rPr lang="it-IT" sz="2000" dirty="0">
                <a:ea typeface="+mn-lt"/>
                <a:cs typeface="+mn-lt"/>
              </a:rPr>
              <a:t>Quando, alla fine, è riuscito a mettersi in contatto telefonico con l'ufficio appuntamenti, gli è stato comunicato che avrebbe dovuto richiamare il primo giorno del mese successivo (cioè tra 18 giorni), poiché in quel momento è possibile registrare gli appuntamenti per il suo cardiologo curante nel sistema.</a:t>
            </a:r>
            <a:r>
              <a:rPr lang="it-IT" sz="2000" dirty="0"/>
              <a:t> È stato anche avvisato delle liste di attesa che avrebbe dovuto aspettarsi.</a:t>
            </a:r>
            <a:endParaRPr lang="en-US" sz="2000">
              <a:ea typeface="Calibri"/>
              <a:cs typeface="Calibri"/>
            </a:endParaRPr>
          </a:p>
          <a:p>
            <a:pPr marL="239395" indent="-239395"/>
            <a:endParaRPr lang="el-GR" dirty="0">
              <a:ea typeface="Calibri"/>
              <a:cs typeface="Calibri"/>
            </a:endParaRPr>
          </a:p>
        </p:txBody>
      </p:sp>
      <p:sp>
        <p:nvSpPr>
          <p:cNvPr id="4" name="Footer Placeholder 4">
            <a:extLst>
              <a:ext uri="{FF2B5EF4-FFF2-40B4-BE49-F238E27FC236}">
                <a16:creationId xmlns:a16="http://schemas.microsoft.com/office/drawing/2014/main" id="{678553EE-E2A8-83F6-E29B-050FC50A317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70F88ABC-885C-9A1F-D9E3-948381AE2E2D}"/>
              </a:ext>
            </a:extLst>
          </p:cNvPr>
          <p:cNvSpPr txBox="1"/>
          <p:nvPr/>
        </p:nvSpPr>
        <p:spPr>
          <a:xfrm>
            <a:off x="2883218" y="6193644"/>
            <a:ext cx="5400674" cy="369332"/>
          </a:xfrm>
          <a:prstGeom prst="rect">
            <a:avLst/>
          </a:prstGeom>
          <a:noFill/>
        </p:spPr>
        <p:txBody>
          <a:bodyPr wrap="square">
            <a:spAutoFit/>
          </a:bodyPr>
          <a:lstStyle/>
          <a:p>
            <a:r>
              <a:rPr lang="it-IT" dirty="0">
                <a:hlinkClick r:id="rId2"/>
              </a:rPr>
              <a:t>https://youtu.be/BH8wzTaXyvw?feature=shared</a:t>
            </a:r>
            <a:endParaRPr lang="it-IT" dirty="0"/>
          </a:p>
        </p:txBody>
      </p:sp>
    </p:spTree>
    <p:extLst>
      <p:ext uri="{BB962C8B-B14F-4D97-AF65-F5344CB8AC3E}">
        <p14:creationId xmlns:p14="http://schemas.microsoft.com/office/powerpoint/2010/main" val="3530080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sz="half" idx="1"/>
          </p:nvPr>
        </p:nvSpPr>
        <p:spPr>
          <a:xfrm>
            <a:off x="457541" y="2163900"/>
            <a:ext cx="10083744" cy="4186818"/>
          </a:xfrm>
          <a:ln w="76200">
            <a:noFill/>
          </a:ln>
        </p:spPr>
        <p:txBody>
          <a:bodyPr lIns="91440" tIns="45720" rIns="91440" bIns="45720" anchor="t"/>
          <a:lstStyle/>
          <a:p>
            <a:pPr marL="0" indent="0">
              <a:buNone/>
            </a:pPr>
            <a:endParaRPr lang="en-US" sz="1800" dirty="0">
              <a:ea typeface="Calibri"/>
              <a:cs typeface="Calibri"/>
            </a:endParaRPr>
          </a:p>
          <a:p>
            <a:pPr marL="719455" lvl="1" indent="-239395">
              <a:lnSpc>
                <a:spcPct val="150000"/>
              </a:lnSpc>
              <a:spcBef>
                <a:spcPct val="0"/>
              </a:spcBef>
              <a:spcAft>
                <a:spcPct val="0"/>
              </a:spcAft>
            </a:pPr>
            <a:r>
              <a:rPr lang="it-IT" sz="2400" b="1" dirty="0">
                <a:ea typeface="+mn-lt"/>
                <a:cs typeface="+mn-lt"/>
              </a:rPr>
              <a:t>COMPRENDERE</a:t>
            </a:r>
            <a:r>
              <a:rPr lang="it-IT" sz="2400" dirty="0">
                <a:ea typeface="+mn-lt"/>
                <a:cs typeface="+mn-lt"/>
              </a:rPr>
              <a:t> la struttura e le caratteristiche dei sistemi sanitari nazionali, incluse le piattaforme e i servizi di e-Health ad essi associati;</a:t>
            </a:r>
            <a:endParaRPr lang="it-IT" altLang="it-IT" sz="2400" dirty="0">
              <a:ea typeface="Calibri"/>
              <a:cs typeface="Calibri"/>
            </a:endParaRPr>
          </a:p>
          <a:p>
            <a:pPr marL="719455" lvl="1" indent="-239395">
              <a:lnSpc>
                <a:spcPct val="150000"/>
              </a:lnSpc>
              <a:spcBef>
                <a:spcPct val="0"/>
              </a:spcBef>
              <a:spcAft>
                <a:spcPct val="0"/>
              </a:spcAft>
            </a:pPr>
            <a:r>
              <a:rPr lang="it-IT" sz="2400" b="1" dirty="0">
                <a:ea typeface="+mn-lt"/>
                <a:cs typeface="+mn-lt"/>
              </a:rPr>
              <a:t>SVILUPPARE</a:t>
            </a:r>
            <a:r>
              <a:rPr lang="it-IT" sz="2400" dirty="0">
                <a:ea typeface="+mn-lt"/>
                <a:cs typeface="+mn-lt"/>
              </a:rPr>
              <a:t> una visione integrata del sistema sanitario;</a:t>
            </a:r>
            <a:endParaRPr lang="it-IT" sz="2400" dirty="0">
              <a:ea typeface="Calibri"/>
              <a:cs typeface="Calibri"/>
            </a:endParaRPr>
          </a:p>
          <a:p>
            <a:pPr marL="719455" indent="-239395">
              <a:lnSpc>
                <a:spcPct val="150000"/>
              </a:lnSpc>
              <a:spcBef>
                <a:spcPct val="0"/>
              </a:spcBef>
              <a:spcAft>
                <a:spcPct val="0"/>
              </a:spcAft>
            </a:pPr>
            <a:r>
              <a:rPr lang="it-IT" sz="2400" b="1" dirty="0">
                <a:ea typeface="+mn-lt"/>
                <a:cs typeface="+mn-lt"/>
              </a:rPr>
              <a:t>ANALIZZARE</a:t>
            </a:r>
            <a:r>
              <a:rPr lang="it-IT" sz="2400" dirty="0">
                <a:ea typeface="+mn-lt"/>
                <a:cs typeface="+mn-lt"/>
              </a:rPr>
              <a:t> i processi in termini di efficienza, efficacia ed economicità; </a:t>
            </a:r>
            <a:endParaRPr lang="it-IT" altLang="it-IT" sz="2400" dirty="0">
              <a:ea typeface="+mn-lt"/>
              <a:cs typeface="+mn-lt"/>
            </a:endParaRPr>
          </a:p>
          <a:p>
            <a:pPr marL="719455" indent="-239395">
              <a:lnSpc>
                <a:spcPct val="150000"/>
              </a:lnSpc>
              <a:spcBef>
                <a:spcPct val="0"/>
              </a:spcBef>
              <a:spcAft>
                <a:spcPct val="0"/>
              </a:spcAft>
            </a:pPr>
            <a:r>
              <a:rPr lang="it-IT" sz="2400" b="1" dirty="0">
                <a:ea typeface="+mn-lt"/>
                <a:cs typeface="+mn-lt"/>
              </a:rPr>
              <a:t>PROPORRE</a:t>
            </a:r>
            <a:r>
              <a:rPr lang="it-IT" sz="2400" dirty="0">
                <a:ea typeface="+mn-lt"/>
                <a:cs typeface="+mn-lt"/>
              </a:rPr>
              <a:t> miglioramenti attuabili; </a:t>
            </a:r>
            <a:endParaRPr lang="it-IT" altLang="it-IT" sz="2400" dirty="0">
              <a:ea typeface="+mn-lt"/>
              <a:cs typeface="+mn-lt"/>
            </a:endParaRPr>
          </a:p>
          <a:p>
            <a:pPr marL="719455" indent="-239395">
              <a:lnSpc>
                <a:spcPct val="150000"/>
              </a:lnSpc>
              <a:spcBef>
                <a:spcPct val="0"/>
              </a:spcBef>
              <a:spcAft>
                <a:spcPct val="0"/>
              </a:spcAft>
            </a:pPr>
            <a:r>
              <a:rPr lang="it-IT" sz="2400" b="1" dirty="0">
                <a:ea typeface="+mn-lt"/>
                <a:cs typeface="+mn-lt"/>
              </a:rPr>
              <a:t>VALUTARE</a:t>
            </a:r>
            <a:r>
              <a:rPr lang="it-IT" sz="2400" dirty="0">
                <a:ea typeface="+mn-lt"/>
                <a:cs typeface="+mn-lt"/>
              </a:rPr>
              <a:t> l'implementazione delle soluzioni digitali.</a:t>
            </a:r>
            <a:endParaRPr lang="it-IT" altLang="it-IT" sz="2400" dirty="0">
              <a:ea typeface="Calibri"/>
              <a:cs typeface="Calibri"/>
            </a:endParaRPr>
          </a:p>
          <a:p>
            <a:pPr marL="239395" indent="-239395"/>
            <a:endParaRPr lang="en-GB" dirty="0">
              <a:solidFill>
                <a:srgbClr val="000000"/>
              </a:solidFill>
              <a:ea typeface="Calibri"/>
              <a:cs typeface="Calibri"/>
            </a:endParaRPr>
          </a:p>
        </p:txBody>
      </p:sp>
      <p:sp>
        <p:nvSpPr>
          <p:cNvPr id="4" name="Footer Placeholder 4">
            <a:extLst>
              <a:ext uri="{FF2B5EF4-FFF2-40B4-BE49-F238E27FC236}">
                <a16:creationId xmlns:a16="http://schemas.microsoft.com/office/drawing/2014/main" id="{93DC7980-648E-A76F-A91C-B55F9891444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Cím 1">
            <a:extLst>
              <a:ext uri="{FF2B5EF4-FFF2-40B4-BE49-F238E27FC236}">
                <a16:creationId xmlns:a16="http://schemas.microsoft.com/office/drawing/2014/main" id="{45854958-047F-5214-5906-33E30694EF50}"/>
              </a:ext>
            </a:extLst>
          </p:cNvPr>
          <p:cNvSpPr>
            <a:spLocks noGrp="1"/>
          </p:cNvSpPr>
          <p:nvPr/>
        </p:nvSpPr>
        <p:spPr>
          <a:xfrm>
            <a:off x="7728720" y="446707"/>
            <a:ext cx="2417686" cy="655900"/>
          </a:xfrm>
          <a:prstGeom prst="rect">
            <a:avLst/>
          </a:prstGeom>
        </p:spPr>
        <p:txBody>
          <a:bodyPr lIns="91440" tIns="45720" rIns="91440" bIns="45720"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pPr algn="just"/>
            <a:r>
              <a:rPr lang="en-US" sz="4000" b="1" dirty="0"/>
              <a:t>OBIETTIVI</a:t>
            </a:r>
            <a:endParaRPr lang="en-US" sz="4000" b="1" dirty="0">
              <a:ea typeface="Calibri"/>
              <a:cs typeface="Calibri"/>
            </a:endParaRPr>
          </a:p>
        </p:txBody>
      </p:sp>
      <p:sp>
        <p:nvSpPr>
          <p:cNvPr id="6" name="CasellaDiTesto 5">
            <a:extLst>
              <a:ext uri="{FF2B5EF4-FFF2-40B4-BE49-F238E27FC236}">
                <a16:creationId xmlns:a16="http://schemas.microsoft.com/office/drawing/2014/main" id="{C641DD63-E366-36C3-7F8C-E312191AF84B}"/>
              </a:ext>
            </a:extLst>
          </p:cNvPr>
          <p:cNvSpPr txBox="1"/>
          <p:nvPr/>
        </p:nvSpPr>
        <p:spPr>
          <a:xfrm>
            <a:off x="2799076" y="5981386"/>
            <a:ext cx="5400674" cy="369332"/>
          </a:xfrm>
          <a:prstGeom prst="rect">
            <a:avLst/>
          </a:prstGeom>
          <a:noFill/>
        </p:spPr>
        <p:txBody>
          <a:bodyPr wrap="square">
            <a:spAutoFit/>
          </a:bodyPr>
          <a:lstStyle/>
          <a:p>
            <a:r>
              <a:rPr lang="it-IT" dirty="0">
                <a:hlinkClick r:id="rId2"/>
              </a:rPr>
              <a:t>https://youtu.be/Y3u62NXCWr0?feature=shared</a:t>
            </a:r>
            <a:endParaRPr lang="it-IT" dirty="0"/>
          </a:p>
        </p:txBody>
      </p:sp>
    </p:spTree>
    <p:extLst>
      <p:ext uri="{BB962C8B-B14F-4D97-AF65-F5344CB8AC3E}">
        <p14:creationId xmlns:p14="http://schemas.microsoft.com/office/powerpoint/2010/main" val="10468957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5636" y="214008"/>
            <a:ext cx="8062263" cy="681066"/>
          </a:xfrm>
        </p:spPr>
        <p:txBody>
          <a:bodyPr lIns="91440" tIns="45720" rIns="91440" bIns="45720" anchor="b"/>
          <a:lstStyle/>
          <a:p>
            <a:r>
              <a:rPr lang="it-IT" sz="2800" b="1" dirty="0"/>
              <a:t>Quali sono le conseguenze del paziente?</a:t>
            </a:r>
            <a:endParaRPr lang="el-GR" sz="3200" b="1" dirty="0">
              <a:ea typeface="Calibri"/>
              <a:cs typeface="Calibri"/>
            </a:endParaRPr>
          </a:p>
        </p:txBody>
      </p:sp>
      <p:sp>
        <p:nvSpPr>
          <p:cNvPr id="3" name="Content Placeholder 2"/>
          <p:cNvSpPr>
            <a:spLocks noGrp="1"/>
          </p:cNvSpPr>
          <p:nvPr>
            <p:ph sz="half" idx="1"/>
          </p:nvPr>
        </p:nvSpPr>
        <p:spPr>
          <a:xfrm>
            <a:off x="321636" y="903787"/>
            <a:ext cx="10159558" cy="4872450"/>
          </a:xfrm>
          <a:ln w="76200">
            <a:solidFill>
              <a:srgbClr val="0CEBF6"/>
            </a:solidFill>
          </a:ln>
        </p:spPr>
        <p:txBody>
          <a:bodyPr lIns="91440" tIns="45720" rIns="91440" bIns="45720" anchor="t"/>
          <a:lstStyle/>
          <a:p>
            <a:pPr marL="239395" indent="-239395"/>
            <a:endParaRPr lang="en-US" sz="1800" dirty="0">
              <a:ea typeface="Calibri"/>
              <a:cs typeface="Calibri"/>
            </a:endParaRPr>
          </a:p>
          <a:p>
            <a:pPr marL="239395" indent="-239395"/>
            <a:r>
              <a:rPr lang="it-IT" sz="2000" dirty="0">
                <a:ea typeface="+mn-lt"/>
                <a:cs typeface="+mn-lt"/>
              </a:rPr>
              <a:t>Dopo tentativi falliti di mettersi in contatto telefonico con il cardiologo, ha deciso di recarsi personalmente nel suo studio per cercare di incontrarlo senza appuntamento.</a:t>
            </a:r>
          </a:p>
          <a:p>
            <a:pPr marL="239395" indent="-239395"/>
            <a:r>
              <a:rPr lang="it-IT" sz="2000" dirty="0">
                <a:ea typeface="+mn-lt"/>
                <a:cs typeface="+mn-lt"/>
              </a:rPr>
              <a:t>Quest'ultimo tentativo ha avuto successo, anche se ha dovuto aspettare diverse ore, poiché il suo cardiologo era occupato.</a:t>
            </a:r>
          </a:p>
          <a:p>
            <a:pPr marL="239395" indent="-239395"/>
            <a:r>
              <a:rPr lang="it-IT" sz="2000" dirty="0">
                <a:ea typeface="+mn-lt"/>
                <a:cs typeface="+mn-lt"/>
              </a:rPr>
              <a:t>Il suo cardiologo ha dichiarato di non poter assumersi la responsabilità, poiché è necessario poiché è necessario il parere di un cardiologo dell'area chirurgica per una valutazione adeguata.</a:t>
            </a:r>
          </a:p>
          <a:p>
            <a:pPr marL="239395" indent="-239395"/>
            <a:r>
              <a:rPr lang="it-IT" sz="2000" dirty="0">
                <a:ea typeface="+mn-lt"/>
                <a:cs typeface="+mn-lt"/>
              </a:rPr>
              <a:t>Il cardiologo esperto informa il paziente che l'interruzione della DAPT nei primi 6 mesi dopo un infarto miocardico acuto comporta un rischio molto elevato di un nuovo attacco cardiaco e che l'eparina a basso peso molecolare (EBPM) non è un'opzione.</a:t>
            </a:r>
            <a:endParaRPr lang="it-IT" sz="2000" dirty="0">
              <a:ea typeface="Calibri"/>
              <a:cs typeface="Calibri"/>
            </a:endParaRPr>
          </a:p>
          <a:p>
            <a:pPr marL="239395" indent="-239395"/>
            <a:r>
              <a:rPr lang="it-IT" sz="2000" dirty="0">
                <a:ea typeface="+mn-lt"/>
                <a:cs typeface="+mn-lt"/>
              </a:rPr>
              <a:t>Il cardiologo invita il paziente ad informare l'urologo del parere fornito, rendendosi disponibile a contattarlo</a:t>
            </a:r>
            <a:r>
              <a:rPr lang="it-IT" sz="1800" dirty="0">
                <a:ea typeface="+mn-lt"/>
                <a:cs typeface="+mn-lt"/>
              </a:rPr>
              <a:t>.  </a:t>
            </a:r>
            <a:endParaRPr lang="it-IT" sz="1800" dirty="0">
              <a:ea typeface="Calibri"/>
              <a:cs typeface="Calibri"/>
            </a:endParaRPr>
          </a:p>
          <a:p>
            <a:pPr marL="239395" indent="-239395"/>
            <a:endParaRPr lang="it-IT" sz="1800" dirty="0">
              <a:ea typeface="Calibri"/>
              <a:cs typeface="Calibri"/>
            </a:endParaRPr>
          </a:p>
          <a:p>
            <a:pPr marL="239395" indent="-239395"/>
            <a:endParaRPr lang="it-IT" sz="1800" dirty="0">
              <a:ea typeface="Calibri"/>
              <a:cs typeface="Calibri"/>
            </a:endParaRPr>
          </a:p>
        </p:txBody>
      </p:sp>
      <p:sp>
        <p:nvSpPr>
          <p:cNvPr id="5" name="Θέση περιεχομένου 2"/>
          <p:cNvSpPr txBox="1">
            <a:spLocks/>
          </p:cNvSpPr>
          <p:nvPr/>
        </p:nvSpPr>
        <p:spPr>
          <a:xfrm>
            <a:off x="2228929" y="4925685"/>
            <a:ext cx="5107021" cy="1684802"/>
          </a:xfrm>
          <a:prstGeom prst="rect">
            <a:avLst/>
          </a:prstGeom>
          <a:solidFill>
            <a:srgbClr val="02FFD2"/>
          </a:solidFill>
          <a:ln w="76200">
            <a:solidFill>
              <a:srgbClr val="00B0F0"/>
            </a:solidFill>
          </a:ln>
        </p:spPr>
        <p:txBody>
          <a:bodyPr lIns="91440" tIns="45720" rIns="91440" bIns="45720" anchor="t"/>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nSpc>
                <a:spcPct val="100000"/>
              </a:lnSpc>
              <a:buNone/>
            </a:pPr>
            <a:r>
              <a:rPr lang="it-IT" sz="2000" b="1" i="1" dirty="0">
                <a:ea typeface="+mn-lt"/>
                <a:cs typeface="+mn-lt"/>
              </a:rPr>
              <a:t>Le istruzioni sono comprese dal paziente, che però è frustrato, confuso a causa delle opinioni contrastanti e preoccupato che il suo problema di salute non venga affrontato in tempo.</a:t>
            </a:r>
            <a:endParaRPr lang="it-IT" sz="2000" b="1" i="1" dirty="0">
              <a:ea typeface="Calibri"/>
              <a:cs typeface="Calibri"/>
            </a:endParaRPr>
          </a:p>
        </p:txBody>
      </p:sp>
      <p:sp>
        <p:nvSpPr>
          <p:cNvPr id="6" name="Footer Placeholder 4">
            <a:extLst>
              <a:ext uri="{FF2B5EF4-FFF2-40B4-BE49-F238E27FC236}">
                <a16:creationId xmlns:a16="http://schemas.microsoft.com/office/drawing/2014/main" id="{8C2B0C8D-1CFE-734B-A5CB-3AA69DFE05C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asellaDiTesto 6">
            <a:extLst>
              <a:ext uri="{FF2B5EF4-FFF2-40B4-BE49-F238E27FC236}">
                <a16:creationId xmlns:a16="http://schemas.microsoft.com/office/drawing/2014/main" id="{EE0CB4A7-4213-8635-889F-916FE5FC6CFE}"/>
              </a:ext>
            </a:extLst>
          </p:cNvPr>
          <p:cNvSpPr txBox="1"/>
          <p:nvPr/>
        </p:nvSpPr>
        <p:spPr>
          <a:xfrm>
            <a:off x="3187225" y="6829981"/>
            <a:ext cx="5400674" cy="369332"/>
          </a:xfrm>
          <a:prstGeom prst="rect">
            <a:avLst/>
          </a:prstGeom>
          <a:noFill/>
        </p:spPr>
        <p:txBody>
          <a:bodyPr wrap="square">
            <a:spAutoFit/>
          </a:bodyPr>
          <a:lstStyle/>
          <a:p>
            <a:r>
              <a:rPr lang="it-IT" dirty="0">
                <a:hlinkClick r:id="rId2"/>
              </a:rPr>
              <a:t>https://youtu.be/mtWZdp7c0jE?feature=shared</a:t>
            </a:r>
            <a:endParaRPr lang="it-IT" dirty="0"/>
          </a:p>
        </p:txBody>
      </p:sp>
    </p:spTree>
    <p:extLst>
      <p:ext uri="{BB962C8B-B14F-4D97-AF65-F5344CB8AC3E}">
        <p14:creationId xmlns:p14="http://schemas.microsoft.com/office/powerpoint/2010/main" val="710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a:extLst>
              <a:ext uri="{FF2B5EF4-FFF2-40B4-BE49-F238E27FC236}">
                <a16:creationId xmlns:a16="http://schemas.microsoft.com/office/drawing/2014/main" id="{41C92E69-239E-71B7-FBF6-A194D602DBCB}"/>
              </a:ext>
            </a:extLst>
          </p:cNvPr>
          <p:cNvSpPr txBox="1">
            <a:spLocks/>
          </p:cNvSpPr>
          <p:nvPr/>
        </p:nvSpPr>
        <p:spPr>
          <a:xfrm>
            <a:off x="4604471" y="1601607"/>
            <a:ext cx="5800771" cy="4881322"/>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4000" b="1" u="sng" dirty="0">
                <a:solidFill>
                  <a:srgbClr val="0063DC"/>
                </a:solidFill>
                <a:latin typeface="+mn-lt"/>
              </a:rPr>
              <a:t>Compito:</a:t>
            </a:r>
          </a:p>
          <a:p>
            <a:endParaRPr lang="it-IT" sz="3600" b="1" u="sng" dirty="0">
              <a:solidFill>
                <a:srgbClr val="0063DC"/>
              </a:solidFill>
              <a:latin typeface="+mn-lt"/>
            </a:endParaRPr>
          </a:p>
          <a:p>
            <a:r>
              <a:rPr lang="it-IT" sz="2800" dirty="0">
                <a:solidFill>
                  <a:srgbClr val="0063DC"/>
                </a:solidFill>
                <a:latin typeface="+mn-lt"/>
              </a:rPr>
              <a:t>Dal tuo punto di vista e dalla tua esperienza: </a:t>
            </a:r>
          </a:p>
          <a:p>
            <a:endParaRPr lang="it-IT" sz="2800" dirty="0">
              <a:solidFill>
                <a:srgbClr val="0063DC"/>
              </a:solidFill>
              <a:latin typeface="+mn-lt"/>
            </a:endParaRPr>
          </a:p>
          <a:p>
            <a:pPr marL="571500" indent="-571500">
              <a:buFont typeface="Arial" panose="020B0604020202020204" pitchFamily="34" charset="0"/>
              <a:buChar char="•"/>
            </a:pPr>
            <a:r>
              <a:rPr lang="it-IT" sz="2800" dirty="0">
                <a:solidFill>
                  <a:srgbClr val="0063DC"/>
                </a:solidFill>
                <a:latin typeface="+mn-lt"/>
              </a:rPr>
              <a:t>Quanto sono comuni scenari come quello qui descritto, nel sistema sanitario? </a:t>
            </a:r>
            <a:endParaRPr lang="it-IT" sz="2800">
              <a:solidFill>
                <a:srgbClr val="0063DC"/>
              </a:solidFill>
              <a:latin typeface="+mn-lt"/>
              <a:ea typeface="Calibri"/>
              <a:cs typeface="Calibri"/>
            </a:endParaRPr>
          </a:p>
          <a:p>
            <a:pPr marL="571500" indent="-571500">
              <a:buFont typeface="Arial" panose="020B0604020202020204" pitchFamily="34" charset="0"/>
              <a:buChar char="•"/>
            </a:pPr>
            <a:endParaRPr lang="it-IT" sz="2800" dirty="0">
              <a:solidFill>
                <a:srgbClr val="0063DC"/>
              </a:solidFill>
              <a:latin typeface="+mn-lt"/>
              <a:ea typeface="Calibri"/>
              <a:cs typeface="Calibri"/>
            </a:endParaRPr>
          </a:p>
          <a:p>
            <a:pPr marL="571500" indent="-571500">
              <a:buFont typeface="Arial" panose="020B0604020202020204" pitchFamily="34" charset="0"/>
              <a:buChar char="•"/>
            </a:pPr>
            <a:r>
              <a:rPr lang="it-IT" sz="2800" dirty="0">
                <a:solidFill>
                  <a:srgbClr val="0063DC"/>
                </a:solidFill>
                <a:latin typeface="+mn-lt"/>
              </a:rPr>
              <a:t>Quali debolezze del sistema sanitario emergono?</a:t>
            </a:r>
            <a:endParaRPr lang="it-IT" sz="3600" dirty="0">
              <a:solidFill>
                <a:srgbClr val="0063DC"/>
              </a:solidFill>
              <a:latin typeface="+mn-lt"/>
            </a:endParaRPr>
          </a:p>
          <a:p>
            <a:endParaRPr lang="it-IT" sz="3600" b="1" dirty="0">
              <a:solidFill>
                <a:srgbClr val="0063DC"/>
              </a:solidFill>
              <a:latin typeface="+mn-lt"/>
            </a:endParaRPr>
          </a:p>
        </p:txBody>
      </p:sp>
      <p:sp>
        <p:nvSpPr>
          <p:cNvPr id="6" name="Subtitle">
            <a:extLst>
              <a:ext uri="{FF2B5EF4-FFF2-40B4-BE49-F238E27FC236}">
                <a16:creationId xmlns:a16="http://schemas.microsoft.com/office/drawing/2014/main" id="{6DA3C656-2054-F530-6A05-B7358C7E9ABB}"/>
              </a:ext>
            </a:extLst>
          </p:cNvPr>
          <p:cNvSpPr txBox="1">
            <a:spLocks/>
          </p:cNvSpPr>
          <p:nvPr/>
        </p:nvSpPr>
        <p:spPr>
          <a:xfrm>
            <a:off x="4200914" y="1291710"/>
            <a:ext cx="2216021" cy="321076"/>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2400" dirty="0">
              <a:solidFill>
                <a:srgbClr val="FB0087"/>
              </a:solidFill>
              <a:latin typeface="+mn-lt"/>
            </a:endParaRPr>
          </a:p>
        </p:txBody>
      </p:sp>
      <p:sp>
        <p:nvSpPr>
          <p:cNvPr id="2" name="Footer Placeholder 4">
            <a:extLst>
              <a:ext uri="{FF2B5EF4-FFF2-40B4-BE49-F238E27FC236}">
                <a16:creationId xmlns:a16="http://schemas.microsoft.com/office/drawing/2014/main" id="{01139B08-A726-417F-8706-83B49476FA79}"/>
              </a:ext>
            </a:extLst>
          </p:cNvPr>
          <p:cNvSpPr txBox="1">
            <a:spLocks noChangeArrowheads="1"/>
          </p:cNvSpPr>
          <p:nvPr/>
        </p:nvSpPr>
        <p:spPr bwMode="auto">
          <a:xfrm>
            <a:off x="7371677" y="6746943"/>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4" name="CasellaDiTesto 3">
            <a:extLst>
              <a:ext uri="{FF2B5EF4-FFF2-40B4-BE49-F238E27FC236}">
                <a16:creationId xmlns:a16="http://schemas.microsoft.com/office/drawing/2014/main" id="{20C739FF-4AA1-5440-0C7D-80F78D5F36E0}"/>
              </a:ext>
            </a:extLst>
          </p:cNvPr>
          <p:cNvSpPr txBox="1"/>
          <p:nvPr/>
        </p:nvSpPr>
        <p:spPr>
          <a:xfrm>
            <a:off x="2814638" y="6562277"/>
            <a:ext cx="5400674" cy="369332"/>
          </a:xfrm>
          <a:prstGeom prst="rect">
            <a:avLst/>
          </a:prstGeom>
          <a:noFill/>
        </p:spPr>
        <p:txBody>
          <a:bodyPr wrap="square">
            <a:spAutoFit/>
          </a:bodyPr>
          <a:lstStyle/>
          <a:p>
            <a:r>
              <a:rPr lang="it-IT" dirty="0">
                <a:hlinkClick r:id="rId2"/>
              </a:rPr>
              <a:t>https://youtu.be/RFt3JqkRuDs?feature=shared</a:t>
            </a:r>
            <a:endParaRPr lang="it-IT" dirty="0"/>
          </a:p>
        </p:txBody>
      </p:sp>
    </p:spTree>
    <p:extLst>
      <p:ext uri="{BB962C8B-B14F-4D97-AF65-F5344CB8AC3E}">
        <p14:creationId xmlns:p14="http://schemas.microsoft.com/office/powerpoint/2010/main" val="24832279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416E4-3B47-CB9A-8271-97472132B8E1}"/>
              </a:ext>
            </a:extLst>
          </p:cNvPr>
          <p:cNvSpPr>
            <a:spLocks noGrp="1"/>
          </p:cNvSpPr>
          <p:nvPr>
            <p:ph type="title"/>
          </p:nvPr>
        </p:nvSpPr>
        <p:spPr>
          <a:xfrm>
            <a:off x="496454" y="354531"/>
            <a:ext cx="5150131" cy="729703"/>
          </a:xfrm>
        </p:spPr>
        <p:txBody>
          <a:bodyPr lIns="91440" tIns="45720" rIns="91440" bIns="45720" anchor="b"/>
          <a:lstStyle/>
          <a:p>
            <a:r>
              <a:rPr lang="en-GB" sz="2800" b="1" err="1"/>
              <a:t>Assistenza</a:t>
            </a:r>
            <a:r>
              <a:rPr lang="en-GB" sz="2800" b="1" dirty="0"/>
              <a:t> sanitaria </a:t>
            </a:r>
            <a:r>
              <a:rPr lang="en-GB" sz="2800" b="1" err="1"/>
              <a:t>frammentata</a:t>
            </a:r>
            <a:endParaRPr lang="en-GB" sz="2800" b="1"/>
          </a:p>
        </p:txBody>
      </p:sp>
      <p:sp>
        <p:nvSpPr>
          <p:cNvPr id="3" name="Content Placeholder 2">
            <a:extLst>
              <a:ext uri="{FF2B5EF4-FFF2-40B4-BE49-F238E27FC236}">
                <a16:creationId xmlns:a16="http://schemas.microsoft.com/office/drawing/2014/main" id="{652B6D65-9361-BDE4-70C0-A1EB1FCFB0E8}"/>
              </a:ext>
            </a:extLst>
          </p:cNvPr>
          <p:cNvSpPr>
            <a:spLocks noGrp="1"/>
          </p:cNvSpPr>
          <p:nvPr>
            <p:ph sz="half" idx="1"/>
          </p:nvPr>
        </p:nvSpPr>
        <p:spPr>
          <a:xfrm>
            <a:off x="491213" y="1282872"/>
            <a:ext cx="9710142" cy="4636695"/>
          </a:xfrm>
          <a:ln w="76200">
            <a:solidFill>
              <a:srgbClr val="02FFD2"/>
            </a:solidFill>
          </a:ln>
        </p:spPr>
        <p:txBody>
          <a:bodyPr lIns="91440" tIns="45720" rIns="91440" bIns="45720" anchor="t"/>
          <a:lstStyle/>
          <a:p>
            <a:pPr marL="0" indent="0" algn="just">
              <a:buClr>
                <a:srgbClr val="02FFD2"/>
              </a:buClr>
              <a:buNone/>
            </a:pPr>
            <a:endParaRPr lang="it-IT" sz="2400" dirty="0">
              <a:ea typeface="+mn-lt"/>
              <a:cs typeface="+mn-lt"/>
            </a:endParaRPr>
          </a:p>
          <a:p>
            <a:pPr marL="239395" indent="-239395" algn="just">
              <a:buClr>
                <a:srgbClr val="02FFD2"/>
              </a:buClr>
            </a:pPr>
            <a:r>
              <a:rPr lang="it-IT" sz="2400" dirty="0">
                <a:ea typeface="+mn-lt"/>
                <a:cs typeface="+mn-lt"/>
              </a:rPr>
              <a:t>la frammentazione del sistema sanitario si verifica quando i vari operatori sanitari, come ospedali, medici di base, specialisti, laboratori e farmacie, non sono ben coordinati tra loro.</a:t>
            </a:r>
            <a:r>
              <a:rPr lang="it-IT" sz="2400" dirty="0"/>
              <a:t> </a:t>
            </a:r>
            <a:r>
              <a:rPr lang="it-IT" sz="2400" dirty="0">
                <a:ea typeface="+mn-lt"/>
                <a:cs typeface="+mn-lt"/>
              </a:rPr>
              <a:t>In altre parole, c'è una mancanza di comunicazione e collaborazione tra queste diverse strutture e professionisti, il che può portare a difficoltà nel trattamento del paziente, a errori o a inefficienze nel fornire le cure necessarie.</a:t>
            </a:r>
            <a:endParaRPr lang="it-IT" sz="2400" dirty="0">
              <a:ea typeface="Calibri"/>
              <a:cs typeface="Calibri"/>
            </a:endParaRPr>
          </a:p>
          <a:p>
            <a:pPr marL="0" indent="0" algn="just">
              <a:buClr>
                <a:srgbClr val="02FFD2"/>
              </a:buClr>
              <a:buNone/>
            </a:pPr>
            <a:endParaRPr lang="it-IT" sz="2400" dirty="0">
              <a:ea typeface="Calibri"/>
              <a:cs typeface="Calibri"/>
            </a:endParaRPr>
          </a:p>
          <a:p>
            <a:pPr marL="239395" indent="-239395" algn="just">
              <a:buClr>
                <a:srgbClr val="02FFD2"/>
              </a:buClr>
            </a:pPr>
            <a:r>
              <a:rPr lang="it-IT" sz="2400" dirty="0"/>
              <a:t>Il rischio di frammentazione nell'assistenza sanitaria aumenta quando le singole strutture </a:t>
            </a:r>
            <a:r>
              <a:rPr lang="it-IT" sz="2400" dirty="0" err="1"/>
              <a:t>strutture</a:t>
            </a:r>
            <a:r>
              <a:rPr lang="it-IT" sz="2400" dirty="0"/>
              <a:t> sanitarie e i professionisti operano in modo indipendente </a:t>
            </a:r>
            <a:r>
              <a:rPr lang="it-IT" sz="2400" dirty="0">
                <a:ea typeface="+mn-lt"/>
                <a:cs typeface="+mn-lt"/>
              </a:rPr>
              <a:t>senza condividere informazioni. </a:t>
            </a:r>
            <a:endParaRPr lang="it-IT" sz="2400" dirty="0">
              <a:ea typeface="Calibri"/>
              <a:cs typeface="Calibri"/>
            </a:endParaRPr>
          </a:p>
          <a:p>
            <a:pPr marL="0" indent="0" algn="just">
              <a:buNone/>
            </a:pPr>
            <a:endParaRPr lang="it-IT" sz="2000" dirty="0">
              <a:ea typeface="Calibri"/>
              <a:cs typeface="Calibri"/>
            </a:endParaRPr>
          </a:p>
          <a:p>
            <a:pPr marL="239395" indent="-239395"/>
            <a:endParaRPr lang="en-GB" dirty="0">
              <a:ea typeface="Calibri"/>
              <a:cs typeface="Calibri"/>
            </a:endParaRPr>
          </a:p>
        </p:txBody>
      </p:sp>
      <p:sp>
        <p:nvSpPr>
          <p:cNvPr id="5" name="Footer Placeholder 4">
            <a:extLst>
              <a:ext uri="{FF2B5EF4-FFF2-40B4-BE49-F238E27FC236}">
                <a16:creationId xmlns:a16="http://schemas.microsoft.com/office/drawing/2014/main" id="{23D21C03-905D-D8AC-F210-8ED68DFA4613}"/>
              </a:ext>
            </a:extLst>
          </p:cNvPr>
          <p:cNvSpPr txBox="1">
            <a:spLocks noChangeArrowheads="1"/>
          </p:cNvSpPr>
          <p:nvPr/>
        </p:nvSpPr>
        <p:spPr bwMode="auto">
          <a:xfrm>
            <a:off x="430610" y="6843100"/>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03E4DA12-A0C5-1D5A-84C8-B4EF24792C6D}"/>
              </a:ext>
            </a:extLst>
          </p:cNvPr>
          <p:cNvSpPr txBox="1"/>
          <p:nvPr/>
        </p:nvSpPr>
        <p:spPr>
          <a:xfrm>
            <a:off x="2946248" y="6290429"/>
            <a:ext cx="5400674" cy="369332"/>
          </a:xfrm>
          <a:prstGeom prst="rect">
            <a:avLst/>
          </a:prstGeom>
          <a:noFill/>
        </p:spPr>
        <p:txBody>
          <a:bodyPr wrap="square">
            <a:spAutoFit/>
          </a:bodyPr>
          <a:lstStyle/>
          <a:p>
            <a:r>
              <a:rPr lang="it-IT" dirty="0">
                <a:hlinkClick r:id="rId2"/>
              </a:rPr>
              <a:t>https://youtu.be/iChZLrydZUA?feature=shared</a:t>
            </a:r>
            <a:endParaRPr lang="it-IT" dirty="0"/>
          </a:p>
        </p:txBody>
      </p:sp>
    </p:spTree>
    <p:extLst>
      <p:ext uri="{BB962C8B-B14F-4D97-AF65-F5344CB8AC3E}">
        <p14:creationId xmlns:p14="http://schemas.microsoft.com/office/powerpoint/2010/main" val="7532095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97F0A-2FFA-FC61-D79F-D66CE86D39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95B6A6-1F9C-04D0-0B0E-A4C6F95A3737}"/>
              </a:ext>
            </a:extLst>
          </p:cNvPr>
          <p:cNvSpPr>
            <a:spLocks noGrp="1"/>
          </p:cNvSpPr>
          <p:nvPr>
            <p:ph type="title"/>
          </p:nvPr>
        </p:nvSpPr>
        <p:spPr>
          <a:xfrm>
            <a:off x="496454" y="233464"/>
            <a:ext cx="9707606" cy="729703"/>
          </a:xfrm>
        </p:spPr>
        <p:txBody>
          <a:bodyPr/>
          <a:lstStyle/>
          <a:p>
            <a:r>
              <a:rPr lang="en-GB" b="1" dirty="0" err="1"/>
              <a:t>Assistenza</a:t>
            </a:r>
            <a:r>
              <a:rPr lang="en-GB" b="1" dirty="0"/>
              <a:t> sanitaria </a:t>
            </a:r>
            <a:r>
              <a:rPr lang="en-GB" b="1" dirty="0" err="1"/>
              <a:t>frammentata</a:t>
            </a:r>
            <a:endParaRPr lang="en-GB" b="1" dirty="0"/>
          </a:p>
        </p:txBody>
      </p:sp>
      <p:sp>
        <p:nvSpPr>
          <p:cNvPr id="3" name="Content Placeholder 2">
            <a:extLst>
              <a:ext uri="{FF2B5EF4-FFF2-40B4-BE49-F238E27FC236}">
                <a16:creationId xmlns:a16="http://schemas.microsoft.com/office/drawing/2014/main" id="{F28A219E-1006-3E9A-D293-1C50CF44C351}"/>
              </a:ext>
            </a:extLst>
          </p:cNvPr>
          <p:cNvSpPr>
            <a:spLocks noGrp="1"/>
          </p:cNvSpPr>
          <p:nvPr>
            <p:ph sz="half" idx="1"/>
          </p:nvPr>
        </p:nvSpPr>
        <p:spPr>
          <a:xfrm>
            <a:off x="127585" y="1222298"/>
            <a:ext cx="10449519" cy="4988176"/>
          </a:xfrm>
          <a:ln w="76200">
            <a:solidFill>
              <a:srgbClr val="02FFD2"/>
            </a:solidFill>
          </a:ln>
        </p:spPr>
        <p:txBody>
          <a:bodyPr lIns="91440" tIns="45720" rIns="91440" bIns="45720" anchor="t"/>
          <a:lstStyle/>
          <a:p>
            <a:pPr marL="0" indent="0" algn="just">
              <a:buClr>
                <a:srgbClr val="02FFD2"/>
              </a:buClr>
              <a:buNone/>
            </a:pPr>
            <a:r>
              <a:rPr lang="it-IT" sz="2000" dirty="0">
                <a:ea typeface="Calibri"/>
                <a:cs typeface="Calibri"/>
              </a:rPr>
              <a:t> </a:t>
            </a:r>
            <a:r>
              <a:rPr lang="it-IT" sz="2000" dirty="0">
                <a:ea typeface="+mn-lt"/>
                <a:cs typeface="+mn-lt"/>
              </a:rPr>
              <a:t>Ci sono diversi fattori che contribuiscono alla frammentazione dell'assistenza sanitaria: </a:t>
            </a:r>
          </a:p>
          <a:p>
            <a:pPr marL="457200" indent="-457200" algn="just">
              <a:buClr>
                <a:srgbClr val="02FFD2"/>
              </a:buClr>
              <a:buAutoNum type="arabicPeriod"/>
            </a:pPr>
            <a:r>
              <a:rPr lang="it-IT" sz="2000" b="1" dirty="0">
                <a:ea typeface="Calibri"/>
                <a:cs typeface="Calibri"/>
              </a:rPr>
              <a:t>Iper-specializzazione</a:t>
            </a:r>
            <a:r>
              <a:rPr lang="it-IT" sz="2000" dirty="0">
                <a:ea typeface="+mn-lt"/>
                <a:cs typeface="+mn-lt"/>
              </a:rPr>
              <a:t>: Gli specialisti si concentrano su ambiti troppo ristretti, senza una visione d'insieme del paziente, il che può rendere difficile trattare il paziente in modo completo.</a:t>
            </a:r>
            <a:endParaRPr lang="it-IT" sz="2900" dirty="0">
              <a:ea typeface="+mn-lt"/>
              <a:cs typeface="+mn-lt"/>
            </a:endParaRPr>
          </a:p>
          <a:p>
            <a:pPr marL="457200" indent="-457200" algn="just">
              <a:buClr>
                <a:srgbClr val="02FFD2"/>
              </a:buClr>
              <a:buAutoNum type="arabicPeriod"/>
            </a:pPr>
            <a:r>
              <a:rPr lang="it-IT" sz="2000" b="1" dirty="0">
                <a:ea typeface="+mn-lt"/>
                <a:cs typeface="+mn-lt"/>
              </a:rPr>
              <a:t>Mancanza di responsabilità condivisa</a:t>
            </a:r>
            <a:r>
              <a:rPr lang="it-IT" sz="2000" dirty="0">
                <a:ea typeface="+mn-lt"/>
                <a:cs typeface="+mn-lt"/>
              </a:rPr>
              <a:t>: Quando più professionisti sono coinvolti nel trattamento di un paziente, ma nessuno si sente completamente responsabile dell'intero percorso di cura, il che porta a disorganizzazione.</a:t>
            </a:r>
            <a:endParaRPr lang="it-IT" sz="2900" dirty="0">
              <a:ea typeface="+mn-lt"/>
              <a:cs typeface="+mn-lt"/>
            </a:endParaRPr>
          </a:p>
          <a:p>
            <a:pPr marL="457200" indent="-457200" algn="just">
              <a:buClr>
                <a:srgbClr val="02FFD2"/>
              </a:buClr>
              <a:buAutoNum type="arabicPeriod"/>
            </a:pPr>
            <a:r>
              <a:rPr lang="it-IT" sz="2000" b="1" dirty="0">
                <a:ea typeface="+mn-lt"/>
                <a:cs typeface="+mn-lt"/>
              </a:rPr>
              <a:t>Scarsa comunicazione</a:t>
            </a:r>
            <a:r>
              <a:rPr lang="it-IT" sz="2000" dirty="0">
                <a:ea typeface="+mn-lt"/>
                <a:cs typeface="+mn-lt"/>
              </a:rPr>
              <a:t>: La mancanza di scambio di informazioni tra i diversi operatori sanitari può causare errori o discontinuità nelle cure.</a:t>
            </a:r>
            <a:endParaRPr lang="it-IT" sz="2900" dirty="0">
              <a:ea typeface="+mn-lt"/>
              <a:cs typeface="+mn-lt"/>
            </a:endParaRPr>
          </a:p>
          <a:p>
            <a:pPr marL="457200" indent="-457200" algn="just">
              <a:buClr>
                <a:srgbClr val="02FFD2"/>
              </a:buClr>
              <a:buAutoNum type="arabicPeriod"/>
            </a:pPr>
            <a:r>
              <a:rPr lang="it-IT" sz="2000" b="1" dirty="0">
                <a:ea typeface="+mn-lt"/>
                <a:cs typeface="+mn-lt"/>
              </a:rPr>
              <a:t>Carenza di tempo e risorse</a:t>
            </a:r>
            <a:r>
              <a:rPr lang="it-IT" sz="2000" dirty="0">
                <a:ea typeface="+mn-lt"/>
                <a:cs typeface="+mn-lt"/>
              </a:rPr>
              <a:t>: I professionisti sanitari spesso non hanno abbastanza tempo o risorse per fornire le cure necessarie, il che aumenta la possibilità di errori o mancanze nell’assistenza.</a:t>
            </a:r>
            <a:endParaRPr lang="it-IT" sz="2900" dirty="0">
              <a:ea typeface="Calibri"/>
              <a:cs typeface="Calibri"/>
            </a:endParaRPr>
          </a:p>
          <a:p>
            <a:pPr marL="239395" indent="0" algn="just">
              <a:buNone/>
            </a:pPr>
            <a:r>
              <a:rPr lang="it-IT" sz="2000" dirty="0">
                <a:ea typeface="+mn-lt"/>
                <a:cs typeface="+mn-lt"/>
              </a:rPr>
              <a:t>Questi fattori portano a risultati negativi per il paziente, specialmente in </a:t>
            </a:r>
            <a:r>
              <a:rPr lang="it-IT" sz="2000" b="1" dirty="0">
                <a:ea typeface="+mn-lt"/>
                <a:cs typeface="+mn-lt"/>
              </a:rPr>
              <a:t>casi complessi</a:t>
            </a:r>
            <a:r>
              <a:rPr lang="it-IT" sz="2000" dirty="0">
                <a:ea typeface="+mn-lt"/>
                <a:cs typeface="+mn-lt"/>
              </a:rPr>
              <a:t> che richiedono l'intervento di </a:t>
            </a:r>
            <a:r>
              <a:rPr lang="it-IT" sz="2000" b="1" dirty="0">
                <a:ea typeface="+mn-lt"/>
                <a:cs typeface="+mn-lt"/>
              </a:rPr>
              <a:t>più specialisti</a:t>
            </a:r>
            <a:r>
              <a:rPr lang="it-IT" sz="2000" dirty="0">
                <a:ea typeface="+mn-lt"/>
                <a:cs typeface="+mn-lt"/>
              </a:rPr>
              <a:t> e dove </a:t>
            </a:r>
            <a:r>
              <a:rPr lang="it-IT" sz="2000" b="1" dirty="0">
                <a:ea typeface="+mn-lt"/>
                <a:cs typeface="+mn-lt"/>
              </a:rPr>
              <a:t>il fattore tempo</a:t>
            </a:r>
            <a:r>
              <a:rPr lang="it-IT" sz="2000" dirty="0">
                <a:ea typeface="+mn-lt"/>
                <a:cs typeface="+mn-lt"/>
              </a:rPr>
              <a:t> è fondamentale, come ad esempio nelle emergenze o nelle patologie gravi. In questi casi, una disorganizzazione del sistema sanitario può compromettere la qualità dell’assistenza e peggiorare l’esito del trattamento.</a:t>
            </a:r>
            <a:endParaRPr lang="it-IT" dirty="0">
              <a:ea typeface="Calibri"/>
              <a:cs typeface="Calibri"/>
            </a:endParaRPr>
          </a:p>
          <a:p>
            <a:pPr marL="0" indent="0" algn="just">
              <a:buNone/>
            </a:pPr>
            <a:endParaRPr lang="it-IT" sz="2000" dirty="0">
              <a:ea typeface="Calibri"/>
              <a:cs typeface="Calibri"/>
            </a:endParaRPr>
          </a:p>
          <a:p>
            <a:pPr marL="239395" indent="-239395">
              <a:buAutoNum type="arabicPeriod"/>
            </a:pPr>
            <a:endParaRPr lang="en-GB" dirty="0">
              <a:ea typeface="Calibri"/>
              <a:cs typeface="Calibri"/>
            </a:endParaRPr>
          </a:p>
        </p:txBody>
      </p:sp>
      <p:sp>
        <p:nvSpPr>
          <p:cNvPr id="5" name="Footer Placeholder 4">
            <a:extLst>
              <a:ext uri="{FF2B5EF4-FFF2-40B4-BE49-F238E27FC236}">
                <a16:creationId xmlns:a16="http://schemas.microsoft.com/office/drawing/2014/main" id="{8081E788-A28D-4E04-4479-1ED79951FDB9}"/>
              </a:ext>
            </a:extLst>
          </p:cNvPr>
          <p:cNvSpPr txBox="1">
            <a:spLocks noChangeArrowheads="1"/>
          </p:cNvSpPr>
          <p:nvPr/>
        </p:nvSpPr>
        <p:spPr bwMode="auto">
          <a:xfrm>
            <a:off x="430610" y="6843100"/>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B1008D21-28D8-78FF-404F-ABA2B5A80189}"/>
              </a:ext>
            </a:extLst>
          </p:cNvPr>
          <p:cNvSpPr txBox="1"/>
          <p:nvPr/>
        </p:nvSpPr>
        <p:spPr>
          <a:xfrm>
            <a:off x="2403158" y="6342121"/>
            <a:ext cx="5400674" cy="369332"/>
          </a:xfrm>
          <a:prstGeom prst="rect">
            <a:avLst/>
          </a:prstGeom>
          <a:noFill/>
        </p:spPr>
        <p:txBody>
          <a:bodyPr wrap="square">
            <a:spAutoFit/>
          </a:bodyPr>
          <a:lstStyle/>
          <a:p>
            <a:r>
              <a:rPr lang="it-IT" dirty="0">
                <a:hlinkClick r:id="rId2"/>
              </a:rPr>
              <a:t>https://youtu.be/OkiuMamjRlQ?feature=shared</a:t>
            </a:r>
            <a:endParaRPr lang="it-IT" dirty="0"/>
          </a:p>
        </p:txBody>
      </p:sp>
    </p:spTree>
    <p:extLst>
      <p:ext uri="{BB962C8B-B14F-4D97-AF65-F5344CB8AC3E}">
        <p14:creationId xmlns:p14="http://schemas.microsoft.com/office/powerpoint/2010/main" val="28210618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7EBAB43-4FFD-EEA0-9FF4-B682EB8F331A}"/>
              </a:ext>
            </a:extLst>
          </p:cNvPr>
          <p:cNvSpPr>
            <a:spLocks noGrp="1"/>
          </p:cNvSpPr>
          <p:nvPr>
            <p:ph sz="half" idx="1"/>
          </p:nvPr>
        </p:nvSpPr>
        <p:spPr>
          <a:xfrm>
            <a:off x="365716" y="1184970"/>
            <a:ext cx="9834957" cy="4300370"/>
          </a:xfrm>
        </p:spPr>
        <p:txBody>
          <a:bodyPr lIns="91440" tIns="45720" rIns="91440" bIns="45720" anchor="t"/>
          <a:lstStyle/>
          <a:p>
            <a:pPr marL="239395" indent="-239395" algn="just">
              <a:buClr>
                <a:srgbClr val="1A75DB"/>
              </a:buClr>
            </a:pPr>
            <a:r>
              <a:rPr lang="it-IT" sz="2400" dirty="0">
                <a:ea typeface="+mn-lt"/>
                <a:cs typeface="+mn-lt"/>
              </a:rPr>
              <a:t>I pazienti, che soffrono di malattie croniche multiple, malattie che colpiscono più organi, con uno stato di salute compromesso e una qualità della vita bassa,  rappresentano la popolazione maggiormente vulnerabile alla frammentazione dell’assistenza.</a:t>
            </a:r>
            <a:endParaRPr lang="en-US" sz="2400" b="1" i="1" dirty="0">
              <a:solidFill>
                <a:srgbClr val="FF0000"/>
              </a:solidFill>
              <a:ea typeface="+mn-lt"/>
              <a:cs typeface="+mn-lt"/>
            </a:endParaRPr>
          </a:p>
          <a:p>
            <a:pPr marL="239395" indent="-239395" algn="just">
              <a:buClr>
                <a:srgbClr val="1A75DB"/>
              </a:buClr>
            </a:pPr>
            <a:r>
              <a:rPr lang="it-IT" sz="2400" dirty="0">
                <a:ea typeface="+mn-lt"/>
                <a:cs typeface="+mn-lt"/>
              </a:rPr>
              <a:t>In questi casi, la continuità e il coordinamento delle cure risultano particolarmente complessi a causa dell’elevato numero di professionisti sanitari coinvolti nel percorso terapeutico. Ciò si traduce frequentemente in una molteplicità di appuntamenti clinici, nel coinvolgimento sia dell’assistenza primaria sia di quella specialistica (secondaria e terziaria), in ripetute richieste di consulenze e in percorsi ambulatoriali paralleli, spesso ridondanti, all’interno di un sistema sanitario altamente specializzato ma scarsamente integrato.</a:t>
            </a:r>
            <a:endParaRPr lang="en-US" sz="2400" b="1" i="1">
              <a:ea typeface="+mn-lt"/>
              <a:cs typeface="+mn-lt"/>
            </a:endParaRPr>
          </a:p>
          <a:p>
            <a:pPr marL="239395" indent="-239395"/>
            <a:endParaRPr lang="en-US" sz="2200" dirty="0">
              <a:ea typeface="Calibri"/>
              <a:cs typeface="Calibri"/>
            </a:endParaRPr>
          </a:p>
        </p:txBody>
      </p:sp>
      <p:sp>
        <p:nvSpPr>
          <p:cNvPr id="6" name="Cím 1">
            <a:extLst>
              <a:ext uri="{FF2B5EF4-FFF2-40B4-BE49-F238E27FC236}">
                <a16:creationId xmlns:a16="http://schemas.microsoft.com/office/drawing/2014/main" id="{04CC6C7B-05C4-377E-B7FD-D94A3D406CBA}"/>
              </a:ext>
            </a:extLst>
          </p:cNvPr>
          <p:cNvSpPr txBox="1">
            <a:spLocks/>
          </p:cNvSpPr>
          <p:nvPr/>
        </p:nvSpPr>
        <p:spPr>
          <a:xfrm>
            <a:off x="360243" y="195361"/>
            <a:ext cx="10006551" cy="1143115"/>
          </a:xfrm>
          <a:prstGeom prst="rect">
            <a:avLst/>
          </a:prstGeom>
        </p:spPr>
        <p:txBody>
          <a:bodyPr lIns="91440" tIns="45720" rIns="91440" bIns="45720" anchor="t"/>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2800" b="1" dirty="0">
                <a:solidFill>
                  <a:srgbClr val="0063DC"/>
                </a:solidFill>
                <a:ea typeface="+mj-lt"/>
                <a:cs typeface="+mj-lt"/>
              </a:rPr>
              <a:t>Quale categoria di pazienti è principalmente colpita dalla frammentazione dell'assistenza sanitaria?</a:t>
            </a:r>
            <a:endParaRPr lang="en-US" sz="2800" b="1">
              <a:ea typeface="+mj-lt"/>
              <a:cs typeface="+mj-lt"/>
            </a:endParaRPr>
          </a:p>
        </p:txBody>
      </p:sp>
      <p:sp>
        <p:nvSpPr>
          <p:cNvPr id="2" name="Footer Placeholder 4">
            <a:extLst>
              <a:ext uri="{FF2B5EF4-FFF2-40B4-BE49-F238E27FC236}">
                <a16:creationId xmlns:a16="http://schemas.microsoft.com/office/drawing/2014/main" id="{052CD6B1-3581-1FEB-8177-124B008E0F3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ontent Placeholder 4">
            <a:extLst>
              <a:ext uri="{FF2B5EF4-FFF2-40B4-BE49-F238E27FC236}">
                <a16:creationId xmlns:a16="http://schemas.microsoft.com/office/drawing/2014/main" id="{A7EBAB43-4FFD-EEA0-9FF4-B682EB8F331A}"/>
              </a:ext>
            </a:extLst>
          </p:cNvPr>
          <p:cNvSpPr txBox="1">
            <a:spLocks/>
          </p:cNvSpPr>
          <p:nvPr/>
        </p:nvSpPr>
        <p:spPr>
          <a:xfrm>
            <a:off x="577949" y="5481670"/>
            <a:ext cx="9643864" cy="730505"/>
          </a:xfrm>
          <a:prstGeom prst="rect">
            <a:avLst/>
          </a:prstGeom>
          <a:solidFill>
            <a:srgbClr val="02FFD2"/>
          </a:solidFill>
          <a:ln w="57150">
            <a:solidFill>
              <a:srgbClr val="FB0087"/>
            </a:solidFill>
          </a:ln>
        </p:spPr>
        <p:txBody>
          <a:bodyPr lIns="91440" tIns="45720" rIns="91440" bIns="45720" anchor="t"/>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r>
              <a:rPr lang="it-IT" sz="2000" b="1" dirty="0">
                <a:ea typeface="+mn-lt"/>
                <a:cs typeface="+mn-lt"/>
              </a:rPr>
              <a:t>Con l’aumento dell’aspettativa di vita e l’invecchiamento della popolazione, questa categoria di pazienti è in costante crescita.</a:t>
            </a:r>
            <a:endParaRPr lang="en-US" sz="2900" b="1">
              <a:ea typeface="+mn-lt"/>
              <a:cs typeface="+mn-lt"/>
            </a:endParaRPr>
          </a:p>
        </p:txBody>
      </p:sp>
      <p:sp>
        <p:nvSpPr>
          <p:cNvPr id="4" name="CasellaDiTesto 3">
            <a:extLst>
              <a:ext uri="{FF2B5EF4-FFF2-40B4-BE49-F238E27FC236}">
                <a16:creationId xmlns:a16="http://schemas.microsoft.com/office/drawing/2014/main" id="{B2237B3A-0C01-8093-8049-7A8FE36F290A}"/>
              </a:ext>
            </a:extLst>
          </p:cNvPr>
          <p:cNvSpPr txBox="1"/>
          <p:nvPr/>
        </p:nvSpPr>
        <p:spPr>
          <a:xfrm>
            <a:off x="2860358" y="6400119"/>
            <a:ext cx="5400674" cy="369332"/>
          </a:xfrm>
          <a:prstGeom prst="rect">
            <a:avLst/>
          </a:prstGeom>
          <a:noFill/>
        </p:spPr>
        <p:txBody>
          <a:bodyPr wrap="square">
            <a:spAutoFit/>
          </a:bodyPr>
          <a:lstStyle/>
          <a:p>
            <a:r>
              <a:rPr lang="it-IT" dirty="0">
                <a:hlinkClick r:id="rId2"/>
              </a:rPr>
              <a:t>https://youtu.be/wUw9L88rXOE?feature=shared</a:t>
            </a:r>
            <a:endParaRPr lang="it-IT" dirty="0"/>
          </a:p>
        </p:txBody>
      </p:sp>
    </p:spTree>
    <p:extLst>
      <p:ext uri="{BB962C8B-B14F-4D97-AF65-F5344CB8AC3E}">
        <p14:creationId xmlns:p14="http://schemas.microsoft.com/office/powerpoint/2010/main" val="1891884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593729" y="311285"/>
            <a:ext cx="9707606" cy="933985"/>
          </a:xfrm>
        </p:spPr>
        <p:txBody>
          <a:bodyPr/>
          <a:lstStyle/>
          <a:p>
            <a:r>
              <a:rPr lang="it-IT" sz="3200" b="1" dirty="0"/>
              <a:t>Conseguenze negative  di un’assistenza frammentata</a:t>
            </a:r>
            <a:endParaRPr lang="el-GR" sz="3200" b="1" dirty="0"/>
          </a:p>
        </p:txBody>
      </p:sp>
      <p:sp>
        <p:nvSpPr>
          <p:cNvPr id="3" name="Θέση περιεχομένου 2"/>
          <p:cNvSpPr>
            <a:spLocks noGrp="1"/>
          </p:cNvSpPr>
          <p:nvPr>
            <p:ph sz="half" idx="1"/>
          </p:nvPr>
        </p:nvSpPr>
        <p:spPr>
          <a:xfrm>
            <a:off x="728033" y="1908891"/>
            <a:ext cx="9439697" cy="2633181"/>
          </a:xfrm>
          <a:ln w="57150">
            <a:solidFill>
              <a:srgbClr val="FB0087"/>
            </a:solidFill>
          </a:ln>
        </p:spPr>
        <p:txBody>
          <a:bodyPr lIns="91440" tIns="45720" rIns="91440" bIns="45720" anchor="t"/>
          <a:lstStyle/>
          <a:p>
            <a:pPr marL="239395" indent="-239395" algn="just">
              <a:buClr>
                <a:srgbClr val="AB0084"/>
              </a:buClr>
            </a:pPr>
            <a:r>
              <a:rPr lang="it-IT" sz="2400" dirty="0"/>
              <a:t>Esistono evidenze solide che dimostrano come la frammentazione dell’assistenza sanitaria determini effetti avversi significativi, tra cui inefficienza economica, diseguaglianze in termini di salute e perdita della centralità e personalizzazione del paziente nel percorso di cura.</a:t>
            </a:r>
            <a:endParaRPr lang="en-US" dirty="0"/>
          </a:p>
          <a:p>
            <a:pPr marL="239395" indent="-239395" algn="just">
              <a:buClr>
                <a:srgbClr val="AB0084"/>
              </a:buClr>
            </a:pPr>
            <a:r>
              <a:rPr lang="it-IT" sz="2400" dirty="0"/>
              <a:t>Una scarsa continuità assistenziale è inoltre associata a un incremento dei ricoveri ospedalieri, a un uso inappropriato dei farmaci e a un aumento della mortalità.</a:t>
            </a:r>
            <a:endParaRPr lang="it-IT" dirty="0"/>
          </a:p>
          <a:p>
            <a:pPr marL="239395" indent="-239395" algn="just">
              <a:buClr>
                <a:srgbClr val="AB0084"/>
              </a:buClr>
            </a:pPr>
            <a:endParaRPr lang="it-IT" sz="2400">
              <a:ea typeface="Calibri"/>
              <a:cs typeface="Calibri"/>
            </a:endParaRPr>
          </a:p>
        </p:txBody>
      </p:sp>
      <p:pic>
        <p:nvPicPr>
          <p:cNvPr id="4" name="Immagine 4">
            <a:extLst>
              <a:ext uri="{FF2B5EF4-FFF2-40B4-BE49-F238E27FC236}">
                <a16:creationId xmlns:a16="http://schemas.microsoft.com/office/drawing/2014/main" id="{936E6E01-607A-F2FF-897D-DD799E823DBB}"/>
              </a:ext>
            </a:extLst>
          </p:cNvPr>
          <p:cNvPicPr>
            <a:picLocks noChangeAspect="1"/>
          </p:cNvPicPr>
          <p:nvPr/>
        </p:nvPicPr>
        <p:blipFill>
          <a:blip r:embed="rId2"/>
          <a:stretch>
            <a:fillRect/>
          </a:stretch>
        </p:blipFill>
        <p:spPr>
          <a:xfrm>
            <a:off x="728033" y="4781677"/>
            <a:ext cx="4381211" cy="1866746"/>
          </a:xfrm>
          <a:prstGeom prst="rect">
            <a:avLst/>
          </a:prstGeom>
        </p:spPr>
      </p:pic>
      <p:sp>
        <p:nvSpPr>
          <p:cNvPr id="5" name="Footer Placeholder 4">
            <a:extLst>
              <a:ext uri="{FF2B5EF4-FFF2-40B4-BE49-F238E27FC236}">
                <a16:creationId xmlns:a16="http://schemas.microsoft.com/office/drawing/2014/main" id="{983F8859-D28C-BAA1-66DB-4BD90003E807}"/>
              </a:ext>
            </a:extLst>
          </p:cNvPr>
          <p:cNvSpPr txBox="1">
            <a:spLocks noChangeArrowheads="1"/>
          </p:cNvSpPr>
          <p:nvPr/>
        </p:nvSpPr>
        <p:spPr bwMode="auto">
          <a:xfrm>
            <a:off x="593729" y="6888028"/>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asellaDiTesto 6">
            <a:extLst>
              <a:ext uri="{FF2B5EF4-FFF2-40B4-BE49-F238E27FC236}">
                <a16:creationId xmlns:a16="http://schemas.microsoft.com/office/drawing/2014/main" id="{3125F329-41FF-3AF4-64C1-0305C0964B6C}"/>
              </a:ext>
            </a:extLst>
          </p:cNvPr>
          <p:cNvSpPr txBox="1"/>
          <p:nvPr/>
        </p:nvSpPr>
        <p:spPr>
          <a:xfrm>
            <a:off x="3008948" y="6648423"/>
            <a:ext cx="5400674" cy="369332"/>
          </a:xfrm>
          <a:prstGeom prst="rect">
            <a:avLst/>
          </a:prstGeom>
          <a:noFill/>
        </p:spPr>
        <p:txBody>
          <a:bodyPr wrap="square">
            <a:spAutoFit/>
          </a:bodyPr>
          <a:lstStyle/>
          <a:p>
            <a:r>
              <a:rPr lang="it-IT" dirty="0">
                <a:hlinkClick r:id="rId3"/>
              </a:rPr>
              <a:t>https://youtu.be/05bfCAyrepc?feature=shared</a:t>
            </a:r>
            <a:endParaRPr lang="it-IT" dirty="0"/>
          </a:p>
        </p:txBody>
      </p:sp>
    </p:spTree>
    <p:extLst>
      <p:ext uri="{BB962C8B-B14F-4D97-AF65-F5344CB8AC3E}">
        <p14:creationId xmlns:p14="http://schemas.microsoft.com/office/powerpoint/2010/main" val="6254820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a:extLst>
              <a:ext uri="{FF2B5EF4-FFF2-40B4-BE49-F238E27FC236}">
                <a16:creationId xmlns:a16="http://schemas.microsoft.com/office/drawing/2014/main" id="{41C92E69-239E-71B7-FBF6-A194D602DBCB}"/>
              </a:ext>
            </a:extLst>
          </p:cNvPr>
          <p:cNvSpPr txBox="1">
            <a:spLocks/>
          </p:cNvSpPr>
          <p:nvPr/>
        </p:nvSpPr>
        <p:spPr>
          <a:xfrm>
            <a:off x="4533997" y="1296944"/>
            <a:ext cx="5800771" cy="5507643"/>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endParaRPr lang="it-IT" sz="2800" b="1" dirty="0">
              <a:solidFill>
                <a:srgbClr val="0063DC"/>
              </a:solidFill>
              <a:ea typeface="+mj-lt"/>
              <a:cs typeface="+mj-lt"/>
            </a:endParaRPr>
          </a:p>
          <a:p>
            <a:pPr algn="just"/>
            <a:endParaRPr lang="it-IT" sz="2800" b="1" dirty="0">
              <a:solidFill>
                <a:srgbClr val="0063DC"/>
              </a:solidFill>
              <a:ea typeface="+mj-lt"/>
              <a:cs typeface="+mj-lt"/>
            </a:endParaRPr>
          </a:p>
          <a:p>
            <a:pPr algn="just"/>
            <a:endParaRPr lang="it-IT" sz="2000" b="1" dirty="0">
              <a:solidFill>
                <a:srgbClr val="0063DC"/>
              </a:solidFill>
              <a:ea typeface="+mj-lt"/>
              <a:cs typeface="+mj-lt"/>
            </a:endParaRPr>
          </a:p>
          <a:p>
            <a:pPr algn="just"/>
            <a:endParaRPr lang="it-IT" sz="2000" b="1" dirty="0">
              <a:solidFill>
                <a:srgbClr val="0063DC"/>
              </a:solidFill>
              <a:ea typeface="+mj-lt"/>
              <a:cs typeface="+mj-lt"/>
            </a:endParaRPr>
          </a:p>
          <a:p>
            <a:pPr algn="just"/>
            <a:endParaRPr lang="it-IT" sz="2000" b="1" dirty="0">
              <a:solidFill>
                <a:srgbClr val="0063DC"/>
              </a:solidFill>
              <a:ea typeface="+mj-lt"/>
              <a:cs typeface="+mj-lt"/>
            </a:endParaRPr>
          </a:p>
          <a:p>
            <a:pPr algn="just"/>
            <a:r>
              <a:rPr lang="it-IT" sz="2000" b="1" dirty="0">
                <a:solidFill>
                  <a:srgbClr val="0063DC"/>
                </a:solidFill>
                <a:ea typeface="+mj-lt"/>
                <a:cs typeface="+mj-lt"/>
              </a:rPr>
              <a:t>Iper-specializzazione:</a:t>
            </a:r>
            <a:r>
              <a:rPr lang="it-IT" sz="2000" b="1" dirty="0">
                <a:ea typeface="+mj-lt"/>
                <a:cs typeface="+mj-lt"/>
              </a:rPr>
              <a:t> </a:t>
            </a:r>
            <a:r>
              <a:rPr lang="it-IT" sz="2000" dirty="0">
                <a:ea typeface="+mj-lt"/>
                <a:cs typeface="+mj-lt"/>
              </a:rPr>
              <a:t>Rappresenta il disequilibrio tra il numero di medici specialisti e quello di professionisti con competenze generaliste, in particolare i medici di medicina generale (MMG).</a:t>
            </a:r>
            <a:endParaRPr lang="it-IT" sz="2000">
              <a:ea typeface="+mj-lt"/>
              <a:cs typeface="+mj-lt"/>
            </a:endParaRPr>
          </a:p>
          <a:p>
            <a:pPr algn="just"/>
            <a:br>
              <a:rPr lang="it-IT" sz="2000" dirty="0">
                <a:ea typeface="+mj-lt"/>
                <a:cs typeface="+mj-lt"/>
              </a:rPr>
            </a:br>
            <a:r>
              <a:rPr lang="it-IT" sz="2000" dirty="0">
                <a:ea typeface="+mj-lt"/>
                <a:cs typeface="+mj-lt"/>
              </a:rPr>
              <a:t>Tale squilibrio favorisce un approccio clinico iper-focalizzato su singoli organi o apparati, a discapito di una valutazione olistica del paziente e dell’integrazione tra bisogni complessi.</a:t>
            </a:r>
            <a:endParaRPr lang="it-IT" sz="2000">
              <a:ea typeface="Calibri Light"/>
              <a:cs typeface="Calibri Light"/>
            </a:endParaRPr>
          </a:p>
          <a:p>
            <a:pPr algn="just"/>
            <a:endParaRPr lang="it-IT" sz="2000" dirty="0">
              <a:ea typeface="+mj-lt"/>
              <a:cs typeface="+mj-lt"/>
            </a:endParaRPr>
          </a:p>
          <a:p>
            <a:pPr algn="just"/>
            <a:r>
              <a:rPr lang="it-IT" sz="2000" dirty="0">
                <a:ea typeface="+mj-lt"/>
                <a:cs typeface="+mj-lt"/>
              </a:rPr>
              <a:t>L’iper-specializzazione rischia di frammentare ulteriormente il percorso assistenziale, riducendo la continuità delle cure e ostacolando una presa in carico globale e multidisciplinare, soprattutto nei pazienti cronici complessi e fragili.</a:t>
            </a:r>
            <a:endParaRPr lang="it-IT" sz="2000">
              <a:ea typeface="Calibri Light"/>
              <a:cs typeface="Calibri Light"/>
            </a:endParaRPr>
          </a:p>
          <a:p>
            <a:pPr algn="just"/>
            <a:endParaRPr lang="it-IT" sz="2000" dirty="0">
              <a:ea typeface="+mj-lt"/>
              <a:cs typeface="+mj-lt"/>
            </a:endParaRPr>
          </a:p>
          <a:p>
            <a:pPr algn="just"/>
            <a:r>
              <a:rPr lang="it-IT" sz="2000" dirty="0">
                <a:ea typeface="+mj-lt"/>
                <a:cs typeface="+mj-lt"/>
              </a:rPr>
              <a:t>Nel caso presentato, dove emerge in modo evidente l’impatto negativo dell’iper-specializzazione?</a:t>
            </a:r>
            <a:endParaRPr lang="it-IT" sz="2000" dirty="0"/>
          </a:p>
          <a:p>
            <a:pPr algn="just"/>
            <a:endParaRPr lang="it-IT" sz="2800" b="1" dirty="0">
              <a:solidFill>
                <a:srgbClr val="0063DC"/>
              </a:solidFill>
              <a:ea typeface="Calibri Light"/>
              <a:cs typeface="Calibri Light"/>
            </a:endParaRPr>
          </a:p>
          <a:p>
            <a:pPr algn="just"/>
            <a:endParaRPr lang="it-IT" sz="2800" b="1" dirty="0">
              <a:solidFill>
                <a:srgbClr val="0063DC"/>
              </a:solidFill>
              <a:latin typeface="Calibri"/>
              <a:ea typeface="Calibri"/>
              <a:cs typeface="Calibri"/>
            </a:endParaRPr>
          </a:p>
          <a:p>
            <a:endParaRPr lang="it-IT" sz="3600" b="1" dirty="0">
              <a:solidFill>
                <a:srgbClr val="0063DC"/>
              </a:solidFill>
              <a:latin typeface="+mn-lt"/>
            </a:endParaRPr>
          </a:p>
        </p:txBody>
      </p:sp>
      <p:sp>
        <p:nvSpPr>
          <p:cNvPr id="6" name="Subtitle">
            <a:extLst>
              <a:ext uri="{FF2B5EF4-FFF2-40B4-BE49-F238E27FC236}">
                <a16:creationId xmlns:a16="http://schemas.microsoft.com/office/drawing/2014/main" id="{6DA3C656-2054-F530-6A05-B7358C7E9ABB}"/>
              </a:ext>
            </a:extLst>
          </p:cNvPr>
          <p:cNvSpPr txBox="1">
            <a:spLocks/>
          </p:cNvSpPr>
          <p:nvPr/>
        </p:nvSpPr>
        <p:spPr>
          <a:xfrm>
            <a:off x="4200914" y="1291710"/>
            <a:ext cx="2216021" cy="321076"/>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2400" dirty="0">
              <a:solidFill>
                <a:srgbClr val="FB0087"/>
              </a:solidFill>
              <a:latin typeface="+mn-lt"/>
            </a:endParaRPr>
          </a:p>
        </p:txBody>
      </p:sp>
      <p:sp>
        <p:nvSpPr>
          <p:cNvPr id="2" name="Footer Placeholder 4">
            <a:extLst>
              <a:ext uri="{FF2B5EF4-FFF2-40B4-BE49-F238E27FC236}">
                <a16:creationId xmlns:a16="http://schemas.microsoft.com/office/drawing/2014/main" id="{65F51B31-9B4F-9AB6-5DD6-70AF978613EA}"/>
              </a:ext>
            </a:extLst>
          </p:cNvPr>
          <p:cNvSpPr txBox="1">
            <a:spLocks noChangeArrowheads="1"/>
          </p:cNvSpPr>
          <p:nvPr/>
        </p:nvSpPr>
        <p:spPr bwMode="auto">
          <a:xfrm>
            <a:off x="7434382" y="6789548"/>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4" name="CasellaDiTesto 3">
            <a:extLst>
              <a:ext uri="{FF2B5EF4-FFF2-40B4-BE49-F238E27FC236}">
                <a16:creationId xmlns:a16="http://schemas.microsoft.com/office/drawing/2014/main" id="{EAD8C1B7-65CA-14EC-C9ED-8823C49B718C}"/>
              </a:ext>
            </a:extLst>
          </p:cNvPr>
          <p:cNvSpPr txBox="1"/>
          <p:nvPr/>
        </p:nvSpPr>
        <p:spPr>
          <a:xfrm>
            <a:off x="2441199" y="6727631"/>
            <a:ext cx="5400674" cy="369332"/>
          </a:xfrm>
          <a:prstGeom prst="rect">
            <a:avLst/>
          </a:prstGeom>
          <a:noFill/>
        </p:spPr>
        <p:txBody>
          <a:bodyPr wrap="square">
            <a:spAutoFit/>
          </a:bodyPr>
          <a:lstStyle/>
          <a:p>
            <a:r>
              <a:rPr lang="it-IT" dirty="0">
                <a:hlinkClick r:id="rId2"/>
              </a:rPr>
              <a:t>https://youtu.be/Wm077nBoFgI?feature=shared</a:t>
            </a:r>
            <a:endParaRPr lang="it-IT" dirty="0"/>
          </a:p>
        </p:txBody>
      </p:sp>
    </p:spTree>
    <p:extLst>
      <p:ext uri="{BB962C8B-B14F-4D97-AF65-F5344CB8AC3E}">
        <p14:creationId xmlns:p14="http://schemas.microsoft.com/office/powerpoint/2010/main" val="27143556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1829" y="1007725"/>
            <a:ext cx="4333857" cy="412348"/>
          </a:xfrm>
        </p:spPr>
        <p:txBody>
          <a:bodyPr lIns="91440" tIns="45720" rIns="91440" bIns="45720" anchor="b"/>
          <a:lstStyle/>
          <a:p>
            <a:r>
              <a:rPr lang="en-US" sz="2800" b="1" dirty="0" err="1"/>
              <a:t>Torniamo</a:t>
            </a:r>
            <a:r>
              <a:rPr lang="en-US" sz="2800" b="1" dirty="0"/>
              <a:t> al nostro </a:t>
            </a:r>
            <a:r>
              <a:rPr lang="en-US" sz="2800" b="1" dirty="0" err="1"/>
              <a:t>caso</a:t>
            </a:r>
            <a:r>
              <a:rPr lang="en-US" sz="2800" b="1" dirty="0"/>
              <a:t> ...</a:t>
            </a:r>
            <a:endParaRPr lang="en-US" sz="2800" b="1" dirty="0" err="1">
              <a:ea typeface="Calibri"/>
              <a:cs typeface="Calibri"/>
            </a:endParaRPr>
          </a:p>
        </p:txBody>
      </p:sp>
      <p:sp>
        <p:nvSpPr>
          <p:cNvPr id="3" name="Content Placeholder 2"/>
          <p:cNvSpPr>
            <a:spLocks noGrp="1"/>
          </p:cNvSpPr>
          <p:nvPr>
            <p:ph sz="half" idx="1"/>
          </p:nvPr>
        </p:nvSpPr>
        <p:spPr>
          <a:xfrm>
            <a:off x="460575" y="2050819"/>
            <a:ext cx="9391693" cy="4161886"/>
          </a:xfrm>
        </p:spPr>
        <p:txBody>
          <a:bodyPr lIns="91440" tIns="45720" rIns="91440" bIns="45720" anchor="t"/>
          <a:lstStyle/>
          <a:p>
            <a:pPr marL="239395" indent="-239395" algn="just">
              <a:buNone/>
            </a:pPr>
            <a:r>
              <a:rPr lang="it-IT" sz="2000" b="1" dirty="0">
                <a:ea typeface="+mn-lt"/>
                <a:cs typeface="+mn-lt"/>
              </a:rPr>
              <a:t>Secondo le attuali linee guida della pratica clinica, l’approccio raccomandato per il nostro paziente è il seguente:</a:t>
            </a:r>
            <a:endParaRPr lang="en-US" dirty="0">
              <a:ea typeface="+mn-lt"/>
              <a:cs typeface="+mn-lt"/>
            </a:endParaRPr>
          </a:p>
          <a:p>
            <a:pPr marL="239395" indent="-239395" algn="just">
              <a:buNone/>
            </a:pPr>
            <a:endParaRPr lang="it-IT" sz="2000" b="1" dirty="0">
              <a:ea typeface="+mn-lt"/>
              <a:cs typeface="+mn-lt"/>
            </a:endParaRPr>
          </a:p>
          <a:p>
            <a:pPr marL="239395" indent="-239395" algn="just">
              <a:buNone/>
            </a:pPr>
            <a:r>
              <a:rPr lang="it-IT" sz="2000" dirty="0">
                <a:ea typeface="+mn-lt"/>
                <a:cs typeface="+mn-lt"/>
              </a:rPr>
              <a:t>È fortemente raccomandato evitare, almeno, l’interruzione dell’aspirina; tuttavia, tale strategia è attuabile solo se il rischio emorragico correlato all’intervento non è considerato eccessivamente elevato. Pertanto, il giudizio clinico del chirurgo – in questo caso dell’urologo – è fondamentale e deve essere comunicato in modo efficace e tempestivo all’interno del team assistenziale.</a:t>
            </a:r>
            <a:endParaRPr lang="it-IT" dirty="0">
              <a:ea typeface="+mn-lt"/>
              <a:cs typeface="+mn-lt"/>
            </a:endParaRPr>
          </a:p>
          <a:p>
            <a:pPr marL="239395" indent="-239395" algn="just">
              <a:buNone/>
            </a:pPr>
            <a:endParaRPr lang="it-IT" sz="2000" dirty="0">
              <a:ea typeface="+mn-lt"/>
              <a:cs typeface="+mn-lt"/>
            </a:endParaRPr>
          </a:p>
          <a:p>
            <a:pPr marL="239395" indent="-239395" algn="just">
              <a:buNone/>
            </a:pPr>
            <a:r>
              <a:rPr lang="it-IT" sz="2000" dirty="0">
                <a:ea typeface="+mn-lt"/>
                <a:cs typeface="+mn-lt"/>
              </a:rPr>
              <a:t>L’agente antitrombotico preferenziale per il “</a:t>
            </a:r>
            <a:r>
              <a:rPr lang="it-IT" sz="2000" dirty="0" err="1">
                <a:ea typeface="+mn-lt"/>
                <a:cs typeface="+mn-lt"/>
              </a:rPr>
              <a:t>bridging</a:t>
            </a:r>
            <a:r>
              <a:rPr lang="it-IT" sz="2000" dirty="0">
                <a:ea typeface="+mn-lt"/>
                <a:cs typeface="+mn-lt"/>
              </a:rPr>
              <a:t>” in caso di sospensione </a:t>
            </a:r>
            <a:r>
              <a:rPr lang="it-IT" sz="2000" dirty="0" err="1">
                <a:ea typeface="+mn-lt"/>
                <a:cs typeface="+mn-lt"/>
              </a:rPr>
              <a:t>perioperatoria</a:t>
            </a:r>
            <a:r>
              <a:rPr lang="it-IT" sz="2000" dirty="0">
                <a:ea typeface="+mn-lt"/>
                <a:cs typeface="+mn-lt"/>
              </a:rPr>
              <a:t> della doppia terapia antiaggregante (DAPT) è il </a:t>
            </a:r>
            <a:r>
              <a:rPr lang="it-IT" sz="2000" b="1" dirty="0" err="1">
                <a:ea typeface="+mn-lt"/>
                <a:cs typeface="+mn-lt"/>
              </a:rPr>
              <a:t>cangrelor</a:t>
            </a:r>
            <a:r>
              <a:rPr lang="it-IT" sz="2000" dirty="0">
                <a:ea typeface="+mn-lt"/>
                <a:cs typeface="+mn-lt"/>
              </a:rPr>
              <a:t>, farmaco somministrato per infusione endovenosa continua.</a:t>
            </a:r>
            <a:endParaRPr lang="it-IT" dirty="0">
              <a:ea typeface="+mn-lt"/>
              <a:cs typeface="+mn-lt"/>
            </a:endParaRPr>
          </a:p>
          <a:p>
            <a:pPr marL="0" indent="0" algn="just">
              <a:buNone/>
            </a:pPr>
            <a:endParaRPr lang="it-IT" sz="2000" b="1" dirty="0">
              <a:ea typeface="Calibri"/>
              <a:cs typeface="Calibri"/>
            </a:endParaRPr>
          </a:p>
        </p:txBody>
      </p:sp>
      <p:sp>
        <p:nvSpPr>
          <p:cNvPr id="5" name="Footer Placeholder 4">
            <a:extLst>
              <a:ext uri="{FF2B5EF4-FFF2-40B4-BE49-F238E27FC236}">
                <a16:creationId xmlns:a16="http://schemas.microsoft.com/office/drawing/2014/main" id="{9D32F2A9-0E22-112F-7CF6-7D4CB6F3E52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751728BD-152F-E0FD-E954-1BA149865B3F}"/>
              </a:ext>
            </a:extLst>
          </p:cNvPr>
          <p:cNvSpPr txBox="1"/>
          <p:nvPr/>
        </p:nvSpPr>
        <p:spPr>
          <a:xfrm>
            <a:off x="2699544" y="6306412"/>
            <a:ext cx="5400674" cy="369332"/>
          </a:xfrm>
          <a:prstGeom prst="rect">
            <a:avLst/>
          </a:prstGeom>
          <a:noFill/>
        </p:spPr>
        <p:txBody>
          <a:bodyPr wrap="square">
            <a:spAutoFit/>
          </a:bodyPr>
          <a:lstStyle/>
          <a:p>
            <a:r>
              <a:rPr lang="it-IT" dirty="0">
                <a:hlinkClick r:id="rId2"/>
              </a:rPr>
              <a:t>https://youtu.be/q5o4Tk2P0yE?feature=shared</a:t>
            </a:r>
            <a:endParaRPr lang="it-IT" dirty="0"/>
          </a:p>
        </p:txBody>
      </p:sp>
    </p:spTree>
    <p:extLst>
      <p:ext uri="{BB962C8B-B14F-4D97-AF65-F5344CB8AC3E}">
        <p14:creationId xmlns:p14="http://schemas.microsoft.com/office/powerpoint/2010/main" val="4240205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66687-70CC-C358-24DF-0B2BC09F31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8B0287-84A2-EAE3-1016-D61BC1454546}"/>
              </a:ext>
            </a:extLst>
          </p:cNvPr>
          <p:cNvSpPr>
            <a:spLocks noGrp="1"/>
          </p:cNvSpPr>
          <p:nvPr>
            <p:ph type="title"/>
          </p:nvPr>
        </p:nvSpPr>
        <p:spPr>
          <a:xfrm>
            <a:off x="6872028" y="402577"/>
            <a:ext cx="3727810" cy="485069"/>
          </a:xfrm>
        </p:spPr>
        <p:txBody>
          <a:bodyPr lIns="91440" tIns="45720" rIns="91440" bIns="45720" anchor="b"/>
          <a:lstStyle/>
          <a:p>
            <a:r>
              <a:rPr lang="en-US" sz="2800" b="1" dirty="0"/>
              <a:t>Nella </a:t>
            </a:r>
            <a:r>
              <a:rPr lang="en-US" sz="2800" b="1" dirty="0" err="1"/>
              <a:t>realtà</a:t>
            </a:r>
            <a:r>
              <a:rPr lang="en-US" sz="2800" b="1" dirty="0"/>
              <a:t> </a:t>
            </a:r>
            <a:r>
              <a:rPr lang="en-US" sz="2800" b="1" dirty="0" err="1"/>
              <a:t>dei</a:t>
            </a:r>
            <a:r>
              <a:rPr lang="en-US" sz="2800" b="1" dirty="0"/>
              <a:t> </a:t>
            </a:r>
            <a:r>
              <a:rPr lang="en-US" sz="2800" b="1" dirty="0" err="1"/>
              <a:t>fatti</a:t>
            </a:r>
            <a:endParaRPr lang="en-US" sz="2800" b="1" dirty="0" err="1">
              <a:ea typeface="Calibri"/>
              <a:cs typeface="Calibri"/>
            </a:endParaRPr>
          </a:p>
        </p:txBody>
      </p:sp>
      <p:sp>
        <p:nvSpPr>
          <p:cNvPr id="4" name="Content Placeholder 2">
            <a:extLst>
              <a:ext uri="{FF2B5EF4-FFF2-40B4-BE49-F238E27FC236}">
                <a16:creationId xmlns:a16="http://schemas.microsoft.com/office/drawing/2014/main" id="{34E9D9A1-81AA-B901-3AC1-FB9DC6DFD8C9}"/>
              </a:ext>
            </a:extLst>
          </p:cNvPr>
          <p:cNvSpPr txBox="1">
            <a:spLocks/>
          </p:cNvSpPr>
          <p:nvPr/>
        </p:nvSpPr>
        <p:spPr>
          <a:xfrm>
            <a:off x="233157" y="1619814"/>
            <a:ext cx="10378675" cy="4466442"/>
          </a:xfrm>
          <a:prstGeom prst="rect">
            <a:avLst/>
          </a:prstGeom>
          <a:ln w="76200">
            <a:solidFill>
              <a:srgbClr val="FB0087"/>
            </a:solidFill>
          </a:ln>
        </p:spPr>
        <p:txBody>
          <a:bodyPr lIns="91440" tIns="45720" rIns="91440" bIns="45720" anchor="t"/>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Clr>
                <a:srgbClr val="D0009E"/>
              </a:buClr>
              <a:buNone/>
            </a:pPr>
            <a:r>
              <a:rPr lang="it-IT" sz="2000" dirty="0"/>
              <a:t>È stato infine raggiunto, nei tempi previsti, un accordo inter-specialistico sul piano terapeutico. Decisioni assunte:</a:t>
            </a:r>
            <a:endParaRPr lang="it-IT" sz="2900" dirty="0">
              <a:ea typeface="Calibri"/>
              <a:cs typeface="Calibri"/>
            </a:endParaRPr>
          </a:p>
          <a:p>
            <a:pPr marL="239395" indent="-239395" algn="just">
              <a:buClr>
                <a:srgbClr val="D0009E"/>
              </a:buClr>
            </a:pPr>
            <a:r>
              <a:rPr lang="it-IT" sz="2000" dirty="0"/>
              <a:t>Sospensione della DAPT 5 giorni prima dell’intervento chirurgico.</a:t>
            </a:r>
            <a:endParaRPr lang="it-IT" dirty="0">
              <a:ea typeface="Calibri"/>
              <a:cs typeface="Calibri"/>
            </a:endParaRPr>
          </a:p>
          <a:p>
            <a:pPr marL="239395" indent="-239395" algn="just">
              <a:buClr>
                <a:srgbClr val="D0009E"/>
              </a:buClr>
            </a:pPr>
            <a:r>
              <a:rPr lang="it-IT" sz="2000" dirty="0"/>
              <a:t>Ricovero del paziente presso la U.O. di Urologia 2 giorni prima della data programmata per l’intervento, al fine di iniziare l’infusione endovenosa di </a:t>
            </a:r>
            <a:r>
              <a:rPr lang="it-IT" sz="2000" dirty="0" err="1"/>
              <a:t>cangrelor</a:t>
            </a:r>
            <a:r>
              <a:rPr lang="it-IT" sz="2000" dirty="0"/>
              <a:t>.</a:t>
            </a:r>
            <a:endParaRPr lang="it-IT" dirty="0">
              <a:ea typeface="Calibri"/>
              <a:cs typeface="Calibri"/>
            </a:endParaRPr>
          </a:p>
          <a:p>
            <a:pPr marL="239395" indent="-239395" algn="just">
              <a:buClr>
                <a:srgbClr val="D0009E"/>
              </a:buClr>
            </a:pPr>
            <a:endParaRPr lang="it-IT" sz="2000" dirty="0"/>
          </a:p>
          <a:p>
            <a:pPr marL="0" indent="0" algn="just">
              <a:buClr>
                <a:srgbClr val="D0009E"/>
              </a:buClr>
              <a:buNone/>
            </a:pPr>
            <a:r>
              <a:rPr lang="it-IT" sz="2000" dirty="0"/>
              <a:t>Tuttavia, il personale infermieristico della U.O. di Urologia ha manifestato riluttanza nella gestione della somministrazione del </a:t>
            </a:r>
            <a:r>
              <a:rPr lang="it-IT" sz="2000" dirty="0" err="1"/>
              <a:t>cangrelor</a:t>
            </a:r>
            <a:r>
              <a:rPr lang="it-IT" sz="2000" dirty="0"/>
              <a:t>, dichiarando scarsa familiarità con il farmaco e proponendo il trasferimento del paziente presso la U.O. di Cardiologia.</a:t>
            </a:r>
            <a:br>
              <a:rPr lang="it-IT" sz="2000" dirty="0"/>
            </a:br>
            <a:endParaRPr lang="it-IT" sz="2000" dirty="0"/>
          </a:p>
          <a:p>
            <a:pPr marL="0" indent="0" algn="just">
              <a:buNone/>
            </a:pPr>
            <a:endParaRPr lang="it-IT" sz="2000" dirty="0"/>
          </a:p>
          <a:p>
            <a:pPr marL="0" indent="0" algn="just">
              <a:buNone/>
            </a:pPr>
            <a:r>
              <a:rPr lang="it-IT" sz="2000" dirty="0"/>
              <a:t>Questa situazione ha generato criticità relazionali tra il personale infermieristico e il team medico curante, nonché tensioni organizzative tra le unità operative di Urologia e Cardiologia.</a:t>
            </a:r>
            <a:endParaRPr lang="it-IT" sz="2900" dirty="0">
              <a:ea typeface="Calibri"/>
              <a:cs typeface="Calibri"/>
            </a:endParaRPr>
          </a:p>
          <a:p>
            <a:pPr marL="0" indent="0" algn="just">
              <a:buNone/>
            </a:pPr>
            <a:endParaRPr lang="it-IT" sz="2000" dirty="0">
              <a:ea typeface="Calibri"/>
              <a:cs typeface="Calibri"/>
            </a:endParaRPr>
          </a:p>
          <a:p>
            <a:pPr marL="239395" indent="-239395" algn="just">
              <a:buClr>
                <a:srgbClr val="D0009E"/>
              </a:buClr>
            </a:pPr>
            <a:endParaRPr lang="it-IT" sz="2000" dirty="0">
              <a:ea typeface="Calibri"/>
              <a:cs typeface="Calibri"/>
            </a:endParaRPr>
          </a:p>
        </p:txBody>
      </p:sp>
      <p:sp>
        <p:nvSpPr>
          <p:cNvPr id="5" name="Footer Placeholder 4">
            <a:extLst>
              <a:ext uri="{FF2B5EF4-FFF2-40B4-BE49-F238E27FC236}">
                <a16:creationId xmlns:a16="http://schemas.microsoft.com/office/drawing/2014/main" id="{87AAC8F5-1DC9-C4EB-D213-9A33DE310E1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32261095-0F11-19FF-11EA-76CE663CA53C}"/>
              </a:ext>
            </a:extLst>
          </p:cNvPr>
          <p:cNvSpPr txBox="1"/>
          <p:nvPr/>
        </p:nvSpPr>
        <p:spPr>
          <a:xfrm>
            <a:off x="2906078" y="6400119"/>
            <a:ext cx="5400674" cy="369332"/>
          </a:xfrm>
          <a:prstGeom prst="rect">
            <a:avLst/>
          </a:prstGeom>
          <a:noFill/>
        </p:spPr>
        <p:txBody>
          <a:bodyPr wrap="square">
            <a:spAutoFit/>
          </a:bodyPr>
          <a:lstStyle/>
          <a:p>
            <a:r>
              <a:rPr lang="it-IT" dirty="0">
                <a:hlinkClick r:id="rId2"/>
              </a:rPr>
              <a:t>https://youtu.be/Eu3AC8v0Cks?feature=shared</a:t>
            </a:r>
            <a:endParaRPr lang="it-IT" dirty="0"/>
          </a:p>
        </p:txBody>
      </p:sp>
    </p:spTree>
    <p:extLst>
      <p:ext uri="{BB962C8B-B14F-4D97-AF65-F5344CB8AC3E}">
        <p14:creationId xmlns:p14="http://schemas.microsoft.com/office/powerpoint/2010/main" val="2353777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8740" y="656637"/>
            <a:ext cx="9707606" cy="1126993"/>
          </a:xfrm>
        </p:spPr>
        <p:txBody>
          <a:bodyPr/>
          <a:lstStyle/>
          <a:p>
            <a:r>
              <a:rPr lang="it-IT" b="1" dirty="0"/>
              <a:t>Possibili fonti di conflitti interprofessionali all’interno del sistema sanitario</a:t>
            </a:r>
            <a:endParaRPr lang="el-GR" b="1" dirty="0"/>
          </a:p>
        </p:txBody>
      </p:sp>
      <p:sp>
        <p:nvSpPr>
          <p:cNvPr id="3" name="Θέση περιεχομένου 2"/>
          <p:cNvSpPr>
            <a:spLocks noGrp="1"/>
          </p:cNvSpPr>
          <p:nvPr>
            <p:ph sz="half" idx="1"/>
          </p:nvPr>
        </p:nvSpPr>
        <p:spPr>
          <a:xfrm>
            <a:off x="438740" y="2510970"/>
            <a:ext cx="5608016" cy="3531140"/>
          </a:xfrm>
          <a:ln w="57150">
            <a:solidFill>
              <a:srgbClr val="02FFD2"/>
            </a:solidFill>
          </a:ln>
        </p:spPr>
        <p:txBody>
          <a:bodyPr lIns="91440" tIns="45720" rIns="91440" bIns="45720" anchor="t"/>
          <a:lstStyle/>
          <a:p>
            <a:pPr marL="0" indent="0">
              <a:buNone/>
            </a:pPr>
            <a:endParaRPr lang="en-US" sz="2000" b="1" i="1" u="sng" dirty="0"/>
          </a:p>
          <a:p>
            <a:pPr marL="239395" indent="-239395">
              <a:buClr>
                <a:srgbClr val="02FFD2"/>
              </a:buClr>
            </a:pPr>
            <a:r>
              <a:rPr lang="it-IT" sz="2000" dirty="0"/>
              <a:t>La complessità di un'organizzazione;</a:t>
            </a:r>
            <a:endParaRPr lang="it-IT" sz="2000" dirty="0">
              <a:ea typeface="Calibri"/>
              <a:cs typeface="Calibri"/>
            </a:endParaRPr>
          </a:p>
          <a:p>
            <a:pPr marL="239395" indent="-239395">
              <a:buClr>
                <a:srgbClr val="02FFD2"/>
              </a:buClr>
            </a:pPr>
            <a:r>
              <a:rPr lang="it-IT" sz="2000" dirty="0"/>
              <a:t>Aspettative di ruoli divergenti;</a:t>
            </a:r>
            <a:endParaRPr lang="it-IT" sz="2000" dirty="0">
              <a:ea typeface="Calibri"/>
              <a:cs typeface="Calibri"/>
            </a:endParaRPr>
          </a:p>
          <a:p>
            <a:pPr marL="239395" indent="-239395">
              <a:buClr>
                <a:srgbClr val="02FFD2"/>
              </a:buClr>
            </a:pPr>
            <a:r>
              <a:rPr lang="it-IT" sz="2000" dirty="0"/>
              <a:t>Competizione interdipartimentale;</a:t>
            </a:r>
            <a:endParaRPr lang="it-IT" sz="2000" dirty="0">
              <a:ea typeface="Calibri"/>
              <a:cs typeface="Calibri"/>
            </a:endParaRPr>
          </a:p>
          <a:p>
            <a:pPr marL="239395" indent="-239395">
              <a:buClr>
                <a:srgbClr val="02FFD2"/>
              </a:buClr>
            </a:pPr>
            <a:r>
              <a:rPr lang="it-IT" sz="2000" dirty="0"/>
              <a:t>Vincoli nel processo decisionale;</a:t>
            </a:r>
            <a:endParaRPr lang="it-IT" sz="2000" dirty="0">
              <a:ea typeface="Calibri"/>
              <a:cs typeface="Calibri"/>
            </a:endParaRPr>
          </a:p>
          <a:p>
            <a:pPr marL="239395" indent="-239395">
              <a:buClr>
                <a:srgbClr val="02FFD2"/>
              </a:buClr>
            </a:pPr>
            <a:r>
              <a:rPr lang="it-IT" sz="2000" dirty="0"/>
              <a:t>Competizione per risorse limitate;</a:t>
            </a:r>
            <a:endParaRPr lang="it-IT" sz="2000" dirty="0">
              <a:ea typeface="Calibri"/>
              <a:cs typeface="Calibri"/>
            </a:endParaRPr>
          </a:p>
          <a:p>
            <a:pPr marL="239395" indent="-239395">
              <a:buClr>
                <a:srgbClr val="02FFD2"/>
              </a:buClr>
            </a:pPr>
            <a:r>
              <a:rPr lang="it-IT" sz="2000" dirty="0"/>
              <a:t>Divisione di ruoli poco chiari;</a:t>
            </a:r>
            <a:endParaRPr lang="it-IT" sz="2000" dirty="0">
              <a:ea typeface="Calibri"/>
              <a:cs typeface="Calibri"/>
            </a:endParaRPr>
          </a:p>
          <a:p>
            <a:pPr marL="239395" indent="-239395">
              <a:buClr>
                <a:srgbClr val="02FFD2"/>
              </a:buClr>
            </a:pPr>
            <a:r>
              <a:rPr lang="it-IT" sz="2000" dirty="0"/>
              <a:t>Differenze di personalità.</a:t>
            </a:r>
            <a:endParaRPr lang="el-GR" sz="2000" dirty="0">
              <a:ea typeface="Calibri"/>
              <a:cs typeface="Calibri"/>
            </a:endParaRPr>
          </a:p>
        </p:txBody>
      </p:sp>
      <p:pic>
        <p:nvPicPr>
          <p:cNvPr id="4" name="Immagine 4">
            <a:extLst>
              <a:ext uri="{FF2B5EF4-FFF2-40B4-BE49-F238E27FC236}">
                <a16:creationId xmlns:a16="http://schemas.microsoft.com/office/drawing/2014/main" id="{936E6E01-607A-F2FF-897D-DD799E823DBB}"/>
              </a:ext>
            </a:extLst>
          </p:cNvPr>
          <p:cNvPicPr>
            <a:picLocks noChangeAspect="1"/>
          </p:cNvPicPr>
          <p:nvPr/>
        </p:nvPicPr>
        <p:blipFill>
          <a:blip r:embed="rId2"/>
          <a:stretch>
            <a:fillRect/>
          </a:stretch>
        </p:blipFill>
        <p:spPr>
          <a:xfrm>
            <a:off x="6210795" y="3152625"/>
            <a:ext cx="4381211" cy="1866746"/>
          </a:xfrm>
          <a:prstGeom prst="rect">
            <a:avLst/>
          </a:prstGeom>
        </p:spPr>
      </p:pic>
      <p:sp>
        <p:nvSpPr>
          <p:cNvPr id="5" name="Footer Placeholder 4">
            <a:extLst>
              <a:ext uri="{FF2B5EF4-FFF2-40B4-BE49-F238E27FC236}">
                <a16:creationId xmlns:a16="http://schemas.microsoft.com/office/drawing/2014/main" id="{2BA06792-3BC2-435E-7938-E92C27D96FE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asellaDiTesto 6">
            <a:extLst>
              <a:ext uri="{FF2B5EF4-FFF2-40B4-BE49-F238E27FC236}">
                <a16:creationId xmlns:a16="http://schemas.microsoft.com/office/drawing/2014/main" id="{ECF357EC-77BA-74A6-3C78-CC87936C946C}"/>
              </a:ext>
            </a:extLst>
          </p:cNvPr>
          <p:cNvSpPr txBox="1"/>
          <p:nvPr/>
        </p:nvSpPr>
        <p:spPr>
          <a:xfrm>
            <a:off x="3000726" y="6358010"/>
            <a:ext cx="5400674" cy="369332"/>
          </a:xfrm>
          <a:prstGeom prst="rect">
            <a:avLst/>
          </a:prstGeom>
          <a:noFill/>
        </p:spPr>
        <p:txBody>
          <a:bodyPr wrap="square">
            <a:spAutoFit/>
          </a:bodyPr>
          <a:lstStyle/>
          <a:p>
            <a:r>
              <a:rPr lang="it-IT" dirty="0">
                <a:hlinkClick r:id="rId3"/>
              </a:rPr>
              <a:t>https://youtu.be/gE27ms0rtpU?feature=shared</a:t>
            </a:r>
            <a:endParaRPr lang="it-IT" dirty="0"/>
          </a:p>
        </p:txBody>
      </p:sp>
    </p:spTree>
    <p:extLst>
      <p:ext uri="{BB962C8B-B14F-4D97-AF65-F5344CB8AC3E}">
        <p14:creationId xmlns:p14="http://schemas.microsoft.com/office/powerpoint/2010/main" val="4272491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742948" y="1941816"/>
            <a:ext cx="9241138" cy="2989780"/>
          </a:xfrm>
        </p:spPr>
        <p:txBody>
          <a:bodyPr lIns="91440" tIns="45720" rIns="91440" bIns="45720" anchor="ctr"/>
          <a:lstStyle/>
          <a:p>
            <a:r>
              <a:rPr lang="it-IT" sz="4600"/>
              <a:t>Panoramica sulla struttura dei sistemi sanitari contemporanei </a:t>
            </a:r>
            <a:endParaRPr lang="it-IT" sz="4600">
              <a:ea typeface="Calibri"/>
              <a:cs typeface="Calibri"/>
            </a:endParaRPr>
          </a:p>
        </p:txBody>
      </p:sp>
      <p:sp>
        <p:nvSpPr>
          <p:cNvPr id="3" name="Footer Placeholder 4">
            <a:extLst>
              <a:ext uri="{FF2B5EF4-FFF2-40B4-BE49-F238E27FC236}">
                <a16:creationId xmlns:a16="http://schemas.microsoft.com/office/drawing/2014/main" id="{1C10C73E-4DA4-FB82-B6BD-C9BAF3F66547}"/>
              </a:ext>
            </a:extLst>
          </p:cNvPr>
          <p:cNvSpPr txBox="1">
            <a:spLocks noChangeArrowheads="1"/>
          </p:cNvSpPr>
          <p:nvPr/>
        </p:nvSpPr>
        <p:spPr bwMode="auto">
          <a:xfrm>
            <a:off x="227300" y="6789548"/>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
        <p:nvSpPr>
          <p:cNvPr id="5" name="CasellaDiTesto 4">
            <a:extLst>
              <a:ext uri="{FF2B5EF4-FFF2-40B4-BE49-F238E27FC236}">
                <a16:creationId xmlns:a16="http://schemas.microsoft.com/office/drawing/2014/main" id="{206BC094-099F-2097-453B-50DF5F727A65}"/>
              </a:ext>
            </a:extLst>
          </p:cNvPr>
          <p:cNvSpPr txBox="1"/>
          <p:nvPr/>
        </p:nvSpPr>
        <p:spPr>
          <a:xfrm>
            <a:off x="3168968" y="6010394"/>
            <a:ext cx="5400674" cy="369332"/>
          </a:xfrm>
          <a:prstGeom prst="rect">
            <a:avLst/>
          </a:prstGeom>
          <a:noFill/>
        </p:spPr>
        <p:txBody>
          <a:bodyPr wrap="square">
            <a:spAutoFit/>
          </a:bodyPr>
          <a:lstStyle/>
          <a:p>
            <a:r>
              <a:rPr lang="it-IT" dirty="0">
                <a:hlinkClick r:id="rId2"/>
              </a:rPr>
              <a:t>https://youtu.be/WeBMv3bJigg?feature=shared</a:t>
            </a:r>
            <a:endParaRPr lang="it-IT" dirty="0"/>
          </a:p>
        </p:txBody>
      </p:sp>
    </p:spTree>
    <p:extLst>
      <p:ext uri="{BB962C8B-B14F-4D97-AF65-F5344CB8AC3E}">
        <p14:creationId xmlns:p14="http://schemas.microsoft.com/office/powerpoint/2010/main" val="40025422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a:extLst>
              <a:ext uri="{FF2B5EF4-FFF2-40B4-BE49-F238E27FC236}">
                <a16:creationId xmlns:a16="http://schemas.microsoft.com/office/drawing/2014/main" id="{41C92E69-239E-71B7-FBF6-A194D602DBCB}"/>
              </a:ext>
            </a:extLst>
          </p:cNvPr>
          <p:cNvSpPr txBox="1">
            <a:spLocks/>
          </p:cNvSpPr>
          <p:nvPr/>
        </p:nvSpPr>
        <p:spPr>
          <a:xfrm>
            <a:off x="4533997" y="2038535"/>
            <a:ext cx="5861374" cy="424549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3600" b="1" u="sng" dirty="0">
              <a:solidFill>
                <a:srgbClr val="0063DC"/>
              </a:solidFill>
              <a:latin typeface="+mn-lt"/>
            </a:endParaRPr>
          </a:p>
          <a:p>
            <a:endParaRPr lang="it-IT" sz="3600" b="1" u="sng" dirty="0">
              <a:solidFill>
                <a:srgbClr val="0063DC"/>
              </a:solidFill>
              <a:latin typeface="+mn-lt"/>
            </a:endParaRPr>
          </a:p>
          <a:p>
            <a:r>
              <a:rPr lang="it-IT" sz="3600" b="1" u="sng" dirty="0">
                <a:solidFill>
                  <a:srgbClr val="0063DC"/>
                </a:solidFill>
                <a:latin typeface="+mn-lt"/>
              </a:rPr>
              <a:t>Compito:</a:t>
            </a:r>
            <a:endParaRPr lang="en-US" sz="4600" dirty="0">
              <a:ea typeface="Calibri Light"/>
              <a:cs typeface="Calibri Light"/>
            </a:endParaRPr>
          </a:p>
          <a:p>
            <a:endParaRPr lang="it-IT" sz="3600" b="1" u="sng" dirty="0">
              <a:solidFill>
                <a:srgbClr val="0063DC"/>
              </a:solidFill>
              <a:latin typeface="+mn-lt"/>
            </a:endParaRPr>
          </a:p>
          <a:p>
            <a:r>
              <a:rPr lang="it-IT" sz="2800" dirty="0">
                <a:solidFill>
                  <a:srgbClr val="0063DC"/>
                </a:solidFill>
                <a:latin typeface="+mn-lt"/>
              </a:rPr>
              <a:t>Qual è la tua esperienza riguardo alla collaborazione interprofessionale nel sistema sanitario?</a:t>
            </a:r>
            <a:endParaRPr lang="it-IT" sz="2800" dirty="0">
              <a:ea typeface="Calibri Light"/>
              <a:cs typeface="Calibri Light"/>
            </a:endParaRPr>
          </a:p>
          <a:p>
            <a:endParaRPr lang="it-IT" sz="2800" dirty="0">
              <a:solidFill>
                <a:srgbClr val="0063DC"/>
              </a:solidFill>
              <a:latin typeface="+mn-lt"/>
              <a:ea typeface="Calibri"/>
              <a:cs typeface="Calibri"/>
            </a:endParaRPr>
          </a:p>
          <a:p>
            <a:endParaRPr lang="it-IT" sz="2800" dirty="0">
              <a:solidFill>
                <a:srgbClr val="0063DC"/>
              </a:solidFill>
              <a:latin typeface="+mn-lt"/>
              <a:ea typeface="Calibri"/>
              <a:cs typeface="Calibri"/>
            </a:endParaRPr>
          </a:p>
          <a:p>
            <a:r>
              <a:rPr lang="it-IT" sz="2000" i="1" dirty="0">
                <a:solidFill>
                  <a:srgbClr val="0063DC"/>
                </a:solidFill>
                <a:latin typeface="+mn-lt"/>
                <a:ea typeface="Calibri"/>
                <a:cs typeface="Calibri"/>
              </a:rPr>
              <a:t>Puoi</a:t>
            </a:r>
            <a:r>
              <a:rPr lang="it-IT" sz="2000" i="1" dirty="0">
                <a:solidFill>
                  <a:srgbClr val="0063DC"/>
                </a:solidFill>
                <a:latin typeface="+mn-lt"/>
              </a:rPr>
              <a:t> effettuare una ricerca bibliografica o una revisione della letteratura sulle misure che possono favorire il miglioramento della collaborazione interprofessionale nel contesto sanitario.</a:t>
            </a:r>
            <a:endParaRPr lang="it-IT" sz="2000" i="1" dirty="0"/>
          </a:p>
          <a:p>
            <a:endParaRPr lang="it-IT" sz="3600" b="1" u="sng" dirty="0">
              <a:solidFill>
                <a:srgbClr val="0063DC"/>
              </a:solidFill>
              <a:latin typeface="+mn-lt"/>
              <a:ea typeface="Calibri"/>
              <a:cs typeface="Calibri"/>
            </a:endParaRPr>
          </a:p>
          <a:p>
            <a:endParaRPr lang="it-IT" sz="3600" b="1" dirty="0">
              <a:solidFill>
                <a:srgbClr val="0063DC"/>
              </a:solidFill>
              <a:latin typeface="+mn-lt"/>
            </a:endParaRPr>
          </a:p>
        </p:txBody>
      </p:sp>
      <p:sp>
        <p:nvSpPr>
          <p:cNvPr id="6" name="Subtitle">
            <a:extLst>
              <a:ext uri="{FF2B5EF4-FFF2-40B4-BE49-F238E27FC236}">
                <a16:creationId xmlns:a16="http://schemas.microsoft.com/office/drawing/2014/main" id="{6DA3C656-2054-F530-6A05-B7358C7E9ABB}"/>
              </a:ext>
            </a:extLst>
          </p:cNvPr>
          <p:cNvSpPr txBox="1">
            <a:spLocks/>
          </p:cNvSpPr>
          <p:nvPr/>
        </p:nvSpPr>
        <p:spPr>
          <a:xfrm>
            <a:off x="4200914" y="1291710"/>
            <a:ext cx="2216021" cy="321076"/>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2400" dirty="0">
              <a:solidFill>
                <a:srgbClr val="FB0087"/>
              </a:solidFill>
              <a:latin typeface="+mn-lt"/>
            </a:endParaRPr>
          </a:p>
        </p:txBody>
      </p:sp>
      <p:sp>
        <p:nvSpPr>
          <p:cNvPr id="2" name="Footer Placeholder 4">
            <a:extLst>
              <a:ext uri="{FF2B5EF4-FFF2-40B4-BE49-F238E27FC236}">
                <a16:creationId xmlns:a16="http://schemas.microsoft.com/office/drawing/2014/main" id="{8382AE94-FDBB-287C-D412-12DF2F2D4E0C}"/>
              </a:ext>
            </a:extLst>
          </p:cNvPr>
          <p:cNvSpPr txBox="1">
            <a:spLocks noChangeArrowheads="1"/>
          </p:cNvSpPr>
          <p:nvPr/>
        </p:nvSpPr>
        <p:spPr bwMode="auto">
          <a:xfrm>
            <a:off x="7090323" y="6719209"/>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4" name="CasellaDiTesto 3">
            <a:extLst>
              <a:ext uri="{FF2B5EF4-FFF2-40B4-BE49-F238E27FC236}">
                <a16:creationId xmlns:a16="http://schemas.microsoft.com/office/drawing/2014/main" id="{963E17AF-FF33-7FDF-4EFA-587C472B912A}"/>
              </a:ext>
            </a:extLst>
          </p:cNvPr>
          <p:cNvSpPr txBox="1"/>
          <p:nvPr/>
        </p:nvSpPr>
        <p:spPr>
          <a:xfrm>
            <a:off x="2391728" y="6595375"/>
            <a:ext cx="5400674" cy="369332"/>
          </a:xfrm>
          <a:prstGeom prst="rect">
            <a:avLst/>
          </a:prstGeom>
          <a:noFill/>
        </p:spPr>
        <p:txBody>
          <a:bodyPr wrap="square">
            <a:spAutoFit/>
          </a:bodyPr>
          <a:lstStyle/>
          <a:p>
            <a:r>
              <a:rPr lang="it-IT" dirty="0">
                <a:hlinkClick r:id="rId2"/>
              </a:rPr>
              <a:t>https://youtu.be/XhrbTLH5DNQ?feature=shared</a:t>
            </a:r>
            <a:endParaRPr lang="it-IT" dirty="0"/>
          </a:p>
        </p:txBody>
      </p:sp>
    </p:spTree>
    <p:extLst>
      <p:ext uri="{BB962C8B-B14F-4D97-AF65-F5344CB8AC3E}">
        <p14:creationId xmlns:p14="http://schemas.microsoft.com/office/powerpoint/2010/main" val="20759094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28508" y="353221"/>
            <a:ext cx="9942745" cy="1136647"/>
          </a:xfrm>
        </p:spPr>
        <p:txBody>
          <a:bodyPr/>
          <a:lstStyle/>
          <a:p>
            <a:pPr algn="just"/>
            <a:r>
              <a:rPr lang="it-IT" sz="3200" b="1" dirty="0"/>
              <a:t>Interventi basati sulla pratica per migliorare la collaborazione interprofessionale nell'assistenza sanitaria</a:t>
            </a:r>
            <a:endParaRPr lang="el-GR" sz="3200" dirty="0"/>
          </a:p>
        </p:txBody>
      </p:sp>
      <p:sp>
        <p:nvSpPr>
          <p:cNvPr id="3" name="Θέση περιεχομένου 2"/>
          <p:cNvSpPr>
            <a:spLocks noGrp="1"/>
          </p:cNvSpPr>
          <p:nvPr>
            <p:ph sz="half" idx="1"/>
          </p:nvPr>
        </p:nvSpPr>
        <p:spPr>
          <a:xfrm>
            <a:off x="556931" y="1890273"/>
            <a:ext cx="9685900" cy="4711494"/>
          </a:xfrm>
        </p:spPr>
        <p:txBody>
          <a:bodyPr lIns="91440" tIns="45720" rIns="91440" bIns="45720" anchor="t"/>
          <a:lstStyle/>
          <a:p>
            <a:pPr marL="0" indent="0" algn="just">
              <a:buNone/>
            </a:pPr>
            <a:r>
              <a:rPr lang="it-IT" sz="2000" dirty="0"/>
              <a:t>Secondo gli autori di </a:t>
            </a:r>
            <a:r>
              <a:rPr lang="en-US" sz="2000" dirty="0"/>
              <a:t>Cochrane review</a:t>
            </a:r>
            <a:r>
              <a:rPr lang="it-IT" sz="2000" dirty="0"/>
              <a:t>, </a:t>
            </a:r>
            <a:r>
              <a:rPr lang="it-IT" sz="2000" dirty="0">
                <a:ea typeface="+mn-lt"/>
                <a:cs typeface="+mn-lt"/>
              </a:rPr>
              <a:t>le strategie valutate per affrontare i problemi di collaborazione interprofessionale nel contesto sanitario comprendono:</a:t>
            </a:r>
          </a:p>
          <a:p>
            <a:pPr marL="239395" indent="-239395" algn="just"/>
            <a:r>
              <a:rPr lang="it-IT" sz="2000" dirty="0">
                <a:ea typeface="+mn-lt"/>
                <a:cs typeface="+mn-lt"/>
              </a:rPr>
              <a:t>Attività interprofessionali (come la pianificazione delle azioni del team)</a:t>
            </a:r>
            <a:endParaRPr lang="it-IT" dirty="0"/>
          </a:p>
          <a:p>
            <a:pPr marL="239395" indent="-239395" algn="just"/>
            <a:r>
              <a:rPr lang="it-IT" sz="2000" dirty="0">
                <a:ea typeface="+mn-lt"/>
                <a:cs typeface="+mn-lt"/>
              </a:rPr>
              <a:t>Rounds interprofessionali</a:t>
            </a:r>
            <a:endParaRPr lang="it-IT" dirty="0">
              <a:ea typeface="+mn-lt"/>
              <a:cs typeface="+mn-lt"/>
            </a:endParaRPr>
          </a:p>
          <a:p>
            <a:pPr marL="239395" indent="-239395" algn="just"/>
            <a:r>
              <a:rPr lang="it-IT" sz="2000" dirty="0">
                <a:ea typeface="+mn-lt"/>
                <a:cs typeface="+mn-lt"/>
              </a:rPr>
              <a:t>Riunioni interprofessionali</a:t>
            </a:r>
            <a:endParaRPr lang="it-IT">
              <a:ea typeface="+mn-lt"/>
              <a:cs typeface="+mn-lt"/>
            </a:endParaRPr>
          </a:p>
          <a:p>
            <a:pPr marL="239395" indent="-239395" algn="just"/>
            <a:r>
              <a:rPr lang="it-IT" sz="2000" dirty="0">
                <a:ea typeface="+mn-lt"/>
                <a:cs typeface="+mn-lt"/>
              </a:rPr>
              <a:t>Liste di controllo interprofessionali</a:t>
            </a:r>
            <a:endParaRPr lang="it-IT" dirty="0">
              <a:ea typeface="+mn-lt"/>
              <a:cs typeface="+mn-lt"/>
            </a:endParaRPr>
          </a:p>
          <a:p>
            <a:pPr marL="0" indent="0" algn="just">
              <a:buNone/>
            </a:pPr>
            <a:endParaRPr lang="it-IT" sz="2000" dirty="0">
              <a:ea typeface="Calibri"/>
              <a:cs typeface="Calibri"/>
            </a:endParaRPr>
          </a:p>
          <a:p>
            <a:pPr marL="0" indent="0" algn="just">
              <a:buNone/>
            </a:pPr>
            <a:r>
              <a:rPr lang="it-IT" sz="2000" b="1" u="sng" dirty="0"/>
              <a:t>Conclusione:</a:t>
            </a:r>
            <a:r>
              <a:rPr lang="it-IT" sz="2000" dirty="0"/>
              <a:t> le strategie per migliorare la collaborazione interprofessionale tra professionisti sanitari e dell'assistenza sociale possono migliorare leggermente l'assistenza del paziente, l'aderenza dei professionisti alle pratiche raccomandate e l'uso delle risorse sanitarie.</a:t>
            </a:r>
            <a:endParaRPr lang="en-US" sz="2000" b="1" i="1" dirty="0"/>
          </a:p>
          <a:p>
            <a:pPr marL="0" indent="0" algn="just">
              <a:buNone/>
            </a:pPr>
            <a:r>
              <a:rPr lang="en-US" sz="2000" dirty="0"/>
              <a:t>(Reeves et al., 2017)</a:t>
            </a:r>
            <a:endParaRPr lang="el-GR" sz="2000" b="1" i="1" dirty="0"/>
          </a:p>
        </p:txBody>
      </p:sp>
      <p:sp>
        <p:nvSpPr>
          <p:cNvPr id="5" name="Footer Placeholder 4">
            <a:extLst>
              <a:ext uri="{FF2B5EF4-FFF2-40B4-BE49-F238E27FC236}">
                <a16:creationId xmlns:a16="http://schemas.microsoft.com/office/drawing/2014/main" id="{5880AE23-7A37-C887-EC8F-C488CE08FD1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E9F19B14-73FB-DAD6-EA4A-67ED2A29B543}"/>
              </a:ext>
            </a:extLst>
          </p:cNvPr>
          <p:cNvSpPr txBox="1"/>
          <p:nvPr/>
        </p:nvSpPr>
        <p:spPr>
          <a:xfrm>
            <a:off x="2871788" y="6316277"/>
            <a:ext cx="5400674" cy="369332"/>
          </a:xfrm>
          <a:prstGeom prst="rect">
            <a:avLst/>
          </a:prstGeom>
          <a:noFill/>
        </p:spPr>
        <p:txBody>
          <a:bodyPr wrap="square">
            <a:spAutoFit/>
          </a:bodyPr>
          <a:lstStyle/>
          <a:p>
            <a:r>
              <a:rPr lang="it-IT" dirty="0">
                <a:hlinkClick r:id="rId2"/>
              </a:rPr>
              <a:t>https://youtu.be/Ub0X38rrClo?feature=shared</a:t>
            </a:r>
            <a:endParaRPr lang="it-IT" dirty="0"/>
          </a:p>
        </p:txBody>
      </p:sp>
    </p:spTree>
    <p:extLst>
      <p:ext uri="{BB962C8B-B14F-4D97-AF65-F5344CB8AC3E}">
        <p14:creationId xmlns:p14="http://schemas.microsoft.com/office/powerpoint/2010/main" val="16257820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742948" y="2321264"/>
            <a:ext cx="9313863" cy="2386080"/>
          </a:xfrm>
        </p:spPr>
        <p:txBody>
          <a:bodyPr lIns="91440" tIns="45720" rIns="91440" bIns="45720" anchor="ctr"/>
          <a:lstStyle/>
          <a:p>
            <a:r>
              <a:rPr lang="it-IT" sz="4600" dirty="0"/>
              <a:t>Utilità potenziale delle soluzioni digitali nel migliorare la collaborazione interdisciplinare</a:t>
            </a:r>
            <a:endParaRPr lang="en-US" sz="4600" dirty="0"/>
          </a:p>
        </p:txBody>
      </p:sp>
      <p:sp>
        <p:nvSpPr>
          <p:cNvPr id="5" name="Footer Placeholder 4">
            <a:extLst>
              <a:ext uri="{FF2B5EF4-FFF2-40B4-BE49-F238E27FC236}">
                <a16:creationId xmlns:a16="http://schemas.microsoft.com/office/drawing/2014/main" id="{CC4BE898-07F0-59C4-D15E-BE1492DC2CF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
        <p:nvSpPr>
          <p:cNvPr id="4" name="CasellaDiTesto 3">
            <a:extLst>
              <a:ext uri="{FF2B5EF4-FFF2-40B4-BE49-F238E27FC236}">
                <a16:creationId xmlns:a16="http://schemas.microsoft.com/office/drawing/2014/main" id="{956B6F33-02DA-2924-AF58-CD6285135ACD}"/>
              </a:ext>
            </a:extLst>
          </p:cNvPr>
          <p:cNvSpPr txBox="1"/>
          <p:nvPr/>
        </p:nvSpPr>
        <p:spPr>
          <a:xfrm>
            <a:off x="3157538" y="6147554"/>
            <a:ext cx="5400674" cy="369332"/>
          </a:xfrm>
          <a:prstGeom prst="rect">
            <a:avLst/>
          </a:prstGeom>
          <a:noFill/>
        </p:spPr>
        <p:txBody>
          <a:bodyPr wrap="square">
            <a:spAutoFit/>
          </a:bodyPr>
          <a:lstStyle/>
          <a:p>
            <a:r>
              <a:rPr lang="it-IT" dirty="0">
                <a:hlinkClick r:id="rId2"/>
              </a:rPr>
              <a:t>https://youtu.be/PLXmmTiZQQI?feature=shared</a:t>
            </a:r>
            <a:endParaRPr lang="it-IT" dirty="0"/>
          </a:p>
        </p:txBody>
      </p:sp>
    </p:spTree>
    <p:extLst>
      <p:ext uri="{BB962C8B-B14F-4D97-AF65-F5344CB8AC3E}">
        <p14:creationId xmlns:p14="http://schemas.microsoft.com/office/powerpoint/2010/main" val="23473976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34891" y="330740"/>
            <a:ext cx="9707606" cy="751012"/>
          </a:xfrm>
        </p:spPr>
        <p:txBody>
          <a:bodyPr lIns="91440" tIns="45720" rIns="91440" bIns="45720" anchor="b"/>
          <a:lstStyle/>
          <a:p>
            <a:r>
              <a:rPr lang="en-US" b="1" dirty="0"/>
              <a:t>Focus: </a:t>
            </a:r>
            <a:r>
              <a:rPr lang="en-US" b="1" dirty="0" err="1"/>
              <a:t>collaborazione</a:t>
            </a:r>
            <a:r>
              <a:rPr lang="en-US" b="1" dirty="0"/>
              <a:t> medico-</a:t>
            </a:r>
            <a:r>
              <a:rPr lang="en-US" b="1" dirty="0" err="1"/>
              <a:t>infermieristica</a:t>
            </a:r>
            <a:endParaRPr lang="en-US" dirty="0" err="1"/>
          </a:p>
        </p:txBody>
      </p:sp>
      <p:sp>
        <p:nvSpPr>
          <p:cNvPr id="3" name="Θέση περιεχομένου 2"/>
          <p:cNvSpPr>
            <a:spLocks noGrp="1"/>
          </p:cNvSpPr>
          <p:nvPr>
            <p:ph sz="half" idx="1"/>
          </p:nvPr>
        </p:nvSpPr>
        <p:spPr>
          <a:xfrm>
            <a:off x="625163" y="1507917"/>
            <a:ext cx="9685900" cy="3149290"/>
          </a:xfrm>
          <a:ln w="57150">
            <a:solidFill>
              <a:srgbClr val="02FFD2"/>
            </a:solidFill>
          </a:ln>
        </p:spPr>
        <p:txBody>
          <a:bodyPr lIns="91440" tIns="45720" rIns="91440" bIns="45720" anchor="t"/>
          <a:lstStyle/>
          <a:p>
            <a:pPr marL="0" indent="0" algn="just">
              <a:buClr>
                <a:srgbClr val="02FFD2"/>
              </a:buClr>
              <a:buNone/>
            </a:pPr>
            <a:r>
              <a:rPr lang="it-IT" sz="2000" dirty="0"/>
              <a:t>Giro di visite interprofessionale al letto del paziente (giro visite al letto del paziente in cui infermieri e medici collaborano all'assistenza del paziente):</a:t>
            </a:r>
          </a:p>
          <a:p>
            <a:pPr marL="239395" indent="-239395" algn="just">
              <a:buClr>
                <a:srgbClr val="02FFD2"/>
              </a:buClr>
            </a:pPr>
            <a:r>
              <a:rPr lang="it-IT" sz="2000" dirty="0"/>
              <a:t>Migliora il lavoro di squadra, la qualità dell'assistenza e la soddisfazione del paziente;</a:t>
            </a:r>
            <a:endParaRPr lang="it-IT" sz="2000" dirty="0">
              <a:ea typeface="Calibri"/>
              <a:cs typeface="Calibri"/>
            </a:endParaRPr>
          </a:p>
          <a:p>
            <a:pPr marL="239395" indent="-239395" algn="just">
              <a:buClr>
                <a:srgbClr val="02FFD2"/>
              </a:buClr>
            </a:pPr>
            <a:r>
              <a:rPr lang="it-IT" sz="2000" dirty="0"/>
              <a:t>Si traduce in una maggiore efficienza, riducendo i tempi di consultazione;</a:t>
            </a:r>
            <a:endParaRPr lang="it-IT" sz="2000">
              <a:ea typeface="Calibri"/>
              <a:cs typeface="Calibri"/>
            </a:endParaRPr>
          </a:p>
          <a:p>
            <a:pPr marL="239395" indent="-239395" algn="just">
              <a:buClr>
                <a:srgbClr val="02FFD2"/>
              </a:buClr>
            </a:pPr>
            <a:r>
              <a:rPr lang="it-IT" sz="2000" dirty="0">
                <a:ea typeface="+mn-lt"/>
                <a:cs typeface="+mn-lt"/>
              </a:rPr>
              <a:t>Tuttavia, la sincronizzazione interdisciplinare e altri fattori possono rappresentare ostacoli alla loro implementazione;</a:t>
            </a:r>
          </a:p>
          <a:p>
            <a:pPr marL="239395" indent="-239395" algn="just">
              <a:buClr>
                <a:srgbClr val="02FFD2"/>
              </a:buClr>
            </a:pPr>
            <a:r>
              <a:rPr lang="it-IT" sz="2000" dirty="0"/>
              <a:t>Le tecnologie digitali sono state indicate come una potenziale soluzione. Si pensi ad esempi all'uso di smartphone nelle unità di medicina interna che ridurre i tempi nella comunicazione medico-infermiere.</a:t>
            </a:r>
            <a:endParaRPr lang="el-GR" sz="2000" b="1" dirty="0">
              <a:ea typeface="Calibri"/>
              <a:cs typeface="Calibri"/>
            </a:endParaRPr>
          </a:p>
        </p:txBody>
      </p:sp>
      <p:pic>
        <p:nvPicPr>
          <p:cNvPr id="4" name="Immagine 4">
            <a:extLst>
              <a:ext uri="{FF2B5EF4-FFF2-40B4-BE49-F238E27FC236}">
                <a16:creationId xmlns:a16="http://schemas.microsoft.com/office/drawing/2014/main" id="{936E6E01-607A-F2FF-897D-DD799E823DBB}"/>
              </a:ext>
            </a:extLst>
          </p:cNvPr>
          <p:cNvPicPr>
            <a:picLocks noChangeAspect="1"/>
          </p:cNvPicPr>
          <p:nvPr/>
        </p:nvPicPr>
        <p:blipFill>
          <a:blip r:embed="rId2"/>
          <a:stretch>
            <a:fillRect/>
          </a:stretch>
        </p:blipFill>
        <p:spPr>
          <a:xfrm>
            <a:off x="634891" y="4902705"/>
            <a:ext cx="4381211" cy="1866746"/>
          </a:xfrm>
          <a:prstGeom prst="rect">
            <a:avLst/>
          </a:prstGeom>
        </p:spPr>
      </p:pic>
      <p:sp>
        <p:nvSpPr>
          <p:cNvPr id="5" name="Footer Placeholder 4">
            <a:extLst>
              <a:ext uri="{FF2B5EF4-FFF2-40B4-BE49-F238E27FC236}">
                <a16:creationId xmlns:a16="http://schemas.microsoft.com/office/drawing/2014/main" id="{80D8CFBC-B232-9974-0BA9-A9EE50D69BFF}"/>
              </a:ext>
            </a:extLst>
          </p:cNvPr>
          <p:cNvSpPr txBox="1">
            <a:spLocks noChangeArrowheads="1"/>
          </p:cNvSpPr>
          <p:nvPr/>
        </p:nvSpPr>
        <p:spPr bwMode="auto">
          <a:xfrm>
            <a:off x="518702" y="6845338"/>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asellaDiTesto 6">
            <a:extLst>
              <a:ext uri="{FF2B5EF4-FFF2-40B4-BE49-F238E27FC236}">
                <a16:creationId xmlns:a16="http://schemas.microsoft.com/office/drawing/2014/main" id="{6A6F0DA4-624A-2405-DAD6-2A3C41857B93}"/>
              </a:ext>
            </a:extLst>
          </p:cNvPr>
          <p:cNvSpPr txBox="1"/>
          <p:nvPr/>
        </p:nvSpPr>
        <p:spPr>
          <a:xfrm>
            <a:off x="5249228" y="5651412"/>
            <a:ext cx="5400674" cy="369332"/>
          </a:xfrm>
          <a:prstGeom prst="rect">
            <a:avLst/>
          </a:prstGeom>
          <a:noFill/>
        </p:spPr>
        <p:txBody>
          <a:bodyPr wrap="square">
            <a:spAutoFit/>
          </a:bodyPr>
          <a:lstStyle/>
          <a:p>
            <a:r>
              <a:rPr lang="it-IT" dirty="0">
                <a:hlinkClick r:id="rId3"/>
              </a:rPr>
              <a:t>https://youtu.be/LrPGc_ttw70?feature=shared</a:t>
            </a:r>
            <a:endParaRPr lang="it-IT" dirty="0"/>
          </a:p>
        </p:txBody>
      </p:sp>
    </p:spTree>
    <p:extLst>
      <p:ext uri="{BB962C8B-B14F-4D97-AF65-F5344CB8AC3E}">
        <p14:creationId xmlns:p14="http://schemas.microsoft.com/office/powerpoint/2010/main" val="40836754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744864" y="718552"/>
            <a:ext cx="9246131" cy="872546"/>
          </a:xfrm>
        </p:spPr>
        <p:txBody>
          <a:bodyPr lIns="91440" tIns="45720" rIns="91440" bIns="45720" anchor="b"/>
          <a:lstStyle/>
          <a:p>
            <a:r>
              <a:rPr lang="en-US" sz="4800" b="1" dirty="0" err="1"/>
              <a:t>Evidenze</a:t>
            </a:r>
            <a:r>
              <a:rPr lang="en-US" sz="4800" b="1" dirty="0"/>
              <a:t> da uno studio </a:t>
            </a:r>
            <a:r>
              <a:rPr lang="en-US" sz="4800" b="1" dirty="0" err="1"/>
              <a:t>effettuato</a:t>
            </a:r>
            <a:endParaRPr lang="en-US" sz="4800" b="1" dirty="0" err="1">
              <a:ea typeface="Calibri"/>
              <a:cs typeface="Calibri"/>
            </a:endParaRPr>
          </a:p>
        </p:txBody>
      </p:sp>
      <p:sp>
        <p:nvSpPr>
          <p:cNvPr id="3" name="Θέση περιεχομένου 2"/>
          <p:cNvSpPr>
            <a:spLocks noGrp="1"/>
          </p:cNvSpPr>
          <p:nvPr>
            <p:ph sz="half" idx="1"/>
          </p:nvPr>
        </p:nvSpPr>
        <p:spPr>
          <a:xfrm>
            <a:off x="740320" y="2294944"/>
            <a:ext cx="9707606" cy="3641048"/>
          </a:xfrm>
          <a:ln w="76200">
            <a:solidFill>
              <a:srgbClr val="FB0087"/>
            </a:solidFill>
          </a:ln>
        </p:spPr>
        <p:txBody>
          <a:bodyPr lIns="91440" tIns="45720" rIns="91440" bIns="45720" anchor="t"/>
          <a:lstStyle/>
          <a:p>
            <a:pPr marL="239395" indent="-239395">
              <a:buClr>
                <a:srgbClr val="D0009E"/>
              </a:buClr>
            </a:pPr>
            <a:r>
              <a:rPr lang="it-IT" sz="2000" dirty="0"/>
              <a:t>È stata sviluppata un'applicazione mobile che connette i professionisti sanitari tramite telefonia su protocollo Internet (IP), con le notifiche di allerta e la messaggistica sicura, con l’obiettivo di migliorare la collaborazione tra medici e infermieri. </a:t>
            </a:r>
            <a:endParaRPr lang="en-US" dirty="0"/>
          </a:p>
          <a:p>
            <a:pPr marL="239395" indent="-239395">
              <a:buClr>
                <a:srgbClr val="D0009E"/>
              </a:buClr>
            </a:pPr>
            <a:r>
              <a:rPr lang="it-IT" sz="2000" dirty="0"/>
              <a:t>Lo studio ha esaminato l’impatto di questa applicazione, che è stata preinstallata sugli smartphone aziendali dell’ospedale e resa disponibile per l’installazione su smartphone personali;</a:t>
            </a:r>
            <a:endParaRPr lang="it-IT" sz="2000" dirty="0">
              <a:ea typeface="Calibri"/>
              <a:cs typeface="Calibri"/>
            </a:endParaRPr>
          </a:p>
          <a:p>
            <a:pPr marL="239395" indent="-239395">
              <a:buClr>
                <a:srgbClr val="D0009E"/>
              </a:buClr>
            </a:pPr>
            <a:r>
              <a:rPr lang="it-IT" sz="2000" dirty="0"/>
              <a:t>I risultati dello studio hanno mostrato un aumento superiore al 20% nella frequenza delle riunioni interprofessionali al letto del paziente (IBR) nel corso di 16 mesi, rispetto allo studio del 2018 condotto nelle stesse aree dell'ospedale, prima dell’introduzione dell’applicazione.</a:t>
            </a:r>
            <a:endParaRPr lang="it-IT" dirty="0"/>
          </a:p>
          <a:p>
            <a:pPr marL="0" indent="0" algn="r">
              <a:buClr>
                <a:srgbClr val="D0009E"/>
              </a:buClr>
              <a:buNone/>
            </a:pPr>
            <a:r>
              <a:rPr lang="it-IT" sz="2000" dirty="0"/>
              <a:t>     </a:t>
            </a:r>
            <a:r>
              <a:rPr lang="it-IT" sz="2000"/>
              <a:t>   (</a:t>
            </a:r>
            <a:r>
              <a:rPr lang="it-IT" sz="2000" err="1"/>
              <a:t>Dongmo</a:t>
            </a:r>
            <a:r>
              <a:rPr lang="it-IT" sz="2000" dirty="0"/>
              <a:t> </a:t>
            </a:r>
            <a:r>
              <a:rPr lang="it-IT" sz="2000" err="1"/>
              <a:t>Fotsing</a:t>
            </a:r>
            <a:r>
              <a:rPr lang="it-IT" sz="2000"/>
              <a:t>, Pang, &amp; </a:t>
            </a:r>
            <a:r>
              <a:rPr lang="it-IT" sz="2000" err="1"/>
              <a:t>Shieh</a:t>
            </a:r>
            <a:r>
              <a:rPr lang="it-IT" sz="2000" dirty="0"/>
              <a:t>, 2021)</a:t>
            </a:r>
            <a:endParaRPr lang="it-IT" dirty="0">
              <a:ea typeface="Calibri"/>
              <a:cs typeface="Calibri"/>
            </a:endParaRPr>
          </a:p>
          <a:p>
            <a:pPr marL="239395" indent="-239395">
              <a:buClr>
                <a:srgbClr val="D0009E"/>
              </a:buClr>
            </a:pPr>
            <a:endParaRPr lang="it-IT" sz="2000" dirty="0">
              <a:ea typeface="Calibri"/>
              <a:cs typeface="Calibri"/>
            </a:endParaRPr>
          </a:p>
        </p:txBody>
      </p:sp>
      <p:sp>
        <p:nvSpPr>
          <p:cNvPr id="4" name="Footer Placeholder 4">
            <a:extLst>
              <a:ext uri="{FF2B5EF4-FFF2-40B4-BE49-F238E27FC236}">
                <a16:creationId xmlns:a16="http://schemas.microsoft.com/office/drawing/2014/main" id="{98FCF452-8516-6391-12BE-2D65779BCAD2}"/>
              </a:ext>
            </a:extLst>
          </p:cNvPr>
          <p:cNvSpPr txBox="1">
            <a:spLocks noChangeArrowheads="1"/>
          </p:cNvSpPr>
          <p:nvPr/>
        </p:nvSpPr>
        <p:spPr bwMode="auto">
          <a:xfrm>
            <a:off x="518702" y="6845338"/>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F4615605-932F-ACD8-8AC2-91ED3F4E6C23}"/>
              </a:ext>
            </a:extLst>
          </p:cNvPr>
          <p:cNvSpPr txBox="1"/>
          <p:nvPr/>
        </p:nvSpPr>
        <p:spPr>
          <a:xfrm>
            <a:off x="2893786" y="6296095"/>
            <a:ext cx="5400674" cy="369332"/>
          </a:xfrm>
          <a:prstGeom prst="rect">
            <a:avLst/>
          </a:prstGeom>
          <a:noFill/>
        </p:spPr>
        <p:txBody>
          <a:bodyPr wrap="square">
            <a:spAutoFit/>
          </a:bodyPr>
          <a:lstStyle/>
          <a:p>
            <a:r>
              <a:rPr lang="it-IT" dirty="0">
                <a:hlinkClick r:id="rId2"/>
              </a:rPr>
              <a:t>https://youtu.be/AjyAmXDrGfU?feature=shared</a:t>
            </a:r>
            <a:endParaRPr lang="it-IT" dirty="0"/>
          </a:p>
        </p:txBody>
      </p:sp>
    </p:spTree>
    <p:extLst>
      <p:ext uri="{BB962C8B-B14F-4D97-AF65-F5344CB8AC3E}">
        <p14:creationId xmlns:p14="http://schemas.microsoft.com/office/powerpoint/2010/main" val="5055730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a:extLst>
              <a:ext uri="{FF2B5EF4-FFF2-40B4-BE49-F238E27FC236}">
                <a16:creationId xmlns:a16="http://schemas.microsoft.com/office/drawing/2014/main" id="{41C92E69-239E-71B7-FBF6-A194D602DBCB}"/>
              </a:ext>
            </a:extLst>
          </p:cNvPr>
          <p:cNvSpPr txBox="1">
            <a:spLocks/>
          </p:cNvSpPr>
          <p:nvPr/>
        </p:nvSpPr>
        <p:spPr>
          <a:xfrm>
            <a:off x="4449244" y="2079682"/>
            <a:ext cx="5800771" cy="4130422"/>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it-IT" sz="3600" b="1" u="sng" dirty="0">
                <a:solidFill>
                  <a:srgbClr val="0063DC"/>
                </a:solidFill>
                <a:latin typeface="+mn-lt"/>
              </a:rPr>
              <a:t>Compito:</a:t>
            </a:r>
          </a:p>
          <a:p>
            <a:pPr algn="just"/>
            <a:endParaRPr lang="it-IT" sz="3600" b="1" u="sng" dirty="0">
              <a:solidFill>
                <a:srgbClr val="0063DC"/>
              </a:solidFill>
              <a:latin typeface="+mn-lt"/>
            </a:endParaRPr>
          </a:p>
          <a:p>
            <a:pPr marL="457200" indent="-457200" algn="just">
              <a:buFont typeface="Arial" pitchFamily="34" charset="0"/>
              <a:buChar char="•"/>
            </a:pPr>
            <a:r>
              <a:rPr lang="it-IT" sz="2800" dirty="0">
                <a:solidFill>
                  <a:srgbClr val="0063DC"/>
                </a:solidFill>
                <a:latin typeface="+mn-lt"/>
              </a:rPr>
              <a:t>Nel caso clinico presentato nella sezione precedente di questo modulo, in che modo la tecnologia digitale potrebbe essere utilizzata per attenuare i problemi di collaborazione delineati?</a:t>
            </a:r>
            <a:endParaRPr lang="en-US" sz="2800" i="1" dirty="0">
              <a:solidFill>
                <a:srgbClr val="0063DC"/>
              </a:solidFill>
              <a:latin typeface="+mn-lt"/>
              <a:ea typeface="Calibri"/>
              <a:cs typeface="Calibri"/>
            </a:endParaRPr>
          </a:p>
        </p:txBody>
      </p:sp>
      <p:sp>
        <p:nvSpPr>
          <p:cNvPr id="6" name="Subtitle">
            <a:extLst>
              <a:ext uri="{FF2B5EF4-FFF2-40B4-BE49-F238E27FC236}">
                <a16:creationId xmlns:a16="http://schemas.microsoft.com/office/drawing/2014/main" id="{6DA3C656-2054-F530-6A05-B7358C7E9ABB}"/>
              </a:ext>
            </a:extLst>
          </p:cNvPr>
          <p:cNvSpPr txBox="1">
            <a:spLocks/>
          </p:cNvSpPr>
          <p:nvPr/>
        </p:nvSpPr>
        <p:spPr>
          <a:xfrm>
            <a:off x="4200914" y="1291710"/>
            <a:ext cx="2216021" cy="321076"/>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2400" dirty="0">
              <a:solidFill>
                <a:srgbClr val="FB0087"/>
              </a:solidFill>
              <a:latin typeface="+mn-lt"/>
            </a:endParaRPr>
          </a:p>
        </p:txBody>
      </p:sp>
      <p:sp>
        <p:nvSpPr>
          <p:cNvPr id="2" name="Footer Placeholder 4">
            <a:extLst>
              <a:ext uri="{FF2B5EF4-FFF2-40B4-BE49-F238E27FC236}">
                <a16:creationId xmlns:a16="http://schemas.microsoft.com/office/drawing/2014/main" id="{1734A2F1-6839-6906-5FBB-77049B45DA4F}"/>
              </a:ext>
            </a:extLst>
          </p:cNvPr>
          <p:cNvSpPr txBox="1">
            <a:spLocks noChangeArrowheads="1"/>
          </p:cNvSpPr>
          <p:nvPr/>
        </p:nvSpPr>
        <p:spPr bwMode="auto">
          <a:xfrm>
            <a:off x="7351581" y="6775000"/>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4" name="CasellaDiTesto 3">
            <a:extLst>
              <a:ext uri="{FF2B5EF4-FFF2-40B4-BE49-F238E27FC236}">
                <a16:creationId xmlns:a16="http://schemas.microsoft.com/office/drawing/2014/main" id="{96F8A220-0160-6C74-520D-00FC40624E71}"/>
              </a:ext>
            </a:extLst>
          </p:cNvPr>
          <p:cNvSpPr txBox="1"/>
          <p:nvPr/>
        </p:nvSpPr>
        <p:spPr>
          <a:xfrm>
            <a:off x="2608587" y="6651166"/>
            <a:ext cx="5400674" cy="369332"/>
          </a:xfrm>
          <a:prstGeom prst="rect">
            <a:avLst/>
          </a:prstGeom>
          <a:noFill/>
        </p:spPr>
        <p:txBody>
          <a:bodyPr wrap="square">
            <a:spAutoFit/>
          </a:bodyPr>
          <a:lstStyle/>
          <a:p>
            <a:r>
              <a:rPr lang="it-IT" dirty="0">
                <a:hlinkClick r:id="rId2"/>
              </a:rPr>
              <a:t>https://youtu.be/Yrk01lHwp50?feature=shared</a:t>
            </a:r>
            <a:endParaRPr lang="it-IT" dirty="0"/>
          </a:p>
        </p:txBody>
      </p:sp>
    </p:spTree>
    <p:extLst>
      <p:ext uri="{BB962C8B-B14F-4D97-AF65-F5344CB8AC3E}">
        <p14:creationId xmlns:p14="http://schemas.microsoft.com/office/powerpoint/2010/main" val="4148157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DCE78-826C-1DE1-2998-29CA6AB3115D}"/>
              </a:ext>
            </a:extLst>
          </p:cNvPr>
          <p:cNvSpPr>
            <a:spLocks noGrp="1"/>
          </p:cNvSpPr>
          <p:nvPr>
            <p:ph type="title"/>
          </p:nvPr>
        </p:nvSpPr>
        <p:spPr>
          <a:xfrm>
            <a:off x="811274" y="623454"/>
            <a:ext cx="5291351" cy="704353"/>
          </a:xfrm>
        </p:spPr>
        <p:txBody>
          <a:bodyPr/>
          <a:lstStyle/>
          <a:p>
            <a:r>
              <a:rPr lang="en-US" sz="4800" b="1" dirty="0" err="1"/>
              <a:t>Conclusioni</a:t>
            </a:r>
            <a:endParaRPr lang="en-US" sz="4800" b="1" dirty="0"/>
          </a:p>
        </p:txBody>
      </p:sp>
      <p:sp>
        <p:nvSpPr>
          <p:cNvPr id="3" name="Content Placeholder 2">
            <a:extLst>
              <a:ext uri="{FF2B5EF4-FFF2-40B4-BE49-F238E27FC236}">
                <a16:creationId xmlns:a16="http://schemas.microsoft.com/office/drawing/2014/main" id="{5F5EA49C-96F8-11E9-AD2C-C10FF442A189}"/>
              </a:ext>
            </a:extLst>
          </p:cNvPr>
          <p:cNvSpPr>
            <a:spLocks noGrp="1"/>
          </p:cNvSpPr>
          <p:nvPr>
            <p:ph sz="half" idx="1"/>
          </p:nvPr>
        </p:nvSpPr>
        <p:spPr>
          <a:xfrm>
            <a:off x="520569" y="1817131"/>
            <a:ext cx="9722262" cy="4383006"/>
          </a:xfrm>
        </p:spPr>
        <p:txBody>
          <a:bodyPr lIns="91440" tIns="45720" rIns="91440" bIns="45720" anchor="t"/>
          <a:lstStyle/>
          <a:p>
            <a:pPr marL="239395" indent="-239395" algn="just">
              <a:buClr>
                <a:srgbClr val="0063DC"/>
              </a:buClr>
            </a:pPr>
            <a:r>
              <a:rPr lang="it-IT" sz="2800" dirty="0"/>
              <a:t>Questo modulo evidenzia l'impatto critico della frammentazione dell'assistenza sui risultati dei pazienti, in particolare nei casi complessi e urgenti. </a:t>
            </a:r>
            <a:endParaRPr lang="en-US"/>
          </a:p>
          <a:p>
            <a:pPr marL="239395" indent="-239395" algn="just">
              <a:buClr>
                <a:srgbClr val="0063DC"/>
              </a:buClr>
            </a:pPr>
            <a:r>
              <a:rPr lang="it-IT" sz="2800" dirty="0"/>
              <a:t>Migliorando la comunicazione e la collaborazione tra gli operatori sanitari e sfruttando le soluzioni digitali, i sistemi sanitari possono ridurre le inefficienze, aumentare la sicurezza dei pazienti e fornire un'assistenza più coesa. </a:t>
            </a:r>
            <a:endParaRPr lang="it-IT" sz="2800" dirty="0">
              <a:ea typeface="Calibri"/>
              <a:cs typeface="Calibri"/>
            </a:endParaRPr>
          </a:p>
          <a:p>
            <a:pPr marL="239395" indent="-239395" algn="just">
              <a:buClr>
                <a:srgbClr val="0063DC"/>
              </a:buClr>
            </a:pPr>
            <a:r>
              <a:rPr lang="it-IT" sz="2800" dirty="0"/>
              <a:t>In definitiva, affrontare queste sfide aiuterà ad attenuare gli effetti negativi dell'assistenza frammentata ed a migliorare i risultati dei pazienti nell'assistenza sanitaria.</a:t>
            </a:r>
            <a:endParaRPr lang="en-US" sz="2800" dirty="0">
              <a:ea typeface="Calibri"/>
              <a:cs typeface="Calibri"/>
            </a:endParaRPr>
          </a:p>
        </p:txBody>
      </p:sp>
      <p:sp>
        <p:nvSpPr>
          <p:cNvPr id="4" name="Footer Placeholder 4">
            <a:extLst>
              <a:ext uri="{FF2B5EF4-FFF2-40B4-BE49-F238E27FC236}">
                <a16:creationId xmlns:a16="http://schemas.microsoft.com/office/drawing/2014/main" id="{2D2BC3FE-9A3F-A8B8-8E10-AB2703A22C85}"/>
              </a:ext>
            </a:extLst>
          </p:cNvPr>
          <p:cNvSpPr txBox="1">
            <a:spLocks noChangeArrowheads="1"/>
          </p:cNvSpPr>
          <p:nvPr/>
        </p:nvSpPr>
        <p:spPr bwMode="auto">
          <a:xfrm>
            <a:off x="518702" y="6845338"/>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E7D932F4-61C0-37DB-6309-46118C19082B}"/>
              </a:ext>
            </a:extLst>
          </p:cNvPr>
          <p:cNvSpPr txBox="1"/>
          <p:nvPr/>
        </p:nvSpPr>
        <p:spPr>
          <a:xfrm>
            <a:off x="2803208" y="6320129"/>
            <a:ext cx="5400674" cy="369332"/>
          </a:xfrm>
          <a:prstGeom prst="rect">
            <a:avLst/>
          </a:prstGeom>
          <a:noFill/>
        </p:spPr>
        <p:txBody>
          <a:bodyPr wrap="square">
            <a:spAutoFit/>
          </a:bodyPr>
          <a:lstStyle/>
          <a:p>
            <a:r>
              <a:rPr lang="it-IT" dirty="0">
                <a:hlinkClick r:id="rId2"/>
              </a:rPr>
              <a:t>https://youtu.be/Iv0bDhAKsxI?feature=shared</a:t>
            </a:r>
            <a:endParaRPr lang="it-IT" dirty="0"/>
          </a:p>
        </p:txBody>
      </p:sp>
    </p:spTree>
    <p:extLst>
      <p:ext uri="{BB962C8B-B14F-4D97-AF65-F5344CB8AC3E}">
        <p14:creationId xmlns:p14="http://schemas.microsoft.com/office/powerpoint/2010/main" val="39066226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429995" y="248042"/>
            <a:ext cx="2303156" cy="646909"/>
          </a:xfrm>
          <a:prstGeom prst="rect">
            <a:avLst/>
          </a:prstGeom>
        </p:spPr>
        <p:txBody>
          <a:bodyPr lIns="91440" tIns="45720" rIns="91440" bIns="45720" anchor="t"/>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n-US" sz="3200" b="1" dirty="0" err="1">
                <a:solidFill>
                  <a:srgbClr val="1A75DB"/>
                </a:solidFill>
                <a:latin typeface="+mn-lt"/>
              </a:rPr>
              <a:t>Riferimenti</a:t>
            </a:r>
            <a:endParaRPr lang="en-GB" sz="3200" b="1" dirty="0" err="1">
              <a:solidFill>
                <a:srgbClr val="1A75DB"/>
              </a:solidFill>
              <a:latin typeface="+mn-lt"/>
            </a:endParaRPr>
          </a:p>
        </p:txBody>
      </p:sp>
      <p:sp>
        <p:nvSpPr>
          <p:cNvPr id="3" name="Footer Placeholder 4">
            <a:extLst>
              <a:ext uri="{FF2B5EF4-FFF2-40B4-BE49-F238E27FC236}">
                <a16:creationId xmlns:a16="http://schemas.microsoft.com/office/drawing/2014/main" id="{869648A7-1393-069B-B06A-97031B04C19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TextBox 4">
            <a:extLst>
              <a:ext uri="{FF2B5EF4-FFF2-40B4-BE49-F238E27FC236}">
                <a16:creationId xmlns:a16="http://schemas.microsoft.com/office/drawing/2014/main" id="{F68E2B3D-52DF-FE7F-7E64-DAFB14E9A4DC}"/>
              </a:ext>
            </a:extLst>
          </p:cNvPr>
          <p:cNvSpPr txBox="1"/>
          <p:nvPr/>
        </p:nvSpPr>
        <p:spPr>
          <a:xfrm>
            <a:off x="429995" y="894951"/>
            <a:ext cx="10096378" cy="5389745"/>
          </a:xfrm>
          <a:prstGeom prst="rect">
            <a:avLst/>
          </a:prstGeom>
          <a:noFill/>
        </p:spPr>
        <p:txBody>
          <a:bodyPr wrap="square">
            <a:spAutoFit/>
          </a:bodyPr>
          <a:lstStyle/>
          <a:p>
            <a:pPr algn="just">
              <a:lnSpc>
                <a:spcPct val="107000"/>
              </a:lnSpc>
              <a:spcAft>
                <a:spcPts val="800"/>
              </a:spcAft>
            </a:pPr>
            <a:r>
              <a:rPr lang="en-US" sz="1500" kern="100" dirty="0">
                <a:effectLst/>
                <a:ea typeface="Calibri" panose="020F0502020204030204" pitchFamily="34" charset="0"/>
                <a:cs typeface="Times New Roman" panose="02020603050405020304" pitchFamily="18" charset="0"/>
              </a:rPr>
              <a:t>Borges do Nascimento, I. J., </a:t>
            </a:r>
            <a:r>
              <a:rPr lang="en-US" sz="1500" kern="100" dirty="0" err="1">
                <a:effectLst/>
                <a:ea typeface="Calibri" panose="020F0502020204030204" pitchFamily="34" charset="0"/>
                <a:cs typeface="Times New Roman" panose="02020603050405020304" pitchFamily="18" charset="0"/>
              </a:rPr>
              <a:t>Abdulazeem</a:t>
            </a:r>
            <a:r>
              <a:rPr lang="en-US" sz="1500" kern="100" dirty="0">
                <a:effectLst/>
                <a:ea typeface="Calibri" panose="020F0502020204030204" pitchFamily="34" charset="0"/>
                <a:cs typeface="Times New Roman" panose="02020603050405020304" pitchFamily="18" charset="0"/>
              </a:rPr>
              <a:t>, H. M., </a:t>
            </a:r>
            <a:r>
              <a:rPr lang="en-US" sz="1500" kern="100" dirty="0" err="1">
                <a:effectLst/>
                <a:ea typeface="Calibri" panose="020F0502020204030204" pitchFamily="34" charset="0"/>
                <a:cs typeface="Times New Roman" panose="02020603050405020304" pitchFamily="18" charset="0"/>
              </a:rPr>
              <a:t>Vasanthan</a:t>
            </a:r>
            <a:r>
              <a:rPr lang="en-US" sz="1500" kern="100" dirty="0">
                <a:effectLst/>
                <a:ea typeface="Calibri" panose="020F0502020204030204" pitchFamily="34" charset="0"/>
                <a:cs typeface="Times New Roman" panose="02020603050405020304" pitchFamily="18" charset="0"/>
              </a:rPr>
              <a:t>, L. T., et al. (2023). The global effect of digital health technologies on health workers' competencies and health workplace: An umbrella review of systematic reviews and lexical-based and sentence-based meta-analysis. The Lancet Digital Health, 5(8), e534-e544. </a:t>
            </a:r>
            <a:r>
              <a:rPr lang="en-US" sz="1500" kern="100" dirty="0">
                <a:effectLst/>
                <a:ea typeface="Calibri" panose="020F0502020204030204" pitchFamily="34" charset="0"/>
                <a:cs typeface="Times New Roman" panose="02020603050405020304" pitchFamily="18" charset="0"/>
                <a:hlinkClick r:id="rId3"/>
              </a:rPr>
              <a:t>https://doi.org/10.1016/S2589-7500(23)00092-4</a:t>
            </a:r>
            <a:endParaRPr lang="en-US" sz="1500" kern="100" dirty="0">
              <a:effectLst/>
              <a:ea typeface="Calibri" panose="020F0502020204030204" pitchFamily="34" charset="0"/>
              <a:cs typeface="Times New Roman" panose="02020603050405020304" pitchFamily="18" charset="0"/>
            </a:endParaRPr>
          </a:p>
          <a:p>
            <a:pPr algn="just">
              <a:lnSpc>
                <a:spcPct val="107000"/>
              </a:lnSpc>
              <a:spcAft>
                <a:spcPts val="800"/>
              </a:spcAft>
            </a:pPr>
            <a:r>
              <a:rPr lang="en-US" sz="1500" kern="100" dirty="0" err="1">
                <a:effectLst/>
                <a:ea typeface="Calibri" panose="020F0502020204030204" pitchFamily="34" charset="0"/>
                <a:cs typeface="Times New Roman" panose="02020603050405020304" pitchFamily="18" charset="0"/>
              </a:rPr>
              <a:t>Carini</a:t>
            </a:r>
            <a:r>
              <a:rPr lang="en-US" sz="1500" kern="100" dirty="0">
                <a:effectLst/>
                <a:ea typeface="Calibri" panose="020F0502020204030204" pitchFamily="34" charset="0"/>
                <a:cs typeface="Times New Roman" panose="02020603050405020304" pitchFamily="18" charset="0"/>
              </a:rPr>
              <a:t>, E., Villani, L., </a:t>
            </a:r>
            <a:r>
              <a:rPr lang="en-US" sz="1500" kern="100" dirty="0" err="1">
                <a:effectLst/>
                <a:ea typeface="Calibri" panose="020F0502020204030204" pitchFamily="34" charset="0"/>
                <a:cs typeface="Times New Roman" panose="02020603050405020304" pitchFamily="18" charset="0"/>
              </a:rPr>
              <a:t>Pezzullo</a:t>
            </a:r>
            <a:r>
              <a:rPr lang="en-US" sz="1500" kern="100" dirty="0">
                <a:effectLst/>
                <a:ea typeface="Calibri" panose="020F0502020204030204" pitchFamily="34" charset="0"/>
                <a:cs typeface="Times New Roman" panose="02020603050405020304" pitchFamily="18" charset="0"/>
              </a:rPr>
              <a:t>, A. M., et al. (2021). The impact of digital patient portals on health outcomes, system efficiency, and patient attitudes: Updated systematic literature review. Journal of Medical Internet Research, 23(9), e26189. </a:t>
            </a:r>
            <a:r>
              <a:rPr lang="en-US" sz="1500" kern="100" dirty="0">
                <a:effectLst/>
                <a:ea typeface="Calibri" panose="020F0502020204030204" pitchFamily="34" charset="0"/>
                <a:cs typeface="Times New Roman" panose="02020603050405020304" pitchFamily="18" charset="0"/>
                <a:hlinkClick r:id="rId4"/>
              </a:rPr>
              <a:t>https://doi.org/10.2196/26189</a:t>
            </a:r>
            <a:endParaRPr lang="en-US" sz="1500" kern="100" dirty="0">
              <a:effectLst/>
              <a:ea typeface="Calibri" panose="020F0502020204030204" pitchFamily="34" charset="0"/>
              <a:cs typeface="Times New Roman" panose="02020603050405020304" pitchFamily="18" charset="0"/>
            </a:endParaRPr>
          </a:p>
          <a:p>
            <a:pPr algn="just">
              <a:lnSpc>
                <a:spcPct val="107000"/>
              </a:lnSpc>
              <a:spcAft>
                <a:spcPts val="800"/>
              </a:spcAft>
            </a:pPr>
            <a:r>
              <a:rPr lang="en-US" sz="1500" kern="100" dirty="0" err="1">
                <a:effectLst/>
                <a:ea typeface="Calibri" panose="020F0502020204030204" pitchFamily="34" charset="0"/>
                <a:cs typeface="Times New Roman" panose="02020603050405020304" pitchFamily="18" charset="0"/>
              </a:rPr>
              <a:t>Dongmo</a:t>
            </a:r>
            <a:r>
              <a:rPr lang="en-US" sz="1500" kern="100" dirty="0">
                <a:effectLst/>
                <a:ea typeface="Calibri" panose="020F0502020204030204" pitchFamily="34" charset="0"/>
                <a:cs typeface="Times New Roman" panose="02020603050405020304" pitchFamily="18" charset="0"/>
              </a:rPr>
              <a:t> </a:t>
            </a:r>
            <a:r>
              <a:rPr lang="en-US" sz="1500" kern="100" dirty="0" err="1">
                <a:effectLst/>
                <a:ea typeface="Calibri" panose="020F0502020204030204" pitchFamily="34" charset="0"/>
                <a:cs typeface="Times New Roman" panose="02020603050405020304" pitchFamily="18" charset="0"/>
              </a:rPr>
              <a:t>Fotsing</a:t>
            </a:r>
            <a:r>
              <a:rPr lang="en-US" sz="1500" kern="100" dirty="0">
                <a:effectLst/>
                <a:ea typeface="Calibri" panose="020F0502020204030204" pitchFamily="34" charset="0"/>
                <a:cs typeface="Times New Roman" panose="02020603050405020304" pitchFamily="18" charset="0"/>
              </a:rPr>
              <a:t>, L. N., Pang, E. M., &amp; Shieh, L. (2021). How is mobile health technology transforming physician-nurse collaboration? Internal Medicine Journal, 51(9), 1522-1525. </a:t>
            </a:r>
            <a:r>
              <a:rPr lang="en-US" sz="1500" kern="100" dirty="0">
                <a:effectLst/>
                <a:ea typeface="Calibri" panose="020F0502020204030204" pitchFamily="34" charset="0"/>
                <a:cs typeface="Times New Roman" panose="02020603050405020304" pitchFamily="18" charset="0"/>
                <a:hlinkClick r:id="rId5"/>
              </a:rPr>
              <a:t>https://doi.org/10.1111/imj.15484</a:t>
            </a:r>
            <a:endParaRPr lang="en-US" sz="1500" kern="100" dirty="0">
              <a:effectLst/>
              <a:ea typeface="Calibri" panose="020F0502020204030204" pitchFamily="34" charset="0"/>
              <a:cs typeface="Times New Roman" panose="02020603050405020304" pitchFamily="18" charset="0"/>
            </a:endParaRPr>
          </a:p>
          <a:p>
            <a:pPr algn="just">
              <a:lnSpc>
                <a:spcPct val="107000"/>
              </a:lnSpc>
              <a:spcAft>
                <a:spcPts val="800"/>
              </a:spcAft>
            </a:pPr>
            <a:r>
              <a:rPr lang="en-US" sz="1500" kern="100" dirty="0">
                <a:effectLst/>
                <a:ea typeface="Calibri" panose="020F0502020204030204" pitchFamily="34" charset="0"/>
                <a:cs typeface="Times New Roman" panose="02020603050405020304" pitchFamily="18" charset="0"/>
              </a:rPr>
              <a:t>Reeves, S., </a:t>
            </a:r>
            <a:r>
              <a:rPr lang="en-US" sz="1500" kern="100" dirty="0" err="1">
                <a:effectLst/>
                <a:ea typeface="Calibri" panose="020F0502020204030204" pitchFamily="34" charset="0"/>
                <a:cs typeface="Times New Roman" panose="02020603050405020304" pitchFamily="18" charset="0"/>
              </a:rPr>
              <a:t>Pelone</a:t>
            </a:r>
            <a:r>
              <a:rPr lang="en-US" sz="1500" kern="100" dirty="0">
                <a:effectLst/>
                <a:ea typeface="Calibri" panose="020F0502020204030204" pitchFamily="34" charset="0"/>
                <a:cs typeface="Times New Roman" panose="02020603050405020304" pitchFamily="18" charset="0"/>
              </a:rPr>
              <a:t>, F., Harrison, R., Goldman, J., &amp; </a:t>
            </a:r>
            <a:r>
              <a:rPr lang="en-US" sz="1500" kern="100" dirty="0" err="1">
                <a:effectLst/>
                <a:ea typeface="Calibri" panose="020F0502020204030204" pitchFamily="34" charset="0"/>
                <a:cs typeface="Times New Roman" panose="02020603050405020304" pitchFamily="18" charset="0"/>
              </a:rPr>
              <a:t>Zwarenstein</a:t>
            </a:r>
            <a:r>
              <a:rPr lang="en-US" sz="1500" kern="100" dirty="0">
                <a:effectLst/>
                <a:ea typeface="Calibri" panose="020F0502020204030204" pitchFamily="34" charset="0"/>
                <a:cs typeface="Times New Roman" panose="02020603050405020304" pitchFamily="18" charset="0"/>
              </a:rPr>
              <a:t>, M. (2017). Interprofessional collaboration to improve professional practice and healthcare outcomes. Cochrane Database of Systematic Reviews, 2017(6), CD000072. </a:t>
            </a:r>
            <a:r>
              <a:rPr lang="en-US" sz="1500" kern="100" dirty="0">
                <a:effectLst/>
                <a:ea typeface="Calibri" panose="020F0502020204030204" pitchFamily="34" charset="0"/>
                <a:cs typeface="Times New Roman" panose="02020603050405020304" pitchFamily="18" charset="0"/>
                <a:hlinkClick r:id="rId6"/>
              </a:rPr>
              <a:t>https://doi.org/10.1002/14651858.CD000072.pub3</a:t>
            </a:r>
            <a:endParaRPr lang="en-US" sz="1500" kern="100" dirty="0">
              <a:effectLst/>
              <a:ea typeface="Calibri" panose="020F0502020204030204" pitchFamily="34" charset="0"/>
              <a:cs typeface="Times New Roman" panose="02020603050405020304" pitchFamily="18" charset="0"/>
            </a:endParaRPr>
          </a:p>
          <a:p>
            <a:pPr algn="just">
              <a:lnSpc>
                <a:spcPct val="107000"/>
              </a:lnSpc>
              <a:spcAft>
                <a:spcPts val="800"/>
              </a:spcAft>
            </a:pPr>
            <a:r>
              <a:rPr lang="en-US" sz="1500" kern="100" dirty="0">
                <a:effectLst/>
                <a:ea typeface="Calibri" panose="020F0502020204030204" pitchFamily="34" charset="0"/>
                <a:cs typeface="Times New Roman" panose="02020603050405020304" pitchFamily="18" charset="0"/>
              </a:rPr>
              <a:t>World Health Organization. (2017). Global strategy on human resources for health: Workforce 2030 (WHO Publication No. 9789241564052). World Health Organization. </a:t>
            </a:r>
            <a:r>
              <a:rPr lang="en-US" sz="1500" kern="100" dirty="0">
                <a:effectLst/>
                <a:ea typeface="Calibri" panose="020F0502020204030204" pitchFamily="34" charset="0"/>
                <a:cs typeface="Times New Roman" panose="02020603050405020304" pitchFamily="18" charset="0"/>
                <a:hlinkClick r:id="rId7"/>
              </a:rPr>
              <a:t>https://iris.who.int/bitstream/handle/10665/258734/9789241564052-eng.pdf</a:t>
            </a:r>
            <a:r>
              <a:rPr lang="en-US" sz="1500" kern="100" dirty="0">
                <a:effectLst/>
                <a:ea typeface="Calibri" panose="020F0502020204030204" pitchFamily="34" charset="0"/>
                <a:cs typeface="Times New Roman" panose="02020603050405020304" pitchFamily="18" charset="0"/>
              </a:rPr>
              <a:t> - Date retrieved: 4/10/2024</a:t>
            </a:r>
          </a:p>
          <a:p>
            <a:pPr algn="just">
              <a:lnSpc>
                <a:spcPct val="107000"/>
              </a:lnSpc>
              <a:spcAft>
                <a:spcPts val="800"/>
              </a:spcAft>
            </a:pPr>
            <a:r>
              <a:rPr lang="en-US" sz="1500" kern="100" dirty="0">
                <a:effectLst/>
                <a:ea typeface="Calibri" panose="020F0502020204030204" pitchFamily="34" charset="0"/>
                <a:cs typeface="Times New Roman" panose="02020603050405020304" pitchFamily="18" charset="0"/>
              </a:rPr>
              <a:t>World Health Organization. (n.d.). Classifying health workers. World Health Organization. </a:t>
            </a:r>
            <a:r>
              <a:rPr lang="en-US" sz="1500" kern="100" dirty="0">
                <a:effectLst/>
                <a:ea typeface="Calibri" panose="020F0502020204030204" pitchFamily="34" charset="0"/>
                <a:cs typeface="Times New Roman" panose="02020603050405020304" pitchFamily="18" charset="0"/>
                <a:hlinkClick r:id="rId8"/>
              </a:rPr>
              <a:t>https://www.who.int/publications/m/item/classifying-health-workers</a:t>
            </a:r>
            <a:r>
              <a:rPr lang="en-US" sz="1500" kern="100" dirty="0">
                <a:effectLst/>
                <a:ea typeface="Calibri" panose="020F0502020204030204" pitchFamily="34" charset="0"/>
                <a:cs typeface="Times New Roman" panose="02020603050405020304" pitchFamily="18" charset="0"/>
              </a:rPr>
              <a:t>  -  Date retrieved: 10/8/2024</a:t>
            </a:r>
          </a:p>
          <a:p>
            <a:pPr algn="just">
              <a:lnSpc>
                <a:spcPct val="107000"/>
              </a:lnSpc>
              <a:spcAft>
                <a:spcPts val="800"/>
              </a:spcAft>
            </a:pPr>
            <a:r>
              <a:rPr lang="en-US" sz="1500" kern="100" dirty="0">
                <a:effectLst/>
                <a:ea typeface="Calibri" panose="020F0502020204030204" pitchFamily="34" charset="0"/>
                <a:cs typeface="Times New Roman" panose="02020603050405020304" pitchFamily="18" charset="0"/>
              </a:rPr>
              <a:t>European Parliament. (1999). The healthcare workforce in Europe: Problems and solutions (Working Paper No. 101). European Parliament. Author:   </a:t>
            </a:r>
            <a:r>
              <a:rPr lang="en-US" sz="1500" kern="100" dirty="0" err="1">
                <a:effectLst/>
                <a:ea typeface="Calibri" panose="020F0502020204030204" pitchFamily="34" charset="0"/>
                <a:cs typeface="Times New Roman" panose="02020603050405020304" pitchFamily="18" charset="0"/>
              </a:rPr>
              <a:t>Dr.med</a:t>
            </a:r>
            <a:r>
              <a:rPr lang="en-US" sz="1500" kern="100" dirty="0">
                <a:effectLst/>
                <a:ea typeface="Calibri" panose="020F0502020204030204" pitchFamily="34" charset="0"/>
                <a:cs typeface="Times New Roman" panose="02020603050405020304" pitchFamily="18" charset="0"/>
              </a:rPr>
              <a:t>. Elke Jakubowski. </a:t>
            </a:r>
            <a:r>
              <a:rPr lang="en-US" sz="1500" kern="100" dirty="0">
                <a:effectLst/>
                <a:ea typeface="Calibri" panose="020F0502020204030204" pitchFamily="34" charset="0"/>
                <a:cs typeface="Times New Roman" panose="02020603050405020304" pitchFamily="18" charset="0"/>
                <a:hlinkClick r:id="rId9"/>
              </a:rPr>
              <a:t>C</a:t>
            </a:r>
            <a:r>
              <a:rPr lang="en-US" sz="1500" kern="100" dirty="0">
                <a:effectLst/>
                <a:ea typeface="Calibri" panose="020F0502020204030204" pitchFamily="34" charset="0"/>
                <a:cs typeface="Times New Roman" panose="02020603050405020304" pitchFamily="18" charset="0"/>
              </a:rPr>
              <a:t>o-</a:t>
            </a:r>
            <a:r>
              <a:rPr lang="en-US" sz="1500" kern="100" dirty="0" err="1">
                <a:effectLst/>
                <a:ea typeface="Calibri" panose="020F0502020204030204" pitchFamily="34" charset="0"/>
                <a:cs typeface="Times New Roman" panose="02020603050405020304" pitchFamily="18" charset="0"/>
              </a:rPr>
              <a:t>aurhor</a:t>
            </a:r>
            <a:r>
              <a:rPr lang="en-US" sz="1500" kern="100" dirty="0">
                <a:effectLst/>
                <a:ea typeface="Calibri" panose="020F0502020204030204" pitchFamily="34" charset="0"/>
                <a:cs typeface="Times New Roman" panose="02020603050405020304" pitchFamily="18" charset="0"/>
              </a:rPr>
              <a:t>: </a:t>
            </a:r>
            <a:r>
              <a:rPr lang="en-GB" sz="1500" dirty="0" err="1"/>
              <a:t>Dr.med</a:t>
            </a:r>
            <a:r>
              <a:rPr lang="en-GB" sz="1500" dirty="0"/>
              <a:t>. Reinhard </a:t>
            </a:r>
            <a:r>
              <a:rPr lang="en-GB" sz="1500" dirty="0" err="1"/>
              <a:t>Busse</a:t>
            </a:r>
            <a:r>
              <a:rPr lang="en-GB" sz="1500" dirty="0"/>
              <a:t>. Editor: Graham R. Chambers BA. </a:t>
            </a:r>
            <a:r>
              <a:rPr lang="en-US" sz="1500" kern="100" dirty="0">
                <a:effectLst/>
                <a:ea typeface="Calibri" panose="020F0502020204030204" pitchFamily="34" charset="0"/>
                <a:cs typeface="Times New Roman" panose="02020603050405020304" pitchFamily="18" charset="0"/>
                <a:hlinkClick r:id="rId9"/>
              </a:rPr>
              <a:t>https://www.europarl.europa.eu/workingpapers/saco/pdf/101_en.pdf</a:t>
            </a:r>
            <a:r>
              <a:rPr lang="en-US" sz="1500" kern="100" dirty="0">
                <a:effectLst/>
                <a:ea typeface="Calibri" panose="020F0502020204030204" pitchFamily="34" charset="0"/>
                <a:cs typeface="Times New Roman" panose="02020603050405020304" pitchFamily="18" charset="0"/>
              </a:rPr>
              <a:t> - Date retrieved: 4/10/2024 </a:t>
            </a:r>
          </a:p>
        </p:txBody>
      </p:sp>
      <p:sp>
        <p:nvSpPr>
          <p:cNvPr id="6" name="CasellaDiTesto 5">
            <a:extLst>
              <a:ext uri="{FF2B5EF4-FFF2-40B4-BE49-F238E27FC236}">
                <a16:creationId xmlns:a16="http://schemas.microsoft.com/office/drawing/2014/main" id="{0D7DACBF-9865-3A81-6C63-41D5CAF18F7B}"/>
              </a:ext>
            </a:extLst>
          </p:cNvPr>
          <p:cNvSpPr txBox="1"/>
          <p:nvPr/>
        </p:nvSpPr>
        <p:spPr>
          <a:xfrm>
            <a:off x="2733151" y="6400119"/>
            <a:ext cx="5400674" cy="369332"/>
          </a:xfrm>
          <a:prstGeom prst="rect">
            <a:avLst/>
          </a:prstGeom>
          <a:noFill/>
        </p:spPr>
        <p:txBody>
          <a:bodyPr wrap="square">
            <a:spAutoFit/>
          </a:bodyPr>
          <a:lstStyle/>
          <a:p>
            <a:r>
              <a:rPr lang="it-IT" dirty="0">
                <a:hlinkClick r:id="rId10"/>
              </a:rPr>
              <a:t>https://youtu.be/ThdqKLEkTks?feature=shared</a:t>
            </a:r>
            <a:endParaRPr lang="it-IT" dirty="0"/>
          </a:p>
        </p:txBody>
      </p:sp>
    </p:spTree>
    <p:extLst>
      <p:ext uri="{BB962C8B-B14F-4D97-AF65-F5344CB8AC3E}">
        <p14:creationId xmlns:p14="http://schemas.microsoft.com/office/powerpoint/2010/main" val="35580876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600710" y="450376"/>
            <a:ext cx="3928754"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n-US" sz="4000" b="1" dirty="0">
                <a:solidFill>
                  <a:srgbClr val="1A75DB"/>
                </a:solidFill>
                <a:latin typeface="+mn-lt"/>
              </a:rPr>
              <a:t>Copyright notice</a:t>
            </a:r>
            <a:endParaRPr lang="en-GB" sz="4000" b="1" dirty="0">
              <a:solidFill>
                <a:srgbClr val="1A75DB"/>
              </a:solidFill>
              <a:latin typeface="+mn-lt"/>
            </a:endParaRPr>
          </a:p>
        </p:txBody>
      </p:sp>
      <p:sp>
        <p:nvSpPr>
          <p:cNvPr id="2" name="Footer Placeholder 4">
            <a:extLst>
              <a:ext uri="{FF2B5EF4-FFF2-40B4-BE49-F238E27FC236}">
                <a16:creationId xmlns:a16="http://schemas.microsoft.com/office/drawing/2014/main" id="{4297FD4B-C15A-0B5C-B45D-5FAE44ED3DC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TextBox 4">
            <a:extLst>
              <a:ext uri="{FF2B5EF4-FFF2-40B4-BE49-F238E27FC236}">
                <a16:creationId xmlns:a16="http://schemas.microsoft.com/office/drawing/2014/main" id="{0AB6C018-C91C-1483-CC9B-B6AA9981B8F4}"/>
              </a:ext>
            </a:extLst>
          </p:cNvPr>
          <p:cNvSpPr txBox="1"/>
          <p:nvPr/>
        </p:nvSpPr>
        <p:spPr>
          <a:xfrm>
            <a:off x="600710" y="1258795"/>
            <a:ext cx="9598342" cy="5355312"/>
          </a:xfrm>
          <a:prstGeom prst="rect">
            <a:avLst/>
          </a:prstGeom>
          <a:noFill/>
        </p:spPr>
        <p:txBody>
          <a:bodyPr wrap="square" lIns="91440" tIns="45720" rIns="91440" bIns="45720" anchor="t">
            <a:spAutoFit/>
          </a:bodyPr>
          <a:lstStyle/>
          <a:p>
            <a:pPr algn="just"/>
            <a:r>
              <a:rPr lang="en-US" dirty="0">
                <a:ea typeface="+mn-lt"/>
                <a:cs typeface="+mn-lt"/>
              </a:rPr>
              <a:t>Copyright © </a:t>
            </a:r>
            <a:r>
              <a:rPr lang="en-US" dirty="0" err="1">
                <a:ea typeface="+mn-lt"/>
                <a:cs typeface="+mn-lt"/>
              </a:rPr>
              <a:t>Membri</a:t>
            </a:r>
            <a:r>
              <a:rPr lang="en-US" dirty="0">
                <a:ea typeface="+mn-lt"/>
                <a:cs typeface="+mn-lt"/>
              </a:rPr>
              <a:t> del </a:t>
            </a:r>
            <a:r>
              <a:rPr lang="en-US" dirty="0" err="1">
                <a:ea typeface="+mn-lt"/>
                <a:cs typeface="+mn-lt"/>
              </a:rPr>
              <a:t>progetto</a:t>
            </a:r>
            <a:r>
              <a:rPr lang="en-US" dirty="0">
                <a:ea typeface="+mn-lt"/>
                <a:cs typeface="+mn-lt"/>
              </a:rPr>
              <a:t> H-PASS. Per </a:t>
            </a:r>
            <a:r>
              <a:rPr lang="en-US" dirty="0" err="1">
                <a:ea typeface="+mn-lt"/>
                <a:cs typeface="+mn-lt"/>
              </a:rPr>
              <a:t>dettagli</a:t>
            </a:r>
            <a:r>
              <a:rPr lang="en-US" dirty="0">
                <a:ea typeface="+mn-lt"/>
                <a:cs typeface="+mn-lt"/>
              </a:rPr>
              <a:t> </a:t>
            </a:r>
            <a:r>
              <a:rPr lang="en-US" dirty="0" err="1">
                <a:ea typeface="+mn-lt"/>
                <a:cs typeface="+mn-lt"/>
              </a:rPr>
              <a:t>sul</a:t>
            </a:r>
            <a:r>
              <a:rPr lang="en-US" dirty="0">
                <a:ea typeface="+mn-lt"/>
                <a:cs typeface="+mn-lt"/>
              </a:rPr>
              <a:t> </a:t>
            </a:r>
            <a:r>
              <a:rPr lang="en-US" dirty="0" err="1">
                <a:ea typeface="+mn-lt"/>
                <a:cs typeface="+mn-lt"/>
              </a:rPr>
              <a:t>progetto</a:t>
            </a:r>
            <a:r>
              <a:rPr lang="en-US" dirty="0">
                <a:ea typeface="+mn-lt"/>
                <a:cs typeface="+mn-lt"/>
              </a:rPr>
              <a:t> H-PASS e </a:t>
            </a:r>
            <a:r>
              <a:rPr lang="en-US" dirty="0" err="1">
                <a:ea typeface="+mn-lt"/>
                <a:cs typeface="+mn-lt"/>
              </a:rPr>
              <a:t>sulla</a:t>
            </a:r>
            <a:r>
              <a:rPr lang="en-US" dirty="0">
                <a:ea typeface="+mn-lt"/>
                <a:cs typeface="+mn-lt"/>
              </a:rPr>
              <a:t> </a:t>
            </a:r>
            <a:r>
              <a:rPr lang="en-US" dirty="0" err="1">
                <a:ea typeface="+mn-lt"/>
                <a:cs typeface="+mn-lt"/>
              </a:rPr>
              <a:t>collaborazione</a:t>
            </a:r>
            <a:r>
              <a:rPr lang="en-US" dirty="0">
                <a:ea typeface="+mn-lt"/>
                <a:cs typeface="+mn-lt"/>
              </a:rPr>
              <a:t>, </a:t>
            </a:r>
            <a:r>
              <a:rPr lang="en-US" dirty="0" err="1">
                <a:ea typeface="+mn-lt"/>
                <a:cs typeface="+mn-lt"/>
              </a:rPr>
              <a:t>visita</a:t>
            </a:r>
            <a:r>
              <a:rPr lang="en-US" dirty="0">
                <a:ea typeface="+mn-lt"/>
                <a:cs typeface="+mn-lt"/>
              </a:rPr>
              <a:t>: </a:t>
            </a:r>
            <a:r>
              <a:rPr lang="en-US" dirty="0">
                <a:ea typeface="+mn-lt"/>
                <a:cs typeface="+mn-lt"/>
                <a:hlinkClick r:id="rId3"/>
              </a:rPr>
              <a:t>https://hpass.healthworkforce.eu/index.php/the-project/</a:t>
            </a:r>
            <a:endParaRPr lang="en-US">
              <a:ea typeface="+mn-lt"/>
              <a:cs typeface="+mn-lt"/>
            </a:endParaRPr>
          </a:p>
          <a:p>
            <a:pPr algn="just"/>
            <a:endParaRPr lang="en-US" dirty="0">
              <a:ea typeface="+mn-lt"/>
              <a:cs typeface="+mn-lt"/>
            </a:endParaRPr>
          </a:p>
          <a:p>
            <a:pPr algn="just"/>
            <a:r>
              <a:rPr lang="en-US" dirty="0">
                <a:ea typeface="+mn-lt"/>
                <a:cs typeface="+mn-lt"/>
              </a:rPr>
              <a:t>H-PASS, il </a:t>
            </a:r>
            <a:r>
              <a:rPr lang="en-US" dirty="0" err="1">
                <a:ea typeface="+mn-lt"/>
                <a:cs typeface="+mn-lt"/>
              </a:rPr>
              <a:t>progetto</a:t>
            </a:r>
            <a:r>
              <a:rPr lang="en-US" dirty="0">
                <a:ea typeface="+mn-lt"/>
                <a:cs typeface="+mn-lt"/>
              </a:rPr>
              <a:t> "</a:t>
            </a:r>
            <a:r>
              <a:rPr lang="en-US" dirty="0" err="1">
                <a:ea typeface="+mn-lt"/>
                <a:cs typeface="+mn-lt"/>
              </a:rPr>
              <a:t>Sviluppo</a:t>
            </a:r>
            <a:r>
              <a:rPr lang="en-US" dirty="0">
                <a:ea typeface="+mn-lt"/>
                <a:cs typeface="+mn-lt"/>
              </a:rPr>
              <a:t> </a:t>
            </a:r>
            <a:r>
              <a:rPr lang="en-US" dirty="0" err="1">
                <a:ea typeface="+mn-lt"/>
                <a:cs typeface="+mn-lt"/>
              </a:rPr>
              <a:t>delle</a:t>
            </a:r>
            <a:r>
              <a:rPr lang="en-US" dirty="0">
                <a:ea typeface="+mn-lt"/>
                <a:cs typeface="+mn-lt"/>
              </a:rPr>
              <a:t> </a:t>
            </a:r>
            <a:r>
              <a:rPr lang="en-US" dirty="0" err="1">
                <a:ea typeface="+mn-lt"/>
                <a:cs typeface="+mn-lt"/>
              </a:rPr>
              <a:t>competenze</a:t>
            </a:r>
            <a:r>
              <a:rPr lang="en-US" dirty="0">
                <a:ea typeface="+mn-lt"/>
                <a:cs typeface="+mn-lt"/>
              </a:rPr>
              <a:t> </a:t>
            </a:r>
            <a:r>
              <a:rPr lang="en-US" dirty="0" err="1">
                <a:ea typeface="+mn-lt"/>
                <a:cs typeface="+mn-lt"/>
              </a:rPr>
              <a:t>dei</a:t>
            </a:r>
            <a:r>
              <a:rPr lang="en-US" dirty="0">
                <a:ea typeface="+mn-lt"/>
                <a:cs typeface="+mn-lt"/>
              </a:rPr>
              <a:t> </a:t>
            </a:r>
            <a:r>
              <a:rPr lang="en-US" dirty="0" err="1">
                <a:ea typeface="+mn-lt"/>
                <a:cs typeface="+mn-lt"/>
              </a:rPr>
              <a:t>Professionisti</a:t>
            </a:r>
            <a:r>
              <a:rPr lang="en-US" dirty="0">
                <a:ea typeface="+mn-lt"/>
                <a:cs typeface="+mn-lt"/>
              </a:rPr>
              <a:t> </a:t>
            </a:r>
            <a:r>
              <a:rPr lang="en-US" dirty="0" err="1">
                <a:ea typeface="+mn-lt"/>
                <a:cs typeface="+mn-lt"/>
              </a:rPr>
              <a:t>della</a:t>
            </a:r>
            <a:r>
              <a:rPr lang="en-US" dirty="0">
                <a:ea typeface="+mn-lt"/>
                <a:cs typeface="+mn-lt"/>
              </a:rPr>
              <a:t> Salute e del Team </a:t>
            </a:r>
            <a:r>
              <a:rPr lang="en-US" dirty="0" err="1">
                <a:ea typeface="+mn-lt"/>
                <a:cs typeface="+mn-lt"/>
              </a:rPr>
              <a:t>Digitale</a:t>
            </a:r>
            <a:r>
              <a:rPr lang="en-US" dirty="0">
                <a:ea typeface="+mn-lt"/>
                <a:cs typeface="+mn-lt"/>
              </a:rPr>
              <a:t>", è un </a:t>
            </a:r>
            <a:r>
              <a:rPr lang="en-US" dirty="0" err="1">
                <a:ea typeface="+mn-lt"/>
                <a:cs typeface="+mn-lt"/>
              </a:rPr>
              <a:t>progetto</a:t>
            </a:r>
            <a:r>
              <a:rPr lang="en-US" dirty="0">
                <a:ea typeface="+mn-lt"/>
                <a:cs typeface="+mn-lt"/>
              </a:rPr>
              <a:t> co-</a:t>
            </a:r>
            <a:r>
              <a:rPr lang="en-US" dirty="0" err="1">
                <a:ea typeface="+mn-lt"/>
                <a:cs typeface="+mn-lt"/>
              </a:rPr>
              <a:t>finanziato</a:t>
            </a:r>
            <a:r>
              <a:rPr lang="en-US" dirty="0">
                <a:ea typeface="+mn-lt"/>
                <a:cs typeface="+mn-lt"/>
              </a:rPr>
              <a:t> </a:t>
            </a:r>
            <a:r>
              <a:rPr lang="en-US" dirty="0" err="1">
                <a:ea typeface="+mn-lt"/>
                <a:cs typeface="+mn-lt"/>
              </a:rPr>
              <a:t>dall'Agenzia</a:t>
            </a:r>
            <a:r>
              <a:rPr lang="en-US" dirty="0">
                <a:ea typeface="+mn-lt"/>
                <a:cs typeface="+mn-lt"/>
              </a:rPr>
              <a:t> </a:t>
            </a:r>
            <a:r>
              <a:rPr lang="en-US" dirty="0" err="1">
                <a:ea typeface="+mn-lt"/>
                <a:cs typeface="+mn-lt"/>
              </a:rPr>
              <a:t>Esecutiva</a:t>
            </a:r>
            <a:r>
              <a:rPr lang="en-US" dirty="0">
                <a:ea typeface="+mn-lt"/>
                <a:cs typeface="+mn-lt"/>
              </a:rPr>
              <a:t> Europea per la Salute e il </a:t>
            </a:r>
            <a:r>
              <a:rPr lang="en-US" dirty="0" err="1">
                <a:ea typeface="+mn-lt"/>
                <a:cs typeface="+mn-lt"/>
              </a:rPr>
              <a:t>Digitale</a:t>
            </a:r>
            <a:r>
              <a:rPr lang="en-US" dirty="0">
                <a:ea typeface="+mn-lt"/>
                <a:cs typeface="+mn-lt"/>
              </a:rPr>
              <a:t> (</a:t>
            </a:r>
            <a:r>
              <a:rPr lang="en-US" dirty="0" err="1">
                <a:ea typeface="+mn-lt"/>
                <a:cs typeface="+mn-lt"/>
              </a:rPr>
              <a:t>HaDEA</a:t>
            </a:r>
            <a:r>
              <a:rPr lang="en-US" dirty="0">
                <a:ea typeface="+mn-lt"/>
                <a:cs typeface="+mn-lt"/>
              </a:rPr>
              <a:t>) sotto </a:t>
            </a:r>
            <a:r>
              <a:rPr lang="en-US" dirty="0" err="1">
                <a:ea typeface="+mn-lt"/>
                <a:cs typeface="+mn-lt"/>
              </a:rPr>
              <a:t>i</a:t>
            </a:r>
            <a:r>
              <a:rPr lang="en-US" dirty="0">
                <a:ea typeface="+mn-lt"/>
                <a:cs typeface="+mn-lt"/>
              </a:rPr>
              <a:t> </a:t>
            </a:r>
            <a:r>
              <a:rPr lang="en-US" dirty="0" err="1">
                <a:ea typeface="+mn-lt"/>
                <a:cs typeface="+mn-lt"/>
              </a:rPr>
              <a:t>poteri</a:t>
            </a:r>
            <a:r>
              <a:rPr lang="en-US" dirty="0">
                <a:ea typeface="+mn-lt"/>
                <a:cs typeface="+mn-lt"/>
              </a:rPr>
              <a:t> </a:t>
            </a:r>
            <a:r>
              <a:rPr lang="en-US" dirty="0" err="1">
                <a:ea typeface="+mn-lt"/>
                <a:cs typeface="+mn-lt"/>
              </a:rPr>
              <a:t>delegati</a:t>
            </a:r>
            <a:r>
              <a:rPr lang="en-US" dirty="0">
                <a:ea typeface="+mn-lt"/>
                <a:cs typeface="+mn-lt"/>
              </a:rPr>
              <a:t> </a:t>
            </a:r>
            <a:r>
              <a:rPr lang="en-US" dirty="0" err="1">
                <a:ea typeface="+mn-lt"/>
                <a:cs typeface="+mn-lt"/>
              </a:rPr>
              <a:t>dalla</a:t>
            </a:r>
            <a:r>
              <a:rPr lang="en-US" dirty="0">
                <a:ea typeface="+mn-lt"/>
                <a:cs typeface="+mn-lt"/>
              </a:rPr>
              <a:t> </a:t>
            </a:r>
            <a:r>
              <a:rPr lang="en-US" dirty="0" err="1">
                <a:ea typeface="+mn-lt"/>
                <a:cs typeface="+mn-lt"/>
              </a:rPr>
              <a:t>Commissione</a:t>
            </a:r>
            <a:r>
              <a:rPr lang="en-US" dirty="0">
                <a:ea typeface="+mn-lt"/>
                <a:cs typeface="+mn-lt"/>
              </a:rPr>
              <a:t> Europea. H-PASS è </a:t>
            </a:r>
            <a:r>
              <a:rPr lang="en-US" dirty="0" err="1">
                <a:ea typeface="+mn-lt"/>
                <a:cs typeface="+mn-lt"/>
              </a:rPr>
              <a:t>iniziato</a:t>
            </a:r>
            <a:r>
              <a:rPr lang="en-US" dirty="0">
                <a:ea typeface="+mn-lt"/>
                <a:cs typeface="+mn-lt"/>
              </a:rPr>
              <a:t> a </a:t>
            </a:r>
            <a:r>
              <a:rPr lang="en-US" dirty="0" err="1">
                <a:ea typeface="+mn-lt"/>
                <a:cs typeface="+mn-lt"/>
              </a:rPr>
              <a:t>maggio</a:t>
            </a:r>
            <a:r>
              <a:rPr lang="en-US" dirty="0">
                <a:ea typeface="+mn-lt"/>
                <a:cs typeface="+mn-lt"/>
              </a:rPr>
              <a:t> 2023 e </a:t>
            </a:r>
            <a:r>
              <a:rPr lang="en-US" dirty="0" err="1">
                <a:ea typeface="+mn-lt"/>
                <a:cs typeface="+mn-lt"/>
              </a:rPr>
              <a:t>durerà</a:t>
            </a:r>
            <a:r>
              <a:rPr lang="en-US" dirty="0">
                <a:ea typeface="+mn-lt"/>
                <a:cs typeface="+mn-lt"/>
              </a:rPr>
              <a:t> 3 anni.</a:t>
            </a:r>
          </a:p>
          <a:p>
            <a:pPr algn="just"/>
            <a:endParaRPr lang="en-US" dirty="0">
              <a:ea typeface="+mn-lt"/>
              <a:cs typeface="+mn-lt"/>
            </a:endParaRPr>
          </a:p>
          <a:p>
            <a:pPr algn="just"/>
            <a:r>
              <a:rPr lang="en-US" dirty="0" err="1">
                <a:ea typeface="+mn-lt"/>
                <a:cs typeface="+mn-lt"/>
              </a:rPr>
              <a:t>Questo</a:t>
            </a:r>
            <a:r>
              <a:rPr lang="en-US" dirty="0">
                <a:ea typeface="+mn-lt"/>
                <a:cs typeface="+mn-lt"/>
              </a:rPr>
              <a:t> </a:t>
            </a:r>
            <a:r>
              <a:rPr lang="en-US" dirty="0" err="1">
                <a:ea typeface="+mn-lt"/>
                <a:cs typeface="+mn-lt"/>
              </a:rPr>
              <a:t>lavoro</a:t>
            </a:r>
            <a:r>
              <a:rPr lang="en-US" dirty="0">
                <a:ea typeface="+mn-lt"/>
                <a:cs typeface="+mn-lt"/>
              </a:rPr>
              <a:t> è </a:t>
            </a:r>
            <a:r>
              <a:rPr lang="en-US" dirty="0" err="1">
                <a:ea typeface="+mn-lt"/>
                <a:cs typeface="+mn-lt"/>
              </a:rPr>
              <a:t>concesso</a:t>
            </a:r>
            <a:r>
              <a:rPr lang="en-US" dirty="0">
                <a:ea typeface="+mn-lt"/>
                <a:cs typeface="+mn-lt"/>
              </a:rPr>
              <a:t> in </a:t>
            </a:r>
            <a:r>
              <a:rPr lang="en-US" dirty="0" err="1">
                <a:ea typeface="+mn-lt"/>
                <a:cs typeface="+mn-lt"/>
              </a:rPr>
              <a:t>licenza</a:t>
            </a:r>
            <a:r>
              <a:rPr lang="en-US" dirty="0">
                <a:ea typeface="+mn-lt"/>
                <a:cs typeface="+mn-lt"/>
              </a:rPr>
              <a:t> sotto la </a:t>
            </a:r>
            <a:r>
              <a:rPr lang="en-US" dirty="0" err="1">
                <a:ea typeface="+mn-lt"/>
                <a:cs typeface="+mn-lt"/>
              </a:rPr>
              <a:t>licenza</a:t>
            </a:r>
            <a:r>
              <a:rPr lang="en-US" dirty="0">
                <a:ea typeface="+mn-lt"/>
                <a:cs typeface="+mn-lt"/>
              </a:rPr>
              <a:t> Creative Commons </a:t>
            </a:r>
            <a:r>
              <a:rPr lang="en-US" dirty="0" err="1">
                <a:ea typeface="+mn-lt"/>
                <a:cs typeface="+mn-lt"/>
              </a:rPr>
              <a:t>Attribuzione-NonCommerciale</a:t>
            </a:r>
            <a:r>
              <a:rPr lang="en-US" dirty="0">
                <a:ea typeface="+mn-lt"/>
                <a:cs typeface="+mn-lt"/>
              </a:rPr>
              <a:t> 3.0. Per </a:t>
            </a:r>
            <a:r>
              <a:rPr lang="en-US" dirty="0" err="1">
                <a:ea typeface="+mn-lt"/>
                <a:cs typeface="+mn-lt"/>
              </a:rPr>
              <a:t>visualizzare</a:t>
            </a:r>
            <a:r>
              <a:rPr lang="en-US" dirty="0">
                <a:ea typeface="+mn-lt"/>
                <a:cs typeface="+mn-lt"/>
              </a:rPr>
              <a:t> </a:t>
            </a:r>
            <a:r>
              <a:rPr lang="en-US" dirty="0" err="1">
                <a:ea typeface="+mn-lt"/>
                <a:cs typeface="+mn-lt"/>
              </a:rPr>
              <a:t>una</a:t>
            </a:r>
            <a:r>
              <a:rPr lang="en-US" dirty="0">
                <a:ea typeface="+mn-lt"/>
                <a:cs typeface="+mn-lt"/>
              </a:rPr>
              <a:t> </a:t>
            </a:r>
            <a:r>
              <a:rPr lang="en-US" dirty="0" err="1">
                <a:ea typeface="+mn-lt"/>
                <a:cs typeface="+mn-lt"/>
              </a:rPr>
              <a:t>copia</a:t>
            </a:r>
            <a:r>
              <a:rPr lang="en-US" dirty="0">
                <a:ea typeface="+mn-lt"/>
                <a:cs typeface="+mn-lt"/>
              </a:rPr>
              <a:t> di </a:t>
            </a:r>
            <a:r>
              <a:rPr lang="en-US" dirty="0" err="1">
                <a:ea typeface="+mn-lt"/>
                <a:cs typeface="+mn-lt"/>
              </a:rPr>
              <a:t>questa</a:t>
            </a:r>
            <a:r>
              <a:rPr lang="en-US" dirty="0">
                <a:ea typeface="+mn-lt"/>
                <a:cs typeface="+mn-lt"/>
              </a:rPr>
              <a:t> </a:t>
            </a:r>
            <a:r>
              <a:rPr lang="en-US" dirty="0" err="1">
                <a:ea typeface="+mn-lt"/>
                <a:cs typeface="+mn-lt"/>
              </a:rPr>
              <a:t>licenza</a:t>
            </a:r>
            <a:r>
              <a:rPr lang="en-US" dirty="0">
                <a:ea typeface="+mn-lt"/>
                <a:cs typeface="+mn-lt"/>
              </a:rPr>
              <a:t>, </a:t>
            </a:r>
            <a:r>
              <a:rPr lang="en-US" dirty="0" err="1">
                <a:ea typeface="+mn-lt"/>
                <a:cs typeface="+mn-lt"/>
              </a:rPr>
              <a:t>visita</a:t>
            </a:r>
            <a:r>
              <a:rPr lang="en-US" dirty="0">
                <a:ea typeface="+mn-lt"/>
                <a:cs typeface="+mn-lt"/>
              </a:rPr>
              <a:t> </a:t>
            </a:r>
            <a:r>
              <a:rPr lang="en-US" dirty="0">
                <a:ea typeface="+mn-lt"/>
                <a:cs typeface="+mn-lt"/>
                <a:hlinkClick r:id="rId4"/>
              </a:rPr>
              <a:t>http://creativecommons.org/licenses/by-nc/3.0/</a:t>
            </a:r>
            <a:r>
              <a:rPr lang="en-US" dirty="0">
                <a:ea typeface="+mn-lt"/>
                <a:cs typeface="+mn-lt"/>
              </a:rPr>
              <a:t> </a:t>
            </a:r>
            <a:r>
              <a:rPr lang="en-US" dirty="0" err="1">
                <a:ea typeface="+mn-lt"/>
                <a:cs typeface="+mn-lt"/>
              </a:rPr>
              <a:t>oppure</a:t>
            </a:r>
            <a:r>
              <a:rPr lang="en-US" dirty="0">
                <a:ea typeface="+mn-lt"/>
                <a:cs typeface="+mn-lt"/>
              </a:rPr>
              <a:t> </a:t>
            </a:r>
            <a:r>
              <a:rPr lang="en-US" dirty="0" err="1">
                <a:ea typeface="+mn-lt"/>
                <a:cs typeface="+mn-lt"/>
              </a:rPr>
              <a:t>invia</a:t>
            </a:r>
            <a:r>
              <a:rPr lang="en-US" dirty="0">
                <a:ea typeface="+mn-lt"/>
                <a:cs typeface="+mn-lt"/>
              </a:rPr>
              <a:t> </a:t>
            </a:r>
            <a:r>
              <a:rPr lang="en-US" dirty="0" err="1">
                <a:ea typeface="+mn-lt"/>
                <a:cs typeface="+mn-lt"/>
              </a:rPr>
              <a:t>una</a:t>
            </a:r>
            <a:r>
              <a:rPr lang="en-US" dirty="0">
                <a:ea typeface="+mn-lt"/>
                <a:cs typeface="+mn-lt"/>
              </a:rPr>
              <a:t> </a:t>
            </a:r>
            <a:r>
              <a:rPr lang="en-US" dirty="0" err="1">
                <a:ea typeface="+mn-lt"/>
                <a:cs typeface="+mn-lt"/>
              </a:rPr>
              <a:t>lettera</a:t>
            </a:r>
            <a:r>
              <a:rPr lang="en-US" dirty="0">
                <a:ea typeface="+mn-lt"/>
                <a:cs typeface="+mn-lt"/>
              </a:rPr>
              <a:t> a Creative Commons, 171 Second Street, Suite 300, San Francisco, California, 94105, USA.</a:t>
            </a:r>
          </a:p>
          <a:p>
            <a:pPr algn="just"/>
            <a:endParaRPr lang="en-US" dirty="0">
              <a:ea typeface="+mn-lt"/>
              <a:cs typeface="+mn-lt"/>
            </a:endParaRPr>
          </a:p>
          <a:p>
            <a:pPr algn="just"/>
            <a:r>
              <a:rPr lang="en-US" dirty="0">
                <a:ea typeface="+mn-lt"/>
                <a:cs typeface="+mn-lt"/>
              </a:rPr>
              <a:t>Il </a:t>
            </a:r>
            <a:r>
              <a:rPr lang="en-US" dirty="0" err="1">
                <a:ea typeface="+mn-lt"/>
                <a:cs typeface="+mn-lt"/>
              </a:rPr>
              <a:t>lavoro</a:t>
            </a:r>
            <a:r>
              <a:rPr lang="en-US" dirty="0">
                <a:ea typeface="+mn-lt"/>
                <a:cs typeface="+mn-lt"/>
              </a:rPr>
              <a:t> </a:t>
            </a:r>
            <a:r>
              <a:rPr lang="en-US" dirty="0" err="1">
                <a:ea typeface="+mn-lt"/>
                <a:cs typeface="+mn-lt"/>
              </a:rPr>
              <a:t>deve</a:t>
            </a:r>
            <a:r>
              <a:rPr lang="en-US" dirty="0">
                <a:ea typeface="+mn-lt"/>
                <a:cs typeface="+mn-lt"/>
              </a:rPr>
              <a:t> </a:t>
            </a:r>
            <a:r>
              <a:rPr lang="en-US" dirty="0" err="1">
                <a:ea typeface="+mn-lt"/>
                <a:cs typeface="+mn-lt"/>
              </a:rPr>
              <a:t>essere</a:t>
            </a:r>
            <a:r>
              <a:rPr lang="en-US" dirty="0">
                <a:ea typeface="+mn-lt"/>
                <a:cs typeface="+mn-lt"/>
              </a:rPr>
              <a:t> </a:t>
            </a:r>
            <a:r>
              <a:rPr lang="en-US" dirty="0" err="1">
                <a:ea typeface="+mn-lt"/>
                <a:cs typeface="+mn-lt"/>
              </a:rPr>
              <a:t>distribuito</a:t>
            </a:r>
            <a:r>
              <a:rPr lang="en-US" dirty="0">
                <a:ea typeface="+mn-lt"/>
                <a:cs typeface="+mn-lt"/>
              </a:rPr>
              <a:t> </a:t>
            </a:r>
            <a:r>
              <a:rPr lang="en-US" dirty="0" err="1">
                <a:ea typeface="+mn-lt"/>
                <a:cs typeface="+mn-lt"/>
              </a:rPr>
              <a:t>allegando</a:t>
            </a:r>
            <a:r>
              <a:rPr lang="en-US" dirty="0">
                <a:ea typeface="+mn-lt"/>
                <a:cs typeface="+mn-lt"/>
              </a:rPr>
              <a:t> la </a:t>
            </a:r>
            <a:r>
              <a:rPr lang="en-US" dirty="0" err="1">
                <a:ea typeface="+mn-lt"/>
                <a:cs typeface="+mn-lt"/>
              </a:rPr>
              <a:t>seguente</a:t>
            </a:r>
            <a:r>
              <a:rPr lang="en-US" dirty="0">
                <a:ea typeface="+mn-lt"/>
                <a:cs typeface="+mn-lt"/>
              </a:rPr>
              <a:t> </a:t>
            </a:r>
            <a:r>
              <a:rPr lang="en-US" dirty="0" err="1">
                <a:ea typeface="+mn-lt"/>
                <a:cs typeface="+mn-lt"/>
              </a:rPr>
              <a:t>citazione</a:t>
            </a:r>
            <a:r>
              <a:rPr lang="en-US" dirty="0">
                <a:ea typeface="+mn-lt"/>
                <a:cs typeface="+mn-lt"/>
              </a:rPr>
              <a:t> </a:t>
            </a:r>
            <a:r>
              <a:rPr lang="en-US" dirty="0" err="1">
                <a:ea typeface="+mn-lt"/>
                <a:cs typeface="+mn-lt"/>
              </a:rPr>
              <a:t>agli</a:t>
            </a:r>
            <a:r>
              <a:rPr lang="en-US" dirty="0">
                <a:ea typeface="+mn-lt"/>
                <a:cs typeface="+mn-lt"/>
              </a:rPr>
              <a:t> </a:t>
            </a:r>
            <a:r>
              <a:rPr lang="en-US" dirty="0" err="1">
                <a:ea typeface="+mn-lt"/>
                <a:cs typeface="+mn-lt"/>
              </a:rPr>
              <a:t>elementi</a:t>
            </a:r>
            <a:r>
              <a:rPr lang="en-US" dirty="0">
                <a:ea typeface="+mn-lt"/>
                <a:cs typeface="+mn-lt"/>
              </a:rPr>
              <a:t> </a:t>
            </a:r>
            <a:r>
              <a:rPr lang="en-US" dirty="0" err="1">
                <a:ea typeface="+mn-lt"/>
                <a:cs typeface="+mn-lt"/>
              </a:rPr>
              <a:t>copiati</a:t>
            </a:r>
            <a:r>
              <a:rPr lang="en-US" dirty="0">
                <a:ea typeface="+mn-lt"/>
                <a:cs typeface="+mn-lt"/>
              </a:rPr>
              <a:t>: "Copyright © </a:t>
            </a:r>
            <a:r>
              <a:rPr lang="en-US" dirty="0" err="1">
                <a:ea typeface="+mn-lt"/>
                <a:cs typeface="+mn-lt"/>
              </a:rPr>
              <a:t>Membri</a:t>
            </a:r>
            <a:r>
              <a:rPr lang="en-US" dirty="0">
                <a:ea typeface="+mn-lt"/>
                <a:cs typeface="+mn-lt"/>
              </a:rPr>
              <a:t> del </a:t>
            </a:r>
            <a:r>
              <a:rPr lang="en-US" dirty="0" err="1">
                <a:ea typeface="+mn-lt"/>
                <a:cs typeface="+mn-lt"/>
              </a:rPr>
              <a:t>progetto</a:t>
            </a:r>
            <a:r>
              <a:rPr lang="en-US" dirty="0">
                <a:ea typeface="+mn-lt"/>
                <a:cs typeface="+mn-lt"/>
              </a:rPr>
              <a:t> H-PASS".</a:t>
            </a:r>
            <a:endParaRPr lang="en-US" dirty="0"/>
          </a:p>
          <a:p>
            <a:pPr algn="just"/>
            <a:endParaRPr lang="en-US" dirty="0">
              <a:ea typeface="+mn-lt"/>
              <a:cs typeface="+mn-lt"/>
            </a:endParaRPr>
          </a:p>
          <a:p>
            <a:pPr algn="just"/>
            <a:r>
              <a:rPr lang="en-US" dirty="0" err="1">
                <a:ea typeface="+mn-lt"/>
                <a:cs typeface="+mn-lt"/>
              </a:rPr>
              <a:t>L'utilizzo</a:t>
            </a:r>
            <a:r>
              <a:rPr lang="en-US" dirty="0">
                <a:ea typeface="+mn-lt"/>
                <a:cs typeface="+mn-lt"/>
              </a:rPr>
              <a:t> di </a:t>
            </a:r>
            <a:r>
              <a:rPr lang="en-US" dirty="0" err="1">
                <a:ea typeface="+mn-lt"/>
                <a:cs typeface="+mn-lt"/>
              </a:rPr>
              <a:t>questa</a:t>
            </a:r>
            <a:r>
              <a:rPr lang="en-US" dirty="0">
                <a:ea typeface="+mn-lt"/>
                <a:cs typeface="+mn-lt"/>
              </a:rPr>
              <a:t> </a:t>
            </a:r>
            <a:r>
              <a:rPr lang="en-US" dirty="0" err="1">
                <a:ea typeface="+mn-lt"/>
                <a:cs typeface="+mn-lt"/>
              </a:rPr>
              <a:t>presentazione</a:t>
            </a:r>
            <a:r>
              <a:rPr lang="en-US" dirty="0">
                <a:ea typeface="+mn-lt"/>
                <a:cs typeface="+mn-lt"/>
              </a:rPr>
              <a:t> in modo e/o per </a:t>
            </a:r>
            <a:r>
              <a:rPr lang="en-US" dirty="0" err="1">
                <a:ea typeface="+mn-lt"/>
                <a:cs typeface="+mn-lt"/>
              </a:rPr>
              <a:t>scopi</a:t>
            </a:r>
            <a:r>
              <a:rPr lang="en-US" dirty="0">
                <a:ea typeface="+mn-lt"/>
                <a:cs typeface="+mn-lt"/>
              </a:rPr>
              <a:t> non </a:t>
            </a:r>
            <a:r>
              <a:rPr lang="en-US" dirty="0" err="1">
                <a:ea typeface="+mn-lt"/>
                <a:cs typeface="+mn-lt"/>
              </a:rPr>
              <a:t>previsti</a:t>
            </a:r>
            <a:r>
              <a:rPr lang="en-US" dirty="0">
                <a:ea typeface="+mn-lt"/>
                <a:cs typeface="+mn-lt"/>
              </a:rPr>
              <a:t> </a:t>
            </a:r>
            <a:r>
              <a:rPr lang="en-US" dirty="0" err="1">
                <a:ea typeface="+mn-lt"/>
                <a:cs typeface="+mn-lt"/>
              </a:rPr>
              <a:t>dalla</a:t>
            </a:r>
            <a:r>
              <a:rPr lang="en-US" dirty="0">
                <a:ea typeface="+mn-lt"/>
                <a:cs typeface="+mn-lt"/>
              </a:rPr>
              <a:t> </a:t>
            </a:r>
            <a:r>
              <a:rPr lang="en-US" dirty="0" err="1">
                <a:ea typeface="+mn-lt"/>
                <a:cs typeface="+mn-lt"/>
              </a:rPr>
              <a:t>licenza</a:t>
            </a:r>
            <a:r>
              <a:rPr lang="en-US" dirty="0">
                <a:ea typeface="+mn-lt"/>
                <a:cs typeface="+mn-lt"/>
              </a:rPr>
              <a:t> </a:t>
            </a:r>
            <a:r>
              <a:rPr lang="en-US" dirty="0" err="1">
                <a:ea typeface="+mn-lt"/>
                <a:cs typeface="+mn-lt"/>
              </a:rPr>
              <a:t>richiede</a:t>
            </a:r>
            <a:r>
              <a:rPr lang="en-US" dirty="0">
                <a:ea typeface="+mn-lt"/>
                <a:cs typeface="+mn-lt"/>
              </a:rPr>
              <a:t> il </a:t>
            </a:r>
            <a:r>
              <a:rPr lang="en-US" dirty="0" err="1">
                <a:ea typeface="+mn-lt"/>
                <a:cs typeface="+mn-lt"/>
              </a:rPr>
              <a:t>permesso</a:t>
            </a:r>
            <a:r>
              <a:rPr lang="en-US" dirty="0">
                <a:ea typeface="+mn-lt"/>
                <a:cs typeface="+mn-lt"/>
              </a:rPr>
              <a:t> </a:t>
            </a:r>
            <a:r>
              <a:rPr lang="en-US" dirty="0" err="1">
                <a:ea typeface="+mn-lt"/>
                <a:cs typeface="+mn-lt"/>
              </a:rPr>
              <a:t>scritto</a:t>
            </a:r>
            <a:r>
              <a:rPr lang="en-US" dirty="0">
                <a:ea typeface="+mn-lt"/>
                <a:cs typeface="+mn-lt"/>
              </a:rPr>
              <a:t> </a:t>
            </a:r>
            <a:r>
              <a:rPr lang="en-US" dirty="0" err="1">
                <a:ea typeface="+mn-lt"/>
                <a:cs typeface="+mn-lt"/>
              </a:rPr>
              <a:t>preventivo</a:t>
            </a:r>
            <a:r>
              <a:rPr lang="en-US" dirty="0">
                <a:ea typeface="+mn-lt"/>
                <a:cs typeface="+mn-lt"/>
              </a:rPr>
              <a:t> </a:t>
            </a:r>
            <a:r>
              <a:rPr lang="en-US" dirty="0" err="1">
                <a:ea typeface="+mn-lt"/>
                <a:cs typeface="+mn-lt"/>
              </a:rPr>
              <a:t>dei</a:t>
            </a:r>
            <a:r>
              <a:rPr lang="en-US" dirty="0">
                <a:ea typeface="+mn-lt"/>
                <a:cs typeface="+mn-lt"/>
              </a:rPr>
              <a:t> </a:t>
            </a:r>
            <a:r>
              <a:rPr lang="en-US" dirty="0" err="1">
                <a:ea typeface="+mn-lt"/>
                <a:cs typeface="+mn-lt"/>
              </a:rPr>
              <a:t>detentori</a:t>
            </a:r>
            <a:r>
              <a:rPr lang="en-US" dirty="0">
                <a:ea typeface="+mn-lt"/>
                <a:cs typeface="+mn-lt"/>
              </a:rPr>
              <a:t> del copyright. Le </a:t>
            </a:r>
            <a:r>
              <a:rPr lang="en-US" dirty="0" err="1">
                <a:ea typeface="+mn-lt"/>
                <a:cs typeface="+mn-lt"/>
              </a:rPr>
              <a:t>informazioni</a:t>
            </a:r>
            <a:r>
              <a:rPr lang="en-US" dirty="0">
                <a:ea typeface="+mn-lt"/>
                <a:cs typeface="+mn-lt"/>
              </a:rPr>
              <a:t> </a:t>
            </a:r>
            <a:r>
              <a:rPr lang="en-US" dirty="0" err="1">
                <a:ea typeface="+mn-lt"/>
                <a:cs typeface="+mn-lt"/>
              </a:rPr>
              <a:t>contenute</a:t>
            </a:r>
            <a:r>
              <a:rPr lang="en-US" dirty="0">
                <a:ea typeface="+mn-lt"/>
                <a:cs typeface="+mn-lt"/>
              </a:rPr>
              <a:t> in </a:t>
            </a:r>
            <a:r>
              <a:rPr lang="en-US" dirty="0" err="1">
                <a:ea typeface="+mn-lt"/>
                <a:cs typeface="+mn-lt"/>
              </a:rPr>
              <a:t>questa</a:t>
            </a:r>
            <a:r>
              <a:rPr lang="en-US" dirty="0">
                <a:ea typeface="+mn-lt"/>
                <a:cs typeface="+mn-lt"/>
              </a:rPr>
              <a:t> </a:t>
            </a:r>
            <a:r>
              <a:rPr lang="en-US" dirty="0" err="1">
                <a:ea typeface="+mn-lt"/>
                <a:cs typeface="+mn-lt"/>
              </a:rPr>
              <a:t>presentazione</a:t>
            </a:r>
            <a:r>
              <a:rPr lang="en-US" dirty="0">
                <a:ea typeface="+mn-lt"/>
                <a:cs typeface="+mn-lt"/>
              </a:rPr>
              <a:t> </a:t>
            </a:r>
            <a:r>
              <a:rPr lang="en-US" dirty="0" err="1">
                <a:ea typeface="+mn-lt"/>
                <a:cs typeface="+mn-lt"/>
              </a:rPr>
              <a:t>rappresentano</a:t>
            </a:r>
            <a:r>
              <a:rPr lang="en-US" dirty="0">
                <a:ea typeface="+mn-lt"/>
                <a:cs typeface="+mn-lt"/>
              </a:rPr>
              <a:t> le </a:t>
            </a:r>
            <a:r>
              <a:rPr lang="en-US" dirty="0" err="1">
                <a:ea typeface="+mn-lt"/>
                <a:cs typeface="+mn-lt"/>
              </a:rPr>
              <a:t>opinioni</a:t>
            </a:r>
            <a:r>
              <a:rPr lang="en-US" dirty="0">
                <a:ea typeface="+mn-lt"/>
                <a:cs typeface="+mn-lt"/>
              </a:rPr>
              <a:t> </a:t>
            </a:r>
            <a:r>
              <a:rPr lang="en-US" dirty="0" err="1">
                <a:ea typeface="+mn-lt"/>
                <a:cs typeface="+mn-lt"/>
              </a:rPr>
              <a:t>dei</a:t>
            </a:r>
            <a:r>
              <a:rPr lang="en-US" dirty="0">
                <a:ea typeface="+mn-lt"/>
                <a:cs typeface="+mn-lt"/>
              </a:rPr>
              <a:t> </a:t>
            </a:r>
            <a:r>
              <a:rPr lang="en-US" dirty="0" err="1">
                <a:ea typeface="+mn-lt"/>
                <a:cs typeface="+mn-lt"/>
              </a:rPr>
              <a:t>detentori</a:t>
            </a:r>
            <a:r>
              <a:rPr lang="en-US" dirty="0">
                <a:ea typeface="+mn-lt"/>
                <a:cs typeface="+mn-lt"/>
              </a:rPr>
              <a:t> del copyright </a:t>
            </a:r>
            <a:r>
              <a:rPr lang="en-US" dirty="0" err="1">
                <a:ea typeface="+mn-lt"/>
                <a:cs typeface="+mn-lt"/>
              </a:rPr>
              <a:t>alla</a:t>
            </a:r>
            <a:r>
              <a:rPr lang="en-US" dirty="0">
                <a:ea typeface="+mn-lt"/>
                <a:cs typeface="+mn-lt"/>
              </a:rPr>
              <a:t> data di </a:t>
            </a:r>
            <a:r>
              <a:rPr lang="en-US" dirty="0" err="1">
                <a:ea typeface="+mn-lt"/>
                <a:cs typeface="+mn-lt"/>
              </a:rPr>
              <a:t>pubblicazione</a:t>
            </a:r>
            <a:r>
              <a:rPr lang="en-US" dirty="0">
                <a:ea typeface="+mn-lt"/>
                <a:cs typeface="+mn-lt"/>
              </a:rPr>
              <a:t> di </a:t>
            </a:r>
            <a:r>
              <a:rPr lang="en-US" dirty="0" err="1">
                <a:ea typeface="+mn-lt"/>
                <a:cs typeface="+mn-lt"/>
              </a:rPr>
              <a:t>tali</a:t>
            </a:r>
            <a:r>
              <a:rPr lang="en-US" dirty="0">
                <a:ea typeface="+mn-lt"/>
                <a:cs typeface="+mn-lt"/>
              </a:rPr>
              <a:t> </a:t>
            </a:r>
            <a:r>
              <a:rPr lang="en-US" dirty="0" err="1">
                <a:ea typeface="+mn-lt"/>
                <a:cs typeface="+mn-lt"/>
              </a:rPr>
              <a:t>opinioni</a:t>
            </a:r>
            <a:r>
              <a:rPr lang="en-US" dirty="0">
                <a:ea typeface="+mn-lt"/>
                <a:cs typeface="+mn-lt"/>
              </a:rPr>
              <a:t>.</a:t>
            </a:r>
          </a:p>
          <a:p>
            <a:pPr algn="just"/>
            <a:endParaRPr lang="en-US" dirty="0">
              <a:ea typeface="Calibri"/>
              <a:cs typeface="Calibri"/>
            </a:endParaRPr>
          </a:p>
        </p:txBody>
      </p:sp>
    </p:spTree>
    <p:extLst>
      <p:ext uri="{BB962C8B-B14F-4D97-AF65-F5344CB8AC3E}">
        <p14:creationId xmlns:p14="http://schemas.microsoft.com/office/powerpoint/2010/main" val="6315396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1572259" y="1365490"/>
            <a:ext cx="7283505" cy="653509"/>
          </a:xfrm>
          <a:prstGeom prst="rect">
            <a:avLst/>
          </a:prstGeom>
        </p:spPr>
        <p:txBody>
          <a:bodyPr lIns="91440" tIns="45720" rIns="91440" bIns="45720" anchor="t"/>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3600" b="1" err="1">
                <a:solidFill>
                  <a:srgbClr val="1A75DB"/>
                </a:solidFill>
                <a:latin typeface="+mn-lt"/>
              </a:rPr>
              <a:t>Dichiarazione</a:t>
            </a:r>
            <a:r>
              <a:rPr lang="en-US" sz="3600" b="1" dirty="0">
                <a:solidFill>
                  <a:srgbClr val="1A75DB"/>
                </a:solidFill>
                <a:latin typeface="+mn-lt"/>
              </a:rPr>
              <a:t> di non </a:t>
            </a:r>
            <a:r>
              <a:rPr lang="en-US" sz="3600" b="1" err="1">
                <a:solidFill>
                  <a:srgbClr val="1A75DB"/>
                </a:solidFill>
                <a:latin typeface="+mn-lt"/>
              </a:rPr>
              <a:t>responsabilità</a:t>
            </a:r>
            <a:r>
              <a:rPr lang="en-US" sz="3600" b="1" dirty="0">
                <a:solidFill>
                  <a:srgbClr val="1A75DB"/>
                </a:solidFill>
                <a:latin typeface="+mn-lt"/>
              </a:rPr>
              <a:t>  </a:t>
            </a:r>
            <a:endParaRPr lang="en-GB" sz="3600" b="1" dirty="0">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dirty="0"/>
          </a:p>
        </p:txBody>
      </p:sp>
      <p:sp>
        <p:nvSpPr>
          <p:cNvPr id="7" name="TextBox 6">
            <a:extLst>
              <a:ext uri="{FF2B5EF4-FFF2-40B4-BE49-F238E27FC236}">
                <a16:creationId xmlns:a16="http://schemas.microsoft.com/office/drawing/2014/main" id="{4CE8027F-86D5-8209-CE4A-39D3763E8A8C}"/>
              </a:ext>
            </a:extLst>
          </p:cNvPr>
          <p:cNvSpPr txBox="1"/>
          <p:nvPr/>
        </p:nvSpPr>
        <p:spPr>
          <a:xfrm>
            <a:off x="1572260" y="2662287"/>
            <a:ext cx="7655242" cy="2462213"/>
          </a:xfrm>
          <a:prstGeom prst="rect">
            <a:avLst/>
          </a:prstGeom>
          <a:noFill/>
        </p:spPr>
        <p:txBody>
          <a:bodyPr wrap="square">
            <a:spAutoFit/>
          </a:bodyPr>
          <a:lstStyle/>
          <a:p>
            <a:pPr algn="just"/>
            <a:r>
              <a:rPr lang="it-IT" sz="2200" dirty="0"/>
              <a:t>L'Agenzia esecutiva europea per la salute e il digitale (</a:t>
            </a:r>
            <a:r>
              <a:rPr lang="it-IT" sz="2200" dirty="0" err="1"/>
              <a:t>HaDEA</a:t>
            </a:r>
            <a:r>
              <a:rPr lang="it-IT" sz="2200" dirty="0"/>
              <a:t>), nell'ambito dei poteri delegati dalla Commissione europea, sostiene la produzione di questa pubblicazione. Il sostegno della Commissione europea non costituisce un'approvazione dei contenuti, che riflettono solo le opinioni degli autori. La Commissione non può essere ritenuta responsabile per qualsiasi uso che possa essere fatto delle informazioni in essa contenute.</a:t>
            </a:r>
            <a:endParaRPr lang="en-US" sz="2200" dirty="0"/>
          </a:p>
        </p:txBody>
      </p:sp>
    </p:spTree>
    <p:extLst>
      <p:ext uri="{BB962C8B-B14F-4D97-AF65-F5344CB8AC3E}">
        <p14:creationId xmlns:p14="http://schemas.microsoft.com/office/powerpoint/2010/main" val="31608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5">
            <a:extLst>
              <a:ext uri="{FF2B5EF4-FFF2-40B4-BE49-F238E27FC236}">
                <a16:creationId xmlns:a16="http://schemas.microsoft.com/office/drawing/2014/main" id="{CC39D053-2657-4317-5BA4-BA00B3D2FE8E}"/>
              </a:ext>
            </a:extLst>
          </p:cNvPr>
          <p:cNvSpPr txBox="1"/>
          <p:nvPr/>
        </p:nvSpPr>
        <p:spPr>
          <a:xfrm>
            <a:off x="4218624" y="2339528"/>
            <a:ext cx="6459530" cy="4401205"/>
          </a:xfrm>
          <a:prstGeom prst="rect">
            <a:avLst/>
          </a:prstGeom>
          <a:noFill/>
          <a:ln w="76200">
            <a:solidFill>
              <a:srgbClr val="02FFD2"/>
            </a:solidFill>
          </a:ln>
        </p:spPr>
        <p:txBody>
          <a:bodyPr wrap="square" lIns="91440" tIns="45720" rIns="91440" bIns="45720" rtlCol="0" anchor="t">
            <a:spAutoFit/>
          </a:bodyPr>
          <a:lstStyle/>
          <a:p>
            <a:pPr algn="just"/>
            <a:endParaRPr lang="it-IT" sz="2000" dirty="0">
              <a:solidFill>
                <a:srgbClr val="1A75DB"/>
              </a:solidFill>
              <a:ea typeface="Calibri"/>
              <a:cs typeface="Calibri"/>
            </a:endParaRPr>
          </a:p>
          <a:p>
            <a:pPr algn="just"/>
            <a:r>
              <a:rPr lang="it-IT" sz="2000" dirty="0">
                <a:solidFill>
                  <a:srgbClr val="1A75DB"/>
                </a:solidFill>
                <a:ea typeface="+mj-ea"/>
                <a:cs typeface="+mj-cs"/>
              </a:rPr>
              <a:t>Un sistema sanitario è costituito da tutte le persone, le istituzioni e le risorse organizzate secondo politiche stabilite, con l’obiettivo di migliorare la salute della popolazione, rispondendo alle legittime aspettative delle persone e proteggendole dai costi derivanti dalla malattia attraverso una serie di attività il cui scopo principale è il miglioramento della salute.</a:t>
            </a:r>
            <a:endParaRPr lang="it-IT" sz="2000">
              <a:ea typeface="Calibri"/>
              <a:cs typeface="Calibri"/>
            </a:endParaRPr>
          </a:p>
          <a:p>
            <a:pPr algn="just"/>
            <a:endParaRPr lang="it-IT" sz="2000" dirty="0">
              <a:solidFill>
                <a:srgbClr val="1A75DB"/>
              </a:solidFill>
              <a:ea typeface="+mj-ea"/>
              <a:cs typeface="+mj-cs"/>
            </a:endParaRPr>
          </a:p>
          <a:p>
            <a:pPr algn="just"/>
            <a:r>
              <a:rPr lang="it-IT" sz="2000" dirty="0">
                <a:solidFill>
                  <a:srgbClr val="1A75DB"/>
                </a:solidFill>
                <a:ea typeface="+mj-ea"/>
                <a:cs typeface="+mj-cs"/>
              </a:rPr>
              <a:t>Il sistema sanitario fornisce interventi preventivi, promozionali, curativi e riabilitativi attraverso una combinazione di azioni di sanità pubblica e una rete di strutture sanitarie, private che pubbliche, che erogano cure personali.</a:t>
            </a:r>
            <a:endParaRPr lang="it-IT" sz="2000" dirty="0">
              <a:solidFill>
                <a:srgbClr val="1A75DB"/>
              </a:solidFill>
              <a:ea typeface="Calibri"/>
              <a:cs typeface="Calibri"/>
            </a:endParaRPr>
          </a:p>
        </p:txBody>
      </p:sp>
      <p:sp>
        <p:nvSpPr>
          <p:cNvPr id="5" name="Title">
            <a:extLst>
              <a:ext uri="{FF2B5EF4-FFF2-40B4-BE49-F238E27FC236}">
                <a16:creationId xmlns:a16="http://schemas.microsoft.com/office/drawing/2014/main" id="{41C92E69-239E-71B7-FBF6-A194D602DBCB}"/>
              </a:ext>
            </a:extLst>
          </p:cNvPr>
          <p:cNvSpPr txBox="1">
            <a:spLocks/>
          </p:cNvSpPr>
          <p:nvPr/>
        </p:nvSpPr>
        <p:spPr>
          <a:xfrm>
            <a:off x="4217137" y="1450339"/>
            <a:ext cx="5800771" cy="876115"/>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2800" b="1" dirty="0">
                <a:solidFill>
                  <a:srgbClr val="1A75DB"/>
                </a:solidFill>
                <a:latin typeface="+mn-lt"/>
              </a:rPr>
              <a:t>Secondo la definizione dell'OMS</a:t>
            </a:r>
            <a:r>
              <a:rPr lang="it-IT" sz="1200" dirty="0"/>
              <a:t> </a:t>
            </a:r>
            <a:r>
              <a:rPr lang="en-GB" sz="3600" b="1" dirty="0">
                <a:solidFill>
                  <a:srgbClr val="0063DC"/>
                </a:solidFill>
                <a:latin typeface="+mn-lt"/>
              </a:rPr>
              <a:t>… </a:t>
            </a:r>
            <a:endParaRPr lang="it-IT" sz="3600" b="1" dirty="0">
              <a:solidFill>
                <a:srgbClr val="0063DC"/>
              </a:solidFill>
              <a:latin typeface="+mn-lt"/>
            </a:endParaRPr>
          </a:p>
        </p:txBody>
      </p:sp>
      <p:sp>
        <p:nvSpPr>
          <p:cNvPr id="6" name="Subtitle">
            <a:extLst>
              <a:ext uri="{FF2B5EF4-FFF2-40B4-BE49-F238E27FC236}">
                <a16:creationId xmlns:a16="http://schemas.microsoft.com/office/drawing/2014/main" id="{6DA3C656-2054-F530-6A05-B7358C7E9ABB}"/>
              </a:ext>
            </a:extLst>
          </p:cNvPr>
          <p:cNvSpPr txBox="1">
            <a:spLocks/>
          </p:cNvSpPr>
          <p:nvPr/>
        </p:nvSpPr>
        <p:spPr>
          <a:xfrm>
            <a:off x="4200914" y="1291710"/>
            <a:ext cx="2216021" cy="321076"/>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2400" dirty="0">
              <a:solidFill>
                <a:srgbClr val="FB0087"/>
              </a:solidFill>
              <a:latin typeface="+mn-lt"/>
            </a:endParaRPr>
          </a:p>
        </p:txBody>
      </p:sp>
      <p:sp>
        <p:nvSpPr>
          <p:cNvPr id="2" name="Footer Placeholder 4">
            <a:extLst>
              <a:ext uri="{FF2B5EF4-FFF2-40B4-BE49-F238E27FC236}">
                <a16:creationId xmlns:a16="http://schemas.microsoft.com/office/drawing/2014/main" id="{942C579D-9871-8F33-3090-3A9CF54FDA8A}"/>
              </a:ext>
            </a:extLst>
          </p:cNvPr>
          <p:cNvSpPr txBox="1">
            <a:spLocks noChangeArrowheads="1"/>
          </p:cNvSpPr>
          <p:nvPr/>
        </p:nvSpPr>
        <p:spPr bwMode="auto">
          <a:xfrm>
            <a:off x="7562596" y="680964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asellaDiTesto 6">
            <a:extLst>
              <a:ext uri="{FF2B5EF4-FFF2-40B4-BE49-F238E27FC236}">
                <a16:creationId xmlns:a16="http://schemas.microsoft.com/office/drawing/2014/main" id="{3606AD50-AE0B-C440-EEC7-B2F8A3B2C701}"/>
              </a:ext>
            </a:extLst>
          </p:cNvPr>
          <p:cNvSpPr txBox="1"/>
          <p:nvPr/>
        </p:nvSpPr>
        <p:spPr>
          <a:xfrm>
            <a:off x="2366010" y="6829981"/>
            <a:ext cx="5440680" cy="369332"/>
          </a:xfrm>
          <a:prstGeom prst="rect">
            <a:avLst/>
          </a:prstGeom>
          <a:noFill/>
        </p:spPr>
        <p:txBody>
          <a:bodyPr wrap="square">
            <a:spAutoFit/>
          </a:bodyPr>
          <a:lstStyle/>
          <a:p>
            <a:r>
              <a:rPr lang="it-IT" dirty="0">
                <a:hlinkClick r:id="rId2"/>
              </a:rPr>
              <a:t>https://youtu.be/p0YtsxxIQuQ?feature=shared</a:t>
            </a:r>
            <a:endParaRPr lang="it-IT" dirty="0"/>
          </a:p>
        </p:txBody>
      </p:sp>
    </p:spTree>
    <p:extLst>
      <p:ext uri="{BB962C8B-B14F-4D97-AF65-F5344CB8AC3E}">
        <p14:creationId xmlns:p14="http://schemas.microsoft.com/office/powerpoint/2010/main" val="39907201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655861F-74EA-8B2C-AB4E-7B46236DC16F}"/>
              </a:ext>
            </a:extLst>
          </p:cNvPr>
          <p:cNvSpPr>
            <a:spLocks noGrp="1"/>
          </p:cNvSpPr>
          <p:nvPr>
            <p:ph type="title"/>
          </p:nvPr>
        </p:nvSpPr>
        <p:spPr/>
        <p:txBody>
          <a:bodyPr/>
          <a:lstStyle/>
          <a:p>
            <a:r>
              <a:rPr lang="en-US" sz="4800" dirty="0"/>
              <a:t>Grazie!</a:t>
            </a:r>
            <a:endParaRPr lang="hu-HU" dirty="0"/>
          </a:p>
        </p:txBody>
      </p:sp>
      <p:sp>
        <p:nvSpPr>
          <p:cNvPr id="3" name="CasellaDiTesto 2">
            <a:extLst>
              <a:ext uri="{FF2B5EF4-FFF2-40B4-BE49-F238E27FC236}">
                <a16:creationId xmlns:a16="http://schemas.microsoft.com/office/drawing/2014/main" id="{6EF1F6BC-B8E4-DBB8-4F26-3769793A229F}"/>
              </a:ext>
            </a:extLst>
          </p:cNvPr>
          <p:cNvSpPr txBox="1"/>
          <p:nvPr/>
        </p:nvSpPr>
        <p:spPr>
          <a:xfrm>
            <a:off x="3043238" y="5530334"/>
            <a:ext cx="5400674" cy="369332"/>
          </a:xfrm>
          <a:prstGeom prst="rect">
            <a:avLst/>
          </a:prstGeom>
          <a:noFill/>
        </p:spPr>
        <p:txBody>
          <a:bodyPr wrap="square">
            <a:spAutoFit/>
          </a:bodyPr>
          <a:lstStyle/>
          <a:p>
            <a:r>
              <a:rPr lang="it-IT" dirty="0">
                <a:hlinkClick r:id="rId2"/>
              </a:rPr>
              <a:t>https://youtu.be/6_JPqmgTtN4?feature=shared</a:t>
            </a:r>
            <a:endParaRPr lang="it-IT" dirty="0"/>
          </a:p>
        </p:txBody>
      </p:sp>
    </p:spTree>
    <p:extLst>
      <p:ext uri="{BB962C8B-B14F-4D97-AF65-F5344CB8AC3E}">
        <p14:creationId xmlns:p14="http://schemas.microsoft.com/office/powerpoint/2010/main" val="34204725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578228" y="573243"/>
            <a:ext cx="9875517" cy="1219285"/>
          </a:xfrm>
        </p:spPr>
        <p:txBody>
          <a:bodyPr lIns="91440" tIns="45720" rIns="91440" bIns="45720" anchor="b"/>
          <a:lstStyle/>
          <a:p>
            <a:pPr algn="ctr"/>
            <a:r>
              <a:rPr lang="it-IT" b="1" dirty="0"/>
              <a:t>Aspettative di un sistema sanitario ben funzionante:</a:t>
            </a:r>
            <a:endParaRPr lang="el-GR" b="1" dirty="0"/>
          </a:p>
        </p:txBody>
      </p:sp>
      <p:sp>
        <p:nvSpPr>
          <p:cNvPr id="3" name="Θέση περιεχομένου 2"/>
          <p:cNvSpPr>
            <a:spLocks noGrp="1"/>
          </p:cNvSpPr>
          <p:nvPr>
            <p:ph sz="half" idx="1"/>
          </p:nvPr>
        </p:nvSpPr>
        <p:spPr>
          <a:xfrm>
            <a:off x="578095" y="2294138"/>
            <a:ext cx="9875519" cy="3778624"/>
          </a:xfrm>
          <a:ln w="76200">
            <a:solidFill>
              <a:srgbClr val="FB0087"/>
            </a:solidFill>
          </a:ln>
        </p:spPr>
        <p:txBody>
          <a:bodyPr/>
          <a:lstStyle/>
          <a:p>
            <a:endParaRPr lang="en-GB" sz="2400" b="1" dirty="0"/>
          </a:p>
          <a:p>
            <a:pPr marL="0" indent="0">
              <a:buNone/>
            </a:pPr>
            <a:endParaRPr lang="el-GR" sz="2400" dirty="0"/>
          </a:p>
        </p:txBody>
      </p:sp>
      <p:sp>
        <p:nvSpPr>
          <p:cNvPr id="4" name="Footer Placeholder 4">
            <a:extLst>
              <a:ext uri="{FF2B5EF4-FFF2-40B4-BE49-F238E27FC236}">
                <a16:creationId xmlns:a16="http://schemas.microsoft.com/office/drawing/2014/main" id="{0CD7381A-ACC2-6A39-078F-09D38543F291}"/>
              </a:ext>
            </a:extLst>
          </p:cNvPr>
          <p:cNvSpPr txBox="1">
            <a:spLocks noChangeArrowheads="1"/>
          </p:cNvSpPr>
          <p:nvPr/>
        </p:nvSpPr>
        <p:spPr bwMode="auto">
          <a:xfrm>
            <a:off x="167010" y="6842040"/>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701F841B-8CC0-E648-9950-E9A46B129D41}"/>
              </a:ext>
            </a:extLst>
          </p:cNvPr>
          <p:cNvSpPr txBox="1"/>
          <p:nvPr/>
        </p:nvSpPr>
        <p:spPr>
          <a:xfrm>
            <a:off x="688695" y="2539578"/>
            <a:ext cx="9869560" cy="3293209"/>
          </a:xfrm>
          <a:prstGeom prst="rect">
            <a:avLst/>
          </a:prstGeom>
          <a:noFill/>
        </p:spPr>
        <p:txBody>
          <a:bodyPr wrap="square" lIns="91440" tIns="45720" rIns="91440" bIns="45720" rtlCol="0" anchor="t">
            <a:spAutoFit/>
          </a:bodyPr>
          <a:lstStyle/>
          <a:p>
            <a:pPr defTabSz="914400" eaLnBrk="0" fontAlgn="base" hangingPunct="0">
              <a:spcBef>
                <a:spcPct val="0"/>
              </a:spcBef>
              <a:spcAft>
                <a:spcPct val="0"/>
              </a:spcAft>
              <a:buFontTx/>
              <a:buChar char="•"/>
            </a:pPr>
            <a:r>
              <a:rPr lang="it-IT" altLang="it-IT" sz="2000" b="1" dirty="0">
                <a:solidFill>
                  <a:srgbClr val="1A75DB"/>
                </a:solidFill>
                <a:ea typeface="+mj-ea"/>
                <a:cs typeface="+mj-cs"/>
              </a:rPr>
              <a:t> </a:t>
            </a:r>
            <a:r>
              <a:rPr lang="it-IT" altLang="it-IT" sz="2600" dirty="0">
                <a:solidFill>
                  <a:srgbClr val="1A75DB"/>
                </a:solidFill>
                <a:ea typeface="+mj-ea"/>
                <a:cs typeface="+mj-cs"/>
              </a:rPr>
              <a:t>Migliorare lo stato di salute degli individui, delle famiglie e delle comunità;</a:t>
            </a:r>
            <a:endParaRPr lang="it-IT" altLang="it-IT" sz="2600">
              <a:solidFill>
                <a:srgbClr val="1A75DB"/>
              </a:solidFill>
              <a:ea typeface="Calibri"/>
              <a:cs typeface="Calibri"/>
            </a:endParaRPr>
          </a:p>
          <a:p>
            <a:pPr defTabSz="914400">
              <a:spcBef>
                <a:spcPct val="0"/>
              </a:spcBef>
              <a:spcAft>
                <a:spcPct val="0"/>
              </a:spcAft>
              <a:buFontTx/>
              <a:buChar char="•"/>
            </a:pPr>
            <a:r>
              <a:rPr lang="it-IT" sz="2600" dirty="0">
                <a:solidFill>
                  <a:srgbClr val="1A75DB"/>
                </a:solidFill>
                <a:ea typeface="+mj-ea"/>
                <a:cs typeface="+mj-cs"/>
              </a:rPr>
              <a:t> Difendere la popolazione dalle minacce per la sua salute;</a:t>
            </a:r>
            <a:r>
              <a:rPr lang="it-IT" altLang="it-IT" sz="2600" dirty="0">
                <a:solidFill>
                  <a:srgbClr val="1A75DB"/>
                </a:solidFill>
                <a:ea typeface="+mj-ea"/>
                <a:cs typeface="+mj-cs"/>
              </a:rPr>
              <a:t> </a:t>
            </a:r>
            <a:endParaRPr lang="it-IT" altLang="it-IT" sz="2600">
              <a:solidFill>
                <a:srgbClr val="1A75DB"/>
              </a:solidFill>
              <a:ea typeface="Calibri"/>
              <a:cs typeface="Calibri"/>
            </a:endParaRPr>
          </a:p>
          <a:p>
            <a:pPr defTabSz="914400" eaLnBrk="0" fontAlgn="base" hangingPunct="0">
              <a:spcBef>
                <a:spcPct val="0"/>
              </a:spcBef>
              <a:spcAft>
                <a:spcPct val="0"/>
              </a:spcAft>
              <a:buFontTx/>
              <a:buChar char="•"/>
            </a:pPr>
            <a:r>
              <a:rPr lang="it-IT" altLang="it-IT" sz="2600" dirty="0">
                <a:solidFill>
                  <a:srgbClr val="1A75DB"/>
                </a:solidFill>
                <a:ea typeface="+mj-ea"/>
                <a:cs typeface="+mj-cs"/>
              </a:rPr>
              <a:t> Proteggere le persone dalle conseguenze finanziarie derivanti della malattia;</a:t>
            </a:r>
            <a:endParaRPr lang="it-IT" altLang="it-IT" sz="2600">
              <a:solidFill>
                <a:srgbClr val="1A75DB"/>
              </a:solidFill>
              <a:ea typeface="Calibri"/>
              <a:cs typeface="Calibri"/>
            </a:endParaRPr>
          </a:p>
          <a:p>
            <a:pPr defTabSz="914400" eaLnBrk="0" fontAlgn="base" hangingPunct="0">
              <a:spcBef>
                <a:spcPct val="0"/>
              </a:spcBef>
              <a:spcAft>
                <a:spcPct val="0"/>
              </a:spcAft>
              <a:buFontTx/>
              <a:buChar char="•"/>
            </a:pPr>
            <a:r>
              <a:rPr lang="it-IT" altLang="it-IT" sz="2600" dirty="0">
                <a:solidFill>
                  <a:srgbClr val="1A75DB"/>
                </a:solidFill>
                <a:ea typeface="+mj-ea"/>
                <a:cs typeface="+mj-cs"/>
              </a:rPr>
              <a:t> Consentire un accesso equo alle cure incentrate sulla persona; </a:t>
            </a:r>
            <a:endParaRPr lang="it-IT" altLang="it-IT" sz="2600">
              <a:solidFill>
                <a:srgbClr val="1A75DB"/>
              </a:solidFill>
              <a:ea typeface="Calibri"/>
              <a:cs typeface="Calibri"/>
            </a:endParaRPr>
          </a:p>
          <a:p>
            <a:pPr defTabSz="914400">
              <a:spcBef>
                <a:spcPct val="0"/>
              </a:spcBef>
              <a:spcAft>
                <a:spcPct val="0"/>
              </a:spcAft>
              <a:buFontTx/>
              <a:buChar char="•"/>
            </a:pPr>
            <a:r>
              <a:rPr lang="it-IT" altLang="it-IT" sz="2600" dirty="0">
                <a:solidFill>
                  <a:srgbClr val="1A75DB"/>
                </a:solidFill>
                <a:ea typeface="+mj-ea"/>
                <a:cs typeface="+mj-cs"/>
              </a:rPr>
              <a:t> Garantire la possibilità per le persone di partecipare alle decisioni che riguardano la loro salute e il sistema sanitario. </a:t>
            </a:r>
            <a:endParaRPr lang="it-IT" altLang="it-IT" sz="2600">
              <a:solidFill>
                <a:srgbClr val="1A75DB"/>
              </a:solidFill>
              <a:ea typeface="Calibri"/>
              <a:cs typeface="Calibri"/>
            </a:endParaRPr>
          </a:p>
        </p:txBody>
      </p:sp>
      <p:sp>
        <p:nvSpPr>
          <p:cNvPr id="7" name="CasellaDiTesto 6">
            <a:extLst>
              <a:ext uri="{FF2B5EF4-FFF2-40B4-BE49-F238E27FC236}">
                <a16:creationId xmlns:a16="http://schemas.microsoft.com/office/drawing/2014/main" id="{CBF553C4-7FF6-6AF0-DFCF-3D351AB9C44A}"/>
              </a:ext>
            </a:extLst>
          </p:cNvPr>
          <p:cNvSpPr txBox="1"/>
          <p:nvPr/>
        </p:nvSpPr>
        <p:spPr>
          <a:xfrm>
            <a:off x="2323148" y="6318202"/>
            <a:ext cx="5400674" cy="369332"/>
          </a:xfrm>
          <a:prstGeom prst="rect">
            <a:avLst/>
          </a:prstGeom>
          <a:noFill/>
        </p:spPr>
        <p:txBody>
          <a:bodyPr wrap="square">
            <a:spAutoFit/>
          </a:bodyPr>
          <a:lstStyle/>
          <a:p>
            <a:r>
              <a:rPr lang="it-IT" dirty="0">
                <a:hlinkClick r:id="rId2"/>
              </a:rPr>
              <a:t>https://youtu.be/z32_ETdm0rs?feature=shared</a:t>
            </a:r>
            <a:endParaRPr lang="it-IT" dirty="0"/>
          </a:p>
        </p:txBody>
      </p:sp>
    </p:spTree>
    <p:extLst>
      <p:ext uri="{BB962C8B-B14F-4D97-AF65-F5344CB8AC3E}">
        <p14:creationId xmlns:p14="http://schemas.microsoft.com/office/powerpoint/2010/main" val="3940066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35180-C7C9-69CD-3573-D54A480B84C2}"/>
              </a:ext>
            </a:extLst>
          </p:cNvPr>
          <p:cNvSpPr>
            <a:spLocks noGrp="1"/>
          </p:cNvSpPr>
          <p:nvPr>
            <p:ph type="title"/>
          </p:nvPr>
        </p:nvSpPr>
        <p:spPr>
          <a:xfrm>
            <a:off x="242152" y="225683"/>
            <a:ext cx="10328455" cy="720090"/>
          </a:xfrm>
        </p:spPr>
        <p:txBody>
          <a:bodyPr lIns="91440" tIns="45720" rIns="91440" bIns="45720" anchor="b"/>
          <a:lstStyle/>
          <a:p>
            <a:r>
              <a:rPr lang="en-GB" b="1" dirty="0">
                <a:solidFill>
                  <a:srgbClr val="0070C0"/>
                </a:solidFill>
              </a:rPr>
              <a:t>    </a:t>
            </a:r>
            <a:r>
              <a:rPr lang="en-GB" b="1" dirty="0" err="1">
                <a:solidFill>
                  <a:srgbClr val="0070C0"/>
                </a:solidFill>
              </a:rPr>
              <a:t>Gli</a:t>
            </a:r>
            <a:r>
              <a:rPr lang="en-GB" b="1" dirty="0">
                <a:solidFill>
                  <a:srgbClr val="0070C0"/>
                </a:solidFill>
              </a:rPr>
              <a:t> </a:t>
            </a:r>
            <a:r>
              <a:rPr lang="en-GB" b="1" dirty="0" err="1">
                <a:solidFill>
                  <a:srgbClr val="0070C0"/>
                </a:solidFill>
              </a:rPr>
              <a:t>elementi</a:t>
            </a:r>
            <a:r>
              <a:rPr lang="en-GB" b="1" dirty="0">
                <a:solidFill>
                  <a:srgbClr val="0070C0"/>
                </a:solidFill>
              </a:rPr>
              <a:t> </a:t>
            </a:r>
            <a:r>
              <a:rPr lang="en-GB" b="1" dirty="0" err="1">
                <a:solidFill>
                  <a:srgbClr val="0070C0"/>
                </a:solidFill>
              </a:rPr>
              <a:t>fondamentali</a:t>
            </a:r>
            <a:r>
              <a:rPr lang="en-GB" b="1" dirty="0">
                <a:solidFill>
                  <a:srgbClr val="0070C0"/>
                </a:solidFill>
              </a:rPr>
              <a:t> di un </a:t>
            </a:r>
            <a:r>
              <a:rPr lang="en-GB" b="1" dirty="0" err="1">
                <a:solidFill>
                  <a:srgbClr val="0070C0"/>
                </a:solidFill>
              </a:rPr>
              <a:t>sistema</a:t>
            </a:r>
            <a:r>
              <a:rPr lang="en-GB" b="1" dirty="0">
                <a:solidFill>
                  <a:srgbClr val="0070C0"/>
                </a:solidFill>
              </a:rPr>
              <a:t> </a:t>
            </a:r>
            <a:r>
              <a:rPr lang="en-GB" b="1" dirty="0" err="1">
                <a:solidFill>
                  <a:srgbClr val="0070C0"/>
                </a:solidFill>
              </a:rPr>
              <a:t>sanitario</a:t>
            </a:r>
            <a:endParaRPr lang="en-GB" b="1" dirty="0">
              <a:solidFill>
                <a:srgbClr val="0070C0"/>
              </a:solidFill>
            </a:endParaRPr>
          </a:p>
        </p:txBody>
      </p:sp>
      <p:graphicFrame>
        <p:nvGraphicFramePr>
          <p:cNvPr id="8" name="Content Placeholder 7">
            <a:extLst>
              <a:ext uri="{FF2B5EF4-FFF2-40B4-BE49-F238E27FC236}">
                <a16:creationId xmlns:a16="http://schemas.microsoft.com/office/drawing/2014/main" id="{A70237B3-6294-08CC-E42A-006F466B211D}"/>
              </a:ext>
            </a:extLst>
          </p:cNvPr>
          <p:cNvGraphicFramePr>
            <a:graphicFrameLocks noGrp="1"/>
          </p:cNvGraphicFramePr>
          <p:nvPr>
            <p:ph sz="half" idx="1"/>
            <p:extLst>
              <p:ext uri="{D42A27DB-BD31-4B8C-83A1-F6EECF244321}">
                <p14:modId xmlns:p14="http://schemas.microsoft.com/office/powerpoint/2010/main" val="3918519475"/>
              </p:ext>
            </p:extLst>
          </p:nvPr>
        </p:nvGraphicFramePr>
        <p:xfrm>
          <a:off x="598480" y="1154667"/>
          <a:ext cx="9618020" cy="52250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4">
            <a:extLst>
              <a:ext uri="{FF2B5EF4-FFF2-40B4-BE49-F238E27FC236}">
                <a16:creationId xmlns:a16="http://schemas.microsoft.com/office/drawing/2014/main" id="{47F8F2E6-C428-6EA1-349E-81B9962FAA59}"/>
              </a:ext>
            </a:extLst>
          </p:cNvPr>
          <p:cNvSpPr txBox="1">
            <a:spLocks noChangeArrowheads="1"/>
          </p:cNvSpPr>
          <p:nvPr/>
        </p:nvSpPr>
        <p:spPr bwMode="auto">
          <a:xfrm>
            <a:off x="4527995" y="6824986"/>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CasellaDiTesto 4">
            <a:extLst>
              <a:ext uri="{FF2B5EF4-FFF2-40B4-BE49-F238E27FC236}">
                <a16:creationId xmlns:a16="http://schemas.microsoft.com/office/drawing/2014/main" id="{1331501F-F7BE-CCF1-9300-1DB55903958A}"/>
              </a:ext>
            </a:extLst>
          </p:cNvPr>
          <p:cNvSpPr txBox="1"/>
          <p:nvPr/>
        </p:nvSpPr>
        <p:spPr>
          <a:xfrm>
            <a:off x="3031808" y="6455654"/>
            <a:ext cx="5400674" cy="369332"/>
          </a:xfrm>
          <a:prstGeom prst="rect">
            <a:avLst/>
          </a:prstGeom>
          <a:noFill/>
        </p:spPr>
        <p:txBody>
          <a:bodyPr wrap="square">
            <a:spAutoFit/>
          </a:bodyPr>
          <a:lstStyle/>
          <a:p>
            <a:r>
              <a:rPr lang="it-IT" dirty="0">
                <a:hlinkClick r:id="rId7"/>
              </a:rPr>
              <a:t>https://youtu.be/Gdl4hiYv8vU?feature=shared</a:t>
            </a:r>
            <a:endParaRPr lang="it-IT" dirty="0"/>
          </a:p>
        </p:txBody>
      </p:sp>
    </p:spTree>
    <p:extLst>
      <p:ext uri="{BB962C8B-B14F-4D97-AF65-F5344CB8AC3E}">
        <p14:creationId xmlns:p14="http://schemas.microsoft.com/office/powerpoint/2010/main" val="1221628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magine che contiene persona, Attrezzature mediche, Viso umano, vestiti&#10;&#10;Descrizione generata automaticamente">
            <a:extLst>
              <a:ext uri="{FF2B5EF4-FFF2-40B4-BE49-F238E27FC236}">
                <a16:creationId xmlns:a16="http://schemas.microsoft.com/office/drawing/2014/main" id="{613F586C-9C76-3940-282C-D925906C83D3}"/>
              </a:ext>
            </a:extLst>
          </p:cNvPr>
          <p:cNvPicPr>
            <a:picLocks noChangeAspect="1"/>
          </p:cNvPicPr>
          <p:nvPr/>
        </p:nvPicPr>
        <p:blipFill>
          <a:blip r:embed="rId2"/>
          <a:stretch>
            <a:fillRect/>
          </a:stretch>
        </p:blipFill>
        <p:spPr>
          <a:xfrm>
            <a:off x="-3672" y="0"/>
            <a:ext cx="4503700" cy="6815654"/>
          </a:xfrm>
          <a:prstGeom prst="rect">
            <a:avLst/>
          </a:prstGeom>
        </p:spPr>
      </p:pic>
      <p:sp>
        <p:nvSpPr>
          <p:cNvPr id="2" name="Title 1"/>
          <p:cNvSpPr>
            <a:spLocks noGrp="1"/>
          </p:cNvSpPr>
          <p:nvPr>
            <p:ph type="title"/>
          </p:nvPr>
        </p:nvSpPr>
        <p:spPr>
          <a:xfrm>
            <a:off x="4686061" y="182326"/>
            <a:ext cx="6107683" cy="1607132"/>
          </a:xfrm>
        </p:spPr>
        <p:txBody>
          <a:bodyPr lIns="91440" tIns="45720" rIns="91440" bIns="45720" anchor="ctr"/>
          <a:lstStyle/>
          <a:p>
            <a:pPr algn="ctr"/>
            <a:r>
              <a:rPr lang="en-US" b="1" dirty="0"/>
              <a:t>Le  figure </a:t>
            </a:r>
            <a:r>
              <a:rPr lang="en-US" b="1" err="1"/>
              <a:t>che</a:t>
            </a:r>
            <a:r>
              <a:rPr lang="en-US" b="1" dirty="0"/>
              <a:t> </a:t>
            </a:r>
            <a:r>
              <a:rPr lang="en-US" b="1" err="1"/>
              <a:t>operano</a:t>
            </a:r>
            <a:r>
              <a:rPr lang="en-US" b="1" dirty="0"/>
              <a:t> </a:t>
            </a:r>
            <a:r>
              <a:rPr lang="en-US" b="1" err="1"/>
              <a:t>all'interno</a:t>
            </a:r>
            <a:r>
              <a:rPr lang="en-US" b="1" dirty="0"/>
              <a:t> del </a:t>
            </a:r>
            <a:r>
              <a:rPr lang="en-US" b="1" err="1"/>
              <a:t>sistema</a:t>
            </a:r>
            <a:r>
              <a:rPr lang="en-US" b="1" dirty="0"/>
              <a:t> </a:t>
            </a:r>
            <a:r>
              <a:rPr lang="en-US" b="1" err="1"/>
              <a:t>sanitario</a:t>
            </a:r>
            <a:endParaRPr lang="en-US" b="1" err="1">
              <a:ea typeface="Calibri"/>
              <a:cs typeface="Calibri"/>
            </a:endParaRPr>
          </a:p>
        </p:txBody>
      </p:sp>
      <p:sp>
        <p:nvSpPr>
          <p:cNvPr id="3" name="Content Placeholder 2"/>
          <p:cNvSpPr>
            <a:spLocks noGrp="1"/>
          </p:cNvSpPr>
          <p:nvPr>
            <p:ph sz="half" idx="1"/>
          </p:nvPr>
        </p:nvSpPr>
        <p:spPr>
          <a:xfrm>
            <a:off x="4687594" y="1796195"/>
            <a:ext cx="6113522" cy="4418587"/>
          </a:xfrm>
          <a:ln w="76200">
            <a:solidFill>
              <a:srgbClr val="00B0F0"/>
            </a:solidFill>
          </a:ln>
        </p:spPr>
        <p:txBody>
          <a:bodyPr lIns="91440" tIns="45720" rIns="91440" bIns="45720" anchor="t"/>
          <a:lstStyle/>
          <a:p>
            <a:pPr marL="239395" indent="-239395"/>
            <a:r>
              <a:rPr lang="it-IT" sz="2000" dirty="0"/>
              <a:t>Medici / Odontoiatri;</a:t>
            </a:r>
            <a:endParaRPr lang="en-US" dirty="0"/>
          </a:p>
          <a:p>
            <a:pPr marL="239395" indent="-239395"/>
            <a:r>
              <a:rPr lang="it-IT" sz="2000" dirty="0"/>
              <a:t>Infermieri / Ostetriche ;</a:t>
            </a:r>
            <a:endParaRPr lang="it-IT" sz="2000" dirty="0">
              <a:ea typeface="Calibri"/>
              <a:cs typeface="Calibri"/>
            </a:endParaRPr>
          </a:p>
          <a:p>
            <a:pPr marL="239395" indent="-239395"/>
            <a:r>
              <a:rPr lang="it-IT" sz="2000" dirty="0"/>
              <a:t>Farmacisti </a:t>
            </a:r>
          </a:p>
          <a:p>
            <a:pPr marL="239395" indent="-239395"/>
            <a:r>
              <a:rPr lang="it-IT" sz="2000" dirty="0"/>
              <a:t>Biologi/ ricercatori</a:t>
            </a:r>
            <a:endParaRPr lang="it-IT" sz="2000">
              <a:ea typeface="Calibri"/>
              <a:cs typeface="Calibri"/>
            </a:endParaRPr>
          </a:p>
          <a:p>
            <a:pPr marL="239395" indent="-239395"/>
            <a:r>
              <a:rPr lang="it-IT" sz="2000" dirty="0"/>
              <a:t>Fisioterapisti, Dietologi, nutrizionisti;</a:t>
            </a:r>
            <a:endParaRPr lang="it-IT" sz="2000" dirty="0">
              <a:ea typeface="Calibri"/>
              <a:cs typeface="Calibri"/>
            </a:endParaRPr>
          </a:p>
          <a:p>
            <a:pPr marL="239395" indent="-239395"/>
            <a:r>
              <a:rPr lang="it-IT" sz="2000" dirty="0"/>
              <a:t>Psicologi;</a:t>
            </a:r>
            <a:endParaRPr lang="it-IT" sz="2000" dirty="0">
              <a:ea typeface="Calibri"/>
              <a:cs typeface="Calibri"/>
            </a:endParaRPr>
          </a:p>
          <a:p>
            <a:pPr marL="239395" indent="-239395"/>
            <a:r>
              <a:rPr lang="it-IT" sz="2000" dirty="0"/>
              <a:t>Professionisti dell'assistenza sociale e della consulenza;</a:t>
            </a:r>
            <a:endParaRPr lang="it-IT" sz="2000">
              <a:ea typeface="Calibri"/>
              <a:cs typeface="Calibri"/>
            </a:endParaRPr>
          </a:p>
          <a:p>
            <a:pPr marL="239395" indent="-239395"/>
            <a:r>
              <a:rPr lang="it-IT" sz="2000" dirty="0"/>
              <a:t>Operatori socio sanitari (OSS);</a:t>
            </a:r>
            <a:endParaRPr lang="it-IT" sz="2000">
              <a:ea typeface="Calibri"/>
              <a:cs typeface="Calibri"/>
            </a:endParaRPr>
          </a:p>
          <a:p>
            <a:pPr marL="239395" indent="-239395"/>
            <a:r>
              <a:rPr lang="it-IT" sz="2000" dirty="0"/>
              <a:t>Personale di supporto tecnico e informatico;</a:t>
            </a:r>
            <a:endParaRPr lang="it-IT" sz="2000">
              <a:ea typeface="Calibri"/>
              <a:cs typeface="Calibri"/>
            </a:endParaRPr>
          </a:p>
          <a:p>
            <a:pPr marL="239395" indent="-239395"/>
            <a:r>
              <a:rPr lang="it-IT" sz="2000" dirty="0"/>
              <a:t>Personale amministrativo; </a:t>
            </a:r>
            <a:endParaRPr lang="el-GR" sz="2000">
              <a:ea typeface="Calibri"/>
              <a:cs typeface="Calibri"/>
            </a:endParaRPr>
          </a:p>
          <a:p>
            <a:pPr marL="239395" indent="-239395"/>
            <a:r>
              <a:rPr lang="it-IT" sz="2000" dirty="0"/>
              <a:t>Altre categorie professionali.</a:t>
            </a:r>
            <a:endParaRPr lang="el-GR" sz="2000" dirty="0">
              <a:ea typeface="Calibri"/>
              <a:cs typeface="Calibri"/>
            </a:endParaRPr>
          </a:p>
        </p:txBody>
      </p:sp>
      <p:sp>
        <p:nvSpPr>
          <p:cNvPr id="7" name="Footer Placeholder 4">
            <a:extLst>
              <a:ext uri="{FF2B5EF4-FFF2-40B4-BE49-F238E27FC236}">
                <a16:creationId xmlns:a16="http://schemas.microsoft.com/office/drawing/2014/main" id="{0C9479BF-1B8B-18DE-6B43-B3FA332E5648}"/>
              </a:ext>
            </a:extLst>
          </p:cNvPr>
          <p:cNvSpPr txBox="1">
            <a:spLocks noChangeArrowheads="1"/>
          </p:cNvSpPr>
          <p:nvPr/>
        </p:nvSpPr>
        <p:spPr bwMode="auto">
          <a:xfrm>
            <a:off x="96671" y="688201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E7D170C0-744C-97E6-BDE0-F678EB8431B1}"/>
              </a:ext>
            </a:extLst>
          </p:cNvPr>
          <p:cNvSpPr txBox="1"/>
          <p:nvPr/>
        </p:nvSpPr>
        <p:spPr>
          <a:xfrm>
            <a:off x="3034665" y="6446322"/>
            <a:ext cx="5429250" cy="369332"/>
          </a:xfrm>
          <a:prstGeom prst="rect">
            <a:avLst/>
          </a:prstGeom>
          <a:noFill/>
        </p:spPr>
        <p:txBody>
          <a:bodyPr wrap="square">
            <a:spAutoFit/>
          </a:bodyPr>
          <a:lstStyle/>
          <a:p>
            <a:r>
              <a:rPr lang="it-IT" dirty="0">
                <a:hlinkClick r:id="rId3"/>
              </a:rPr>
              <a:t>https://youtu.be/qtHQY9l-4EE?feature=shared</a:t>
            </a:r>
            <a:endParaRPr lang="it-IT" dirty="0"/>
          </a:p>
        </p:txBody>
      </p:sp>
    </p:spTree>
    <p:extLst>
      <p:ext uri="{BB962C8B-B14F-4D97-AF65-F5344CB8AC3E}">
        <p14:creationId xmlns:p14="http://schemas.microsoft.com/office/powerpoint/2010/main" val="2985337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περιεχομένου 2"/>
          <p:cNvSpPr txBox="1">
            <a:spLocks/>
          </p:cNvSpPr>
          <p:nvPr/>
        </p:nvSpPr>
        <p:spPr>
          <a:xfrm>
            <a:off x="8420100" y="2828097"/>
            <a:ext cx="2092683" cy="2733745"/>
          </a:xfrm>
          <a:prstGeom prst="rect">
            <a:avLst/>
          </a:prstGeom>
          <a:solidFill>
            <a:srgbClr val="02FFD2"/>
          </a:solidFill>
          <a:ln w="76200">
            <a:solidFill>
              <a:srgbClr val="00B0F0"/>
            </a:solidFill>
          </a:ln>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ctr">
              <a:lnSpc>
                <a:spcPct val="100000"/>
              </a:lnSpc>
              <a:spcBef>
                <a:spcPts val="1800"/>
              </a:spcBef>
              <a:spcAft>
                <a:spcPts val="1200"/>
              </a:spcAft>
              <a:buNone/>
            </a:pPr>
            <a:r>
              <a:rPr lang="it-IT" sz="1800" dirty="0"/>
              <a:t>L'accesso iniziale al paziente segue una sequenza unidirezionale dalla base all'apice; tuttavia, il processo "step-down" è altrettanto importante!!</a:t>
            </a:r>
            <a:endParaRPr lang="en-US" sz="1800" dirty="0"/>
          </a:p>
        </p:txBody>
      </p:sp>
      <p:sp>
        <p:nvSpPr>
          <p:cNvPr id="3" name="Footer Placeholder 4">
            <a:extLst>
              <a:ext uri="{FF2B5EF4-FFF2-40B4-BE49-F238E27FC236}">
                <a16:creationId xmlns:a16="http://schemas.microsoft.com/office/drawing/2014/main" id="{183D6492-2DAF-A2CE-BFE8-1F927C8A208C}"/>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2" name="CasellaDiTesto 11">
            <a:extLst>
              <a:ext uri="{FF2B5EF4-FFF2-40B4-BE49-F238E27FC236}">
                <a16:creationId xmlns:a16="http://schemas.microsoft.com/office/drawing/2014/main" id="{A2686326-6EBC-BDF1-1C61-DA18389EB94A}"/>
              </a:ext>
            </a:extLst>
          </p:cNvPr>
          <p:cNvSpPr txBox="1"/>
          <p:nvPr/>
        </p:nvSpPr>
        <p:spPr>
          <a:xfrm>
            <a:off x="6882707" y="285855"/>
            <a:ext cx="3725857" cy="954107"/>
          </a:xfrm>
          <a:prstGeom prst="rect">
            <a:avLst/>
          </a:prstGeom>
          <a:noFill/>
        </p:spPr>
        <p:txBody>
          <a:bodyPr wrap="square" lIns="91440" tIns="45720" rIns="91440" bIns="45720" rtlCol="0" anchor="t">
            <a:spAutoFit/>
          </a:bodyPr>
          <a:lstStyle/>
          <a:p>
            <a:pPr algn="ctr"/>
            <a:r>
              <a:rPr lang="it-IT" sz="2800" b="1" dirty="0">
                <a:solidFill>
                  <a:srgbClr val="1A75DB"/>
                </a:solidFill>
                <a:ea typeface="+mj-ea"/>
                <a:cs typeface="+mj-cs"/>
              </a:rPr>
              <a:t>LIVELLI DI ASSISTENZA SANITARIA</a:t>
            </a:r>
            <a:endParaRPr lang="it-IT" sz="2000" b="1" dirty="0">
              <a:solidFill>
                <a:srgbClr val="1A75DB"/>
              </a:solidFill>
              <a:ea typeface="Calibri"/>
              <a:cs typeface="Calibri"/>
            </a:endParaRPr>
          </a:p>
        </p:txBody>
      </p:sp>
      <p:sp>
        <p:nvSpPr>
          <p:cNvPr id="603" name="TextBox 602">
            <a:extLst>
              <a:ext uri="{FF2B5EF4-FFF2-40B4-BE49-F238E27FC236}">
                <a16:creationId xmlns:a16="http://schemas.microsoft.com/office/drawing/2014/main" id="{182AD651-7636-415E-7149-070B5DEDC906}"/>
              </a:ext>
            </a:extLst>
          </p:cNvPr>
          <p:cNvSpPr txBox="1"/>
          <p:nvPr/>
        </p:nvSpPr>
        <p:spPr>
          <a:xfrm>
            <a:off x="1498623" y="5283026"/>
            <a:ext cx="5722017" cy="10899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graphicFrame>
        <p:nvGraphicFramePr>
          <p:cNvPr id="606" name="Content Placeholder 3">
            <a:extLst>
              <a:ext uri="{FF2B5EF4-FFF2-40B4-BE49-F238E27FC236}">
                <a16:creationId xmlns:a16="http://schemas.microsoft.com/office/drawing/2014/main" id="{52A4A39A-463C-3B6E-6E8F-FE9A97484BD8}"/>
              </a:ext>
            </a:extLst>
          </p:cNvPr>
          <p:cNvGraphicFramePr>
            <a:graphicFrameLocks noGrp="1"/>
          </p:cNvGraphicFramePr>
          <p:nvPr>
            <p:extLst>
              <p:ext uri="{D42A27DB-BD31-4B8C-83A1-F6EECF244321}">
                <p14:modId xmlns:p14="http://schemas.microsoft.com/office/powerpoint/2010/main" val="800454148"/>
              </p:ext>
            </p:extLst>
          </p:nvPr>
        </p:nvGraphicFramePr>
        <p:xfrm>
          <a:off x="921079" y="166989"/>
          <a:ext cx="9592447" cy="60975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51" name="Curved Up Arrow 6">
            <a:extLst>
              <a:ext uri="{FF2B5EF4-FFF2-40B4-BE49-F238E27FC236}">
                <a16:creationId xmlns:a16="http://schemas.microsoft.com/office/drawing/2014/main" id="{1AC4546C-D20A-D179-37A6-12D7856911B9}"/>
              </a:ext>
            </a:extLst>
          </p:cNvPr>
          <p:cNvSpPr/>
          <p:nvPr/>
        </p:nvSpPr>
        <p:spPr>
          <a:xfrm rot="16835093" flipV="1">
            <a:off x="372890" y="4505054"/>
            <a:ext cx="1288553" cy="561694"/>
          </a:xfrm>
          <a:prstGeom prst="curvedUpArrow">
            <a:avLst/>
          </a:prstGeom>
          <a:solidFill>
            <a:srgbClr val="0C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l-GR">
              <a:solidFill>
                <a:schemeClr val="tx1"/>
              </a:solidFill>
            </a:endParaRPr>
          </a:p>
        </p:txBody>
      </p:sp>
      <p:sp>
        <p:nvSpPr>
          <p:cNvPr id="1594" name="Curved Up Arrow 6">
            <a:extLst>
              <a:ext uri="{FF2B5EF4-FFF2-40B4-BE49-F238E27FC236}">
                <a16:creationId xmlns:a16="http://schemas.microsoft.com/office/drawing/2014/main" id="{8766F400-61DF-0018-2C02-87F1887DAFA8}"/>
              </a:ext>
            </a:extLst>
          </p:cNvPr>
          <p:cNvSpPr/>
          <p:nvPr/>
        </p:nvSpPr>
        <p:spPr>
          <a:xfrm rot="16835093" flipV="1">
            <a:off x="322016" y="3008108"/>
            <a:ext cx="1452391" cy="698305"/>
          </a:xfrm>
          <a:prstGeom prst="curvedUpArrow">
            <a:avLst/>
          </a:prstGeom>
          <a:solidFill>
            <a:srgbClr val="0C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l-GR">
              <a:solidFill>
                <a:schemeClr val="tx1"/>
              </a:solidFill>
            </a:endParaRPr>
          </a:p>
        </p:txBody>
      </p:sp>
      <p:sp>
        <p:nvSpPr>
          <p:cNvPr id="1619" name="Curved Up Arrow 6">
            <a:extLst>
              <a:ext uri="{FF2B5EF4-FFF2-40B4-BE49-F238E27FC236}">
                <a16:creationId xmlns:a16="http://schemas.microsoft.com/office/drawing/2014/main" id="{207B7E37-B25C-9A99-F674-5B4D13DFB9C8}"/>
              </a:ext>
            </a:extLst>
          </p:cNvPr>
          <p:cNvSpPr/>
          <p:nvPr/>
        </p:nvSpPr>
        <p:spPr>
          <a:xfrm rot="16835093" flipV="1">
            <a:off x="573618" y="1634962"/>
            <a:ext cx="1152022" cy="766608"/>
          </a:xfrm>
          <a:prstGeom prst="curvedUpArrow">
            <a:avLst/>
          </a:prstGeom>
          <a:solidFill>
            <a:srgbClr val="0C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l-GR">
              <a:solidFill>
                <a:schemeClr val="tx1"/>
              </a:solidFill>
            </a:endParaRPr>
          </a:p>
        </p:txBody>
      </p:sp>
      <p:sp>
        <p:nvSpPr>
          <p:cNvPr id="4" name="CasellaDiTesto 3">
            <a:extLst>
              <a:ext uri="{FF2B5EF4-FFF2-40B4-BE49-F238E27FC236}">
                <a16:creationId xmlns:a16="http://schemas.microsoft.com/office/drawing/2014/main" id="{2F4E6119-CB6D-9DEF-D77C-2369DB4D865B}"/>
              </a:ext>
            </a:extLst>
          </p:cNvPr>
          <p:cNvSpPr txBox="1"/>
          <p:nvPr/>
        </p:nvSpPr>
        <p:spPr>
          <a:xfrm>
            <a:off x="2397510" y="6332322"/>
            <a:ext cx="5400674" cy="369332"/>
          </a:xfrm>
          <a:prstGeom prst="rect">
            <a:avLst/>
          </a:prstGeom>
          <a:noFill/>
        </p:spPr>
        <p:txBody>
          <a:bodyPr wrap="square">
            <a:spAutoFit/>
          </a:bodyPr>
          <a:lstStyle/>
          <a:p>
            <a:r>
              <a:rPr lang="it-IT" dirty="0">
                <a:hlinkClick r:id="rId7"/>
              </a:rPr>
              <a:t>https://youtu.be/1I6ZoFDW0hI?feature=shared</a:t>
            </a:r>
            <a:endParaRPr lang="it-IT" dirty="0"/>
          </a:p>
        </p:txBody>
      </p:sp>
    </p:spTree>
    <p:extLst>
      <p:ext uri="{BB962C8B-B14F-4D97-AF65-F5344CB8AC3E}">
        <p14:creationId xmlns:p14="http://schemas.microsoft.com/office/powerpoint/2010/main" val="2223538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WP1" id="{4B36F218-781F-48EA-A3A4-3C68CE2B9DF0}" vid="{CFB3FBCA-A14A-4BF6-A7F1-DEE905072135}"/>
    </a:ext>
  </a:ext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adad33e-c638-4957-9ee2-7a818ce3d1ab" xsi:nil="true"/>
    <lcf76f155ced4ddcb4097134ff3c332f xmlns="39792c64-e161-4cde-a887-a7cabe1c28a1">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17A13FA8050D6A45A7353AE7CECDB43E" ma:contentTypeVersion="12" ma:contentTypeDescription="Creare un nuovo documento." ma:contentTypeScope="" ma:versionID="019f3076c53ec65172c2ab66fc53e93b">
  <xsd:schema xmlns:xsd="http://www.w3.org/2001/XMLSchema" xmlns:xs="http://www.w3.org/2001/XMLSchema" xmlns:p="http://schemas.microsoft.com/office/2006/metadata/properties" xmlns:ns2="39792c64-e161-4cde-a887-a7cabe1c28a1" xmlns:ns3="cadad33e-c638-4957-9ee2-7a818ce3d1ab" targetNamespace="http://schemas.microsoft.com/office/2006/metadata/properties" ma:root="true" ma:fieldsID="f2a24893ffc3a2da0aaa035883bae999" ns2:_="" ns3:_="">
    <xsd:import namespace="39792c64-e161-4cde-a887-a7cabe1c28a1"/>
    <xsd:import namespace="cadad33e-c638-4957-9ee2-7a818ce3d1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792c64-e161-4cde-a887-a7cabe1c28a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 immagine" ma:readOnly="false" ma:fieldId="{5cf76f15-5ced-4ddc-b409-7134ff3c332f}" ma:taxonomyMulti="true" ma:sspId="58bd008a-b250-495c-9f14-cd5602b2fe47"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adad33e-c638-4957-9ee2-7a818ce3d1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f694fa6-17b5-4989-aa8c-f3fec90b71a5}" ma:internalName="TaxCatchAll" ma:showField="CatchAllData" ma:web="cadad33e-c638-4957-9ee2-7a818ce3d1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19D27F-485F-424B-BBA9-7FA72AD92939}">
  <ds:schemaRefs>
    <ds:schemaRef ds:uri="http://www.w3.org/XML/1998/namespace"/>
    <ds:schemaRef ds:uri="http://purl.org/dc/elements/1.1/"/>
    <ds:schemaRef ds:uri="http://schemas.microsoft.com/office/2006/documentManagement/types"/>
    <ds:schemaRef ds:uri="http://purl.org/dc/dcmitype/"/>
    <ds:schemaRef ds:uri="http://schemas.microsoft.com/office/2006/metadata/properties"/>
    <ds:schemaRef ds:uri="http://schemas.microsoft.com/office/infopath/2007/PartnerControls"/>
    <ds:schemaRef ds:uri="http://schemas.openxmlformats.org/package/2006/metadata/core-properties"/>
    <ds:schemaRef ds:uri="0cb709d3-8535-4900-99f2-74827045ee9b"/>
    <ds:schemaRef ds:uri="http://purl.org/dc/terms/"/>
    <ds:schemaRef ds:uri="cadad33e-c638-4957-9ee2-7a818ce3d1ab"/>
    <ds:schemaRef ds:uri="39792c64-e161-4cde-a887-a7cabe1c28a1"/>
  </ds:schemaRefs>
</ds:datastoreItem>
</file>

<file path=customXml/itemProps2.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3.xml><?xml version="1.0" encoding="utf-8"?>
<ds:datastoreItem xmlns:ds="http://schemas.openxmlformats.org/officeDocument/2006/customXml" ds:itemID="{C8BD715E-8677-4E16-842A-D2329056D2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792c64-e161-4cde-a887-a7cabe1c28a1"/>
    <ds:schemaRef ds:uri="cadad33e-c638-4957-9ee2-7a818ce3d1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H-PASS_presentation_WP1_25July2023</Template>
  <TotalTime>8102</TotalTime>
  <Words>5610</Words>
  <Application>Microsoft Office PowerPoint</Application>
  <PresentationFormat>Personalizzato</PresentationFormat>
  <Paragraphs>449</Paragraphs>
  <Slides>50</Slides>
  <Notes>3</Notes>
  <HiddenSlides>0</HiddenSlides>
  <MMClips>0</MMClips>
  <ScaleCrop>false</ScaleCrop>
  <HeadingPairs>
    <vt:vector size="6" baseType="variant">
      <vt:variant>
        <vt:lpstr>Caratteri utilizzati</vt:lpstr>
      </vt:variant>
      <vt:variant>
        <vt:i4>3</vt:i4>
      </vt:variant>
      <vt:variant>
        <vt:lpstr>Tema</vt:lpstr>
      </vt:variant>
      <vt:variant>
        <vt:i4>2</vt:i4>
      </vt:variant>
      <vt:variant>
        <vt:lpstr>Titoli diapositive</vt:lpstr>
      </vt:variant>
      <vt:variant>
        <vt:i4>50</vt:i4>
      </vt:variant>
    </vt:vector>
  </HeadingPairs>
  <TitlesOfParts>
    <vt:vector size="55" baseType="lpstr">
      <vt:lpstr>Arial</vt:lpstr>
      <vt:lpstr>Calibri</vt:lpstr>
      <vt:lpstr>Calibri Light</vt:lpstr>
      <vt:lpstr>Tema di Office</vt:lpstr>
      <vt:lpstr>1_Tema di Office</vt:lpstr>
      <vt:lpstr>La consapevolezza del Sistema Sanitario</vt:lpstr>
      <vt:lpstr>CONTENUTI</vt:lpstr>
      <vt:lpstr>Presentazione standard di PowerPoint</vt:lpstr>
      <vt:lpstr>Panoramica sulla struttura dei sistemi sanitari contemporanei </vt:lpstr>
      <vt:lpstr>Presentazione standard di PowerPoint</vt:lpstr>
      <vt:lpstr>Aspettative di un sistema sanitario ben funzionante:</vt:lpstr>
      <vt:lpstr>    Gli elementi fondamentali di un sistema sanitario</vt:lpstr>
      <vt:lpstr>Le  figure che operano all'interno del sistema sanitario</vt:lpstr>
      <vt:lpstr>Presentazione standard di PowerPoint</vt:lpstr>
      <vt:lpstr>Presentazione standard di PowerPoint</vt:lpstr>
      <vt:lpstr>Strumenti digitali nei sistemi sanitari contemporanei</vt:lpstr>
      <vt:lpstr>Presentazione standard di PowerPoint</vt:lpstr>
      <vt:lpstr>Categorie di piattaforme digitali e app utilizzate nei sistemi sanitari</vt:lpstr>
      <vt:lpstr>Presentazione standard di PowerPoint</vt:lpstr>
      <vt:lpstr>Sintesi dei componenti degli EHR (Fascicoli Sanitari Elettronici):</vt:lpstr>
      <vt:lpstr>Presentazione standard di PowerPoint</vt:lpstr>
      <vt:lpstr>Il ruolo della tecnologia digitale nei pilastri di un sistema sanitario</vt:lpstr>
      <vt:lpstr>Presentazione standard di PowerPoint</vt:lpstr>
      <vt:lpstr>Presentazione standard di PowerPoint</vt:lpstr>
      <vt:lpstr>Valutazione della performance del sistema sanitario</vt:lpstr>
      <vt:lpstr>Presentazione standard di PowerPoint</vt:lpstr>
      <vt:lpstr>Presentazione standard di PowerPoint</vt:lpstr>
      <vt:lpstr>        “Input” ed “output” del Sistema Sanitario</vt:lpstr>
      <vt:lpstr>Presentazione standard di PowerPoint</vt:lpstr>
      <vt:lpstr>Margini di miglioramento del sistema sanitario: un approccio basato sui casi</vt:lpstr>
      <vt:lpstr>Caso Clinico</vt:lpstr>
      <vt:lpstr>Presentazione standard di PowerPoint</vt:lpstr>
      <vt:lpstr>Si verifica un evento avverso imprevisto…</vt:lpstr>
      <vt:lpstr>Il paziente fa del suo meglio per fissare un appuntamento con il suo cardiologo, ma incontra i seguenti ostacoli:</vt:lpstr>
      <vt:lpstr>Quali sono le conseguenze del paziente?</vt:lpstr>
      <vt:lpstr>Presentazione standard di PowerPoint</vt:lpstr>
      <vt:lpstr>Assistenza sanitaria frammentata</vt:lpstr>
      <vt:lpstr>Assistenza sanitaria frammentata</vt:lpstr>
      <vt:lpstr>Presentazione standard di PowerPoint</vt:lpstr>
      <vt:lpstr>Conseguenze negative  di un’assistenza frammentata</vt:lpstr>
      <vt:lpstr>Presentazione standard di PowerPoint</vt:lpstr>
      <vt:lpstr>Torniamo al nostro caso ...</vt:lpstr>
      <vt:lpstr>Nella realtà dei fatti</vt:lpstr>
      <vt:lpstr>Possibili fonti di conflitti interprofessionali all’interno del sistema sanitario</vt:lpstr>
      <vt:lpstr>Presentazione standard di PowerPoint</vt:lpstr>
      <vt:lpstr>Interventi basati sulla pratica per migliorare la collaborazione interprofessionale nell'assistenza sanitaria</vt:lpstr>
      <vt:lpstr>Utilità potenziale delle soluzioni digitali nel migliorare la collaborazione interdisciplinare</vt:lpstr>
      <vt:lpstr>Focus: collaborazione medico-infermieristica</vt:lpstr>
      <vt:lpstr>Evidenze da uno studio effettuato</vt:lpstr>
      <vt:lpstr>Presentazione standard di PowerPoint</vt:lpstr>
      <vt:lpstr>Conclusioni</vt:lpstr>
      <vt:lpstr>Presentazione standard di PowerPoint</vt:lpstr>
      <vt:lpstr>Presentazione standard di PowerPoint</vt:lpstr>
      <vt:lpstr>Presentazione standard di PowerPoint</vt:lpstr>
      <vt:lpstr>Grazie!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STEERING COMMITTEE MEETING</dc:title>
  <dc:creator>szogi.melinda</dc:creator>
  <cp:lastModifiedBy>Piermario Di Grazia</cp:lastModifiedBy>
  <cp:revision>1661</cp:revision>
  <cp:lastPrinted>2025-02-20T09:24:37Z</cp:lastPrinted>
  <dcterms:created xsi:type="dcterms:W3CDTF">2023-07-21T15:01:30Z</dcterms:created>
  <dcterms:modified xsi:type="dcterms:W3CDTF">2026-03-05T08:04:49Z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0x01010017A13FA8050D6A45A7353AE7CECDB43E</vt:lpwstr>
  </property>
  <property fmtid="{D5CDD505-2E9C-101B-9397-08002B2CF9AE}" pid="10" name="MediaServiceImageTags">
    <vt:lpwstr/>
  </property>
</Properties>
</file>