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8" r:id="rId2"/>
  </p:sldMasterIdLst>
  <p:notesMasterIdLst>
    <p:notesMasterId r:id="rId9"/>
  </p:notesMasterIdLst>
  <p:sldIdLst>
    <p:sldId id="256" r:id="rId3"/>
    <p:sldId id="257" r:id="rId4"/>
    <p:sldId id="272" r:id="rId5"/>
    <p:sldId id="266" r:id="rId6"/>
    <p:sldId id="273" r:id="rId7"/>
    <p:sldId id="794" r:id="rId8"/>
  </p:sldIdLst>
  <p:sldSz cx="10799763" cy="71993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hkByQEjz0iUtDHz6RH1BkrcWPAQ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128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26"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25"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 Target="slides/slide3.xml"/><Relationship Id="rId23" Type="http://customschemas.google.com/relationships/presentationmetadata" Target="metadata"/><Relationship Id="rId4" Type="http://schemas.openxmlformats.org/officeDocument/2006/relationships/slide" Target="slides/slide2.xml"/><Relationship Id="rId9"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 name="Google Shape;92;p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a:extLst>
            <a:ext uri="{FF2B5EF4-FFF2-40B4-BE49-F238E27FC236}">
              <a16:creationId xmlns:a16="http://schemas.microsoft.com/office/drawing/2014/main" id="{FDE67433-8C9C-562D-392F-72E8F9C299DB}"/>
            </a:ext>
          </a:extLst>
        </p:cNvPr>
        <p:cNvGrpSpPr/>
        <p:nvPr/>
      </p:nvGrpSpPr>
      <p:grpSpPr>
        <a:xfrm>
          <a:off x="0" y="0"/>
          <a:ext cx="0" cy="0"/>
          <a:chOff x="0" y="0"/>
          <a:chExt cx="0" cy="0"/>
        </a:xfrm>
      </p:grpSpPr>
      <p:sp>
        <p:nvSpPr>
          <p:cNvPr id="91" name="Google Shape;91;p2:notes">
            <a:extLst>
              <a:ext uri="{FF2B5EF4-FFF2-40B4-BE49-F238E27FC236}">
                <a16:creationId xmlns:a16="http://schemas.microsoft.com/office/drawing/2014/main" id="{171EF4ED-4122-75B7-1FA7-2F024094F77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 name="Google Shape;92;p2:notes">
            <a:extLst>
              <a:ext uri="{FF2B5EF4-FFF2-40B4-BE49-F238E27FC236}">
                <a16:creationId xmlns:a16="http://schemas.microsoft.com/office/drawing/2014/main" id="{B88E9396-2A42-F39E-8264-AC13E71C274A}"/>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516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12: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641E586B-975F-425D-5F40-6B993DBB46AE}"/>
            </a:ext>
          </a:extLst>
        </p:cNvPr>
        <p:cNvGrpSpPr/>
        <p:nvPr/>
      </p:nvGrpSpPr>
      <p:grpSpPr>
        <a:xfrm>
          <a:off x="0" y="0"/>
          <a:ext cx="0" cy="0"/>
          <a:chOff x="0" y="0"/>
          <a:chExt cx="0" cy="0"/>
        </a:xfrm>
      </p:grpSpPr>
      <p:sp>
        <p:nvSpPr>
          <p:cNvPr id="146" name="Google Shape;146;p12:notes">
            <a:extLst>
              <a:ext uri="{FF2B5EF4-FFF2-40B4-BE49-F238E27FC236}">
                <a16:creationId xmlns:a16="http://schemas.microsoft.com/office/drawing/2014/main" id="{B4730501-5D83-B520-D2B3-98864C98BF1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12:notes">
            <a:extLst>
              <a:ext uri="{FF2B5EF4-FFF2-40B4-BE49-F238E27FC236}">
                <a16:creationId xmlns:a16="http://schemas.microsoft.com/office/drawing/2014/main" id="{83FFF35B-29EC-1823-D4B2-D887DECF59D7}"/>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28078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8.emf"/><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7.jp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19.emf"/></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21"/>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1"/>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pic>
        <p:nvPicPr>
          <p:cNvPr id="14" name="Google Shape;14;p21"/>
          <p:cNvPicPr preferRelativeResize="0"/>
          <p:nvPr/>
        </p:nvPicPr>
        <p:blipFill rotWithShape="1">
          <a:blip r:embed="rId3">
            <a:alphaModFix/>
          </a:blip>
          <a:srcRect/>
          <a:stretch/>
        </p:blipFill>
        <p:spPr>
          <a:xfrm>
            <a:off x="9219429" y="0"/>
            <a:ext cx="1438485" cy="151368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281155619"/>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803916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904112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4250009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819852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2559081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9866906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1651240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15"/>
        <p:cNvGrpSpPr/>
        <p:nvPr/>
      </p:nvGrpSpPr>
      <p:grpSpPr>
        <a:xfrm>
          <a:off x="0" y="0"/>
          <a:ext cx="0" cy="0"/>
          <a:chOff x="0" y="0"/>
          <a:chExt cx="0" cy="0"/>
        </a:xfrm>
      </p:grpSpPr>
      <p:pic>
        <p:nvPicPr>
          <p:cNvPr id="16" name="Google Shape;16;p22"/>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17" name="Google Shape;17;p22"/>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18" name="Google Shape;18;p22"/>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22"/>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0" name="Google Shape;20;p22"/>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2"/>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24"/>
        <p:cNvGrpSpPr/>
        <p:nvPr/>
      </p:nvGrpSpPr>
      <p:grpSpPr>
        <a:xfrm>
          <a:off x="0" y="0"/>
          <a:ext cx="0" cy="0"/>
          <a:chOff x="0" y="0"/>
          <a:chExt cx="0" cy="0"/>
        </a:xfrm>
      </p:grpSpPr>
      <p:pic>
        <p:nvPicPr>
          <p:cNvPr id="25" name="Google Shape;25;p24"/>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26" name="Google Shape;26;p24"/>
          <p:cNvPicPr preferRelativeResize="0"/>
          <p:nvPr/>
        </p:nvPicPr>
        <p:blipFill rotWithShape="1">
          <a:blip r:embed="rId3">
            <a:alphaModFix/>
          </a:blip>
          <a:srcRect l="16494" b="1058"/>
          <a:stretch/>
        </p:blipFill>
        <p:spPr>
          <a:xfrm>
            <a:off x="0" y="0"/>
            <a:ext cx="3986422" cy="7199697"/>
          </a:xfrm>
          <a:prstGeom prst="rect">
            <a:avLst/>
          </a:prstGeom>
          <a:noFill/>
          <a:ln>
            <a:noFill/>
          </a:ln>
        </p:spPr>
      </p:pic>
      <p:pic>
        <p:nvPicPr>
          <p:cNvPr id="27" name="Google Shape;27;p24"/>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28" name="Google Shape;28;p24"/>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9" name="Google Shape;29;p24"/>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0" name="Google Shape;30;p24"/>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31" name="Google Shape;31;p24"/>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32"/>
        <p:cNvGrpSpPr/>
        <p:nvPr/>
      </p:nvGrpSpPr>
      <p:grpSpPr>
        <a:xfrm>
          <a:off x="0" y="0"/>
          <a:ext cx="0" cy="0"/>
          <a:chOff x="0" y="0"/>
          <a:chExt cx="0" cy="0"/>
        </a:xfrm>
      </p:grpSpPr>
      <p:pic>
        <p:nvPicPr>
          <p:cNvPr id="33" name="Google Shape;33;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34" name="Google Shape;34;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35" name="Google Shape;35;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Google Shape;36;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7" name="Google Shape;37;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38" name="Google Shape;38;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40"/>
        <p:cNvGrpSpPr/>
        <p:nvPr/>
      </p:nvGrpSpPr>
      <p:grpSpPr>
        <a:xfrm>
          <a:off x="0" y="0"/>
          <a:ext cx="0" cy="0"/>
          <a:chOff x="0" y="0"/>
          <a:chExt cx="0" cy="0"/>
        </a:xfrm>
      </p:grpSpPr>
      <p:pic>
        <p:nvPicPr>
          <p:cNvPr id="41" name="Google Shape;41;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42" name="Google Shape;42;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43" name="Google Shape;43;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 name="Google Shape;44;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5" name="Google Shape;45;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48"/>
        <p:cNvGrpSpPr/>
        <p:nvPr/>
      </p:nvGrpSpPr>
      <p:grpSpPr>
        <a:xfrm>
          <a:off x="0" y="0"/>
          <a:ext cx="0" cy="0"/>
          <a:chOff x="0" y="0"/>
          <a:chExt cx="0" cy="0"/>
        </a:xfrm>
      </p:grpSpPr>
      <p:pic>
        <p:nvPicPr>
          <p:cNvPr id="49" name="Google Shape;49;p27"/>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50" name="Google Shape;50;p27"/>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27"/>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27"/>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pic>
        <p:nvPicPr>
          <p:cNvPr id="53" name="Google Shape;53;p27"/>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54" name="Google Shape;54;p27"/>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55" name="Google Shape;55;p27"/>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56" name="Google Shape;56;p27"/>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57" name="Google Shape;57;p27"/>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58" name="Google Shape;58;p27"/>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59" name="Google Shape;59;p27"/>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60" name="Google Shape;60;p27"/>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61" name="Google Shape;61;p27"/>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27"/>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 name="Google Shape;63;p27"/>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64" name="Google Shape;64;p27"/>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65" name="Google Shape;65;p27"/>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66"/>
        <p:cNvGrpSpPr/>
        <p:nvPr/>
      </p:nvGrpSpPr>
      <p:grpSpPr>
        <a:xfrm>
          <a:off x="0" y="0"/>
          <a:ext cx="0" cy="0"/>
          <a:chOff x="0" y="0"/>
          <a:chExt cx="0" cy="0"/>
        </a:xfrm>
      </p:grpSpPr>
      <p:pic>
        <p:nvPicPr>
          <p:cNvPr id="67" name="Google Shape;67;p28"/>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68" name="Google Shape;68;p28"/>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69" name="Google Shape;69;p28"/>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70" name="Google Shape;70;p28"/>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71" name="Google Shape;71;p28"/>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72"/>
        <p:cNvGrpSpPr/>
        <p:nvPr/>
      </p:nvGrpSpPr>
      <p:grpSpPr>
        <a:xfrm>
          <a:off x="0" y="0"/>
          <a:ext cx="0" cy="0"/>
          <a:chOff x="0" y="0"/>
          <a:chExt cx="0" cy="0"/>
        </a:xfrm>
      </p:grpSpPr>
      <p:pic>
        <p:nvPicPr>
          <p:cNvPr id="73" name="Google Shape;73;p29"/>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74" name="Google Shape;74;p29"/>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75" name="Google Shape;75;p29"/>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76" name="Google Shape;76;p29"/>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77" name="Google Shape;77;p29"/>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78" name="Google Shape;78;p29"/>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79" name="Google Shape;79;p29"/>
          <p:cNvSpPr txBox="1"/>
          <p:nvPr/>
        </p:nvSpPr>
        <p:spPr>
          <a:xfrm>
            <a:off x="1219199" y="6108109"/>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lnSpc>
                <a:spcPct val="100000"/>
              </a:lnSpc>
              <a:spcBef>
                <a:spcPts val="0"/>
              </a:spcBef>
              <a:spcAft>
                <a:spcPts val="0"/>
              </a:spcAft>
              <a:buClr>
                <a:schemeClr val="lt1"/>
              </a:buClr>
              <a:buSzPts val="900"/>
              <a:buFont typeface="Arial"/>
              <a:buNone/>
            </a:pPr>
            <a:r>
              <a:rPr lang="it-IT" sz="900">
                <a:solidFill>
                  <a:schemeClr val="lt1"/>
                </a:solidFill>
                <a:latin typeface="Arial"/>
                <a:ea typeface="Arial"/>
                <a:cs typeface="Arial"/>
                <a:sym typeface="Arial"/>
              </a:rPr>
              <a:t>H-PASS is co-funded by the EU4Health Programme of the European Union under Grant Agreement No. 11101139 (HaDEA). Views and opinions expressed are however those of the author(s) only and do not necessarily reflect those of the European Union or HaDEA. Neither the European Union nor the granting authority can be held responsible for them.</a:t>
            </a:r>
            <a:endParaRPr sz="900">
              <a:solidFill>
                <a:schemeClr val="lt1"/>
              </a:solidFill>
              <a:latin typeface="Arial"/>
              <a:ea typeface="Arial"/>
              <a:cs typeface="Arial"/>
              <a:sym typeface="Arial"/>
            </a:endParaRPr>
          </a:p>
          <a:p>
            <a:pPr marL="0" marR="0" lvl="0" indent="0" algn="just" rtl="0">
              <a:spcBef>
                <a:spcPts val="0"/>
              </a:spcBef>
              <a:spcAft>
                <a:spcPts val="0"/>
              </a:spcAft>
              <a:buNone/>
            </a:pPr>
            <a:endParaRPr sz="900">
              <a:solidFill>
                <a:schemeClr val="dk1"/>
              </a:solidFill>
              <a:latin typeface="Arial"/>
              <a:ea typeface="Arial"/>
              <a:cs typeface="Arial"/>
              <a:sym typeface="Arial"/>
            </a:endParaRPr>
          </a:p>
        </p:txBody>
      </p:sp>
      <p:pic>
        <p:nvPicPr>
          <p:cNvPr id="80" name="Google Shape;80;p29"/>
          <p:cNvPicPr preferRelativeResize="0"/>
          <p:nvPr/>
        </p:nvPicPr>
        <p:blipFill rotWithShape="1">
          <a:blip r:embed="rId7">
            <a:alphaModFix/>
          </a:blip>
          <a:srcRect/>
          <a:stretch/>
        </p:blipFill>
        <p:spPr>
          <a:xfrm>
            <a:off x="6008606" y="6108109"/>
            <a:ext cx="2860083" cy="63812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2584746783"/>
      </p:ext>
    </p:extLst>
  </p:cSld>
  <p:clrMapOvr>
    <a:masterClrMapping/>
  </p:clrMapOvr>
  <p:hf sldNum="0"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87996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
          <p:cNvSpPr txBox="1">
            <a:spLocks noGrp="1"/>
          </p:cNvSpPr>
          <p:nvPr>
            <p:ph type="title"/>
          </p:nvPr>
        </p:nvSpPr>
        <p:spPr>
          <a:xfrm>
            <a:off x="2176709" y="3251469"/>
            <a:ext cx="6446338" cy="2233413"/>
          </a:xfrm>
          <a:prstGeom prst="rect">
            <a:avLst/>
          </a:prstGeom>
          <a:noFill/>
          <a:ln>
            <a:noFill/>
          </a:ln>
        </p:spPr>
        <p:txBody>
          <a:bodyPr spcFirstLastPara="1" wrap="square" lIns="91425" tIns="45700" rIns="91425" bIns="45700" anchor="ctr" anchorCtr="0">
            <a:noAutofit/>
          </a:bodyPr>
          <a:lstStyle/>
          <a:p>
            <a:pPr lvl="0"/>
            <a:r>
              <a:rPr lang="it-IT" sz="4400" dirty="0" err="1"/>
              <a:t>Change</a:t>
            </a:r>
            <a:r>
              <a:rPr lang="it-IT" sz="4400" dirty="0"/>
              <a:t> management</a:t>
            </a:r>
            <a:br>
              <a:rPr lang="it-IT" sz="4400" dirty="0"/>
            </a:br>
            <a:r>
              <a:rPr lang="it-IT" sz="4400" dirty="0"/>
              <a:t>Caso di un cambiamento organizzativo</a:t>
            </a:r>
            <a:br>
              <a:rPr lang="it-IT" sz="4400" dirty="0"/>
            </a:br>
            <a:br>
              <a:rPr lang="it-IT" sz="4400" dirty="0"/>
            </a:br>
            <a:r>
              <a:rPr lang="it-IT" sz="4400" dirty="0"/>
              <a:t>Discussione</a:t>
            </a:r>
            <a:endParaRPr sz="4400" dirty="0"/>
          </a:p>
        </p:txBody>
      </p:sp>
      <p:sp>
        <p:nvSpPr>
          <p:cNvPr id="87" name="Google Shape;87;p1"/>
          <p:cNvSpPr txBox="1"/>
          <p:nvPr/>
        </p:nvSpPr>
        <p:spPr>
          <a:xfrm>
            <a:off x="1754305" y="4042116"/>
            <a:ext cx="8020050" cy="652121"/>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3200"/>
              <a:buFont typeface="Calibri"/>
              <a:buNone/>
            </a:pPr>
            <a:endParaRPr sz="3200" b="1">
              <a:solidFill>
                <a:schemeClr val="dk1"/>
              </a:solidFill>
              <a:latin typeface="Calibri"/>
              <a:ea typeface="Calibri"/>
              <a:cs typeface="Calibri"/>
              <a:sym typeface="Calibri"/>
            </a:endParaRPr>
          </a:p>
        </p:txBody>
      </p:sp>
      <p:sp>
        <p:nvSpPr>
          <p:cNvPr id="88" name="Google Shape;88;p1"/>
          <p:cNvSpPr txBox="1"/>
          <p:nvPr/>
        </p:nvSpPr>
        <p:spPr>
          <a:xfrm>
            <a:off x="4728657" y="5681820"/>
            <a:ext cx="1342443" cy="61991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400"/>
              <a:buFont typeface="Calibri"/>
              <a:buNone/>
            </a:pPr>
            <a:endParaRPr sz="2400" b="1">
              <a:solidFill>
                <a:schemeClr val="lt1"/>
              </a:solidFill>
              <a:latin typeface="Calibri"/>
              <a:ea typeface="Calibri"/>
              <a:cs typeface="Calibri"/>
              <a:sym typeface="Calibri"/>
            </a:endParaRPr>
          </a:p>
        </p:txBody>
      </p:sp>
      <p:sp>
        <p:nvSpPr>
          <p:cNvPr id="89" name="Google Shape;89;p1"/>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1200"/>
              <a:buFont typeface="Arial"/>
              <a:buNone/>
            </a:pPr>
            <a:r>
              <a:rPr lang="it-IT" sz="1200">
                <a:solidFill>
                  <a:schemeClr val="lt1"/>
                </a:solidFill>
                <a:latin typeface="Calibri"/>
                <a:ea typeface="Calibri"/>
                <a:cs typeface="Calibri"/>
                <a:sym typeface="Calibri"/>
              </a:rPr>
              <a:t>Project: 101101139 — H-PASS — EU4H-2022-PJ</a:t>
            </a:r>
            <a:endParaRPr sz="120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a:spLocks noGrp="1"/>
          </p:cNvSpPr>
          <p:nvPr>
            <p:ph type="body" idx="1"/>
          </p:nvPr>
        </p:nvSpPr>
        <p:spPr>
          <a:xfrm>
            <a:off x="657415" y="2001507"/>
            <a:ext cx="9685900" cy="4127987"/>
          </a:xfrm>
          <a:prstGeom prst="rect">
            <a:avLst/>
          </a:prstGeom>
          <a:noFill/>
          <a:ln>
            <a:noFill/>
          </a:ln>
        </p:spPr>
        <p:txBody>
          <a:bodyPr spcFirstLastPara="1" wrap="square" lIns="91425" tIns="45700" rIns="91425" bIns="45700" anchor="t" anchorCtr="0">
            <a:noAutofit/>
          </a:bodyPr>
          <a:lstStyle/>
          <a:p>
            <a:r>
              <a:rPr lang="it-IT" sz="1900" dirty="0"/>
              <a:t>Da qualche parte in un paese lontano, il fornitore di servizi sanitari </a:t>
            </a:r>
            <a:r>
              <a:rPr lang="it-IT" sz="1900" i="1" dirty="0" err="1"/>
              <a:t>Healthier</a:t>
            </a:r>
            <a:r>
              <a:rPr lang="it-IT" sz="1900" i="1" dirty="0"/>
              <a:t> Future</a:t>
            </a:r>
            <a:r>
              <a:rPr lang="it-IT" sz="1900" dirty="0"/>
              <a:t> sta per lanciare un nuovo servizio. Una nuova legge impone a tutti i fornitori di servizi sanitari di offrire almeno quattro ore settimanali di teleconsulenze. La durata raccomandata di una teleconsulenza video è di 30 minuti. Non vi sono requisiti specifici riguardo ai professionisti sanitari che dovrebbero condurre le teleconsulenze, né sui servizi assistenziali che queste dovrebbero coprire. Il nuovo sistema dovrà essere operativo entro tre mesi.</a:t>
            </a:r>
          </a:p>
          <a:p>
            <a:r>
              <a:rPr lang="it-IT" sz="1900" dirty="0"/>
              <a:t>Questa soluzione è completamente nuova per il fornitore di servizi sanitari </a:t>
            </a:r>
            <a:r>
              <a:rPr lang="it-IT" sz="1900" i="1" dirty="0" err="1"/>
              <a:t>Healthier</a:t>
            </a:r>
            <a:r>
              <a:rPr lang="it-IT" sz="1900" i="1" dirty="0"/>
              <a:t> Future</a:t>
            </a:r>
            <a:r>
              <a:rPr lang="it-IT" sz="1900" dirty="0"/>
              <a:t>. Fino ad ora, tutte le visite si sono svolte in presenza e, sebbene l'istituzione sia molto aperta alle soluzioni cliniche digitali, il contatto con i pazienti è sempre avvenuto in modo tradizionale. Il personale sanitario è eterogeneo e rappresenta diverse professioni e fasce d’età.</a:t>
            </a:r>
          </a:p>
          <a:p>
            <a:pPr marL="719953" lvl="1" indent="-79963" algn="just" rtl="0">
              <a:lnSpc>
                <a:spcPct val="90000"/>
              </a:lnSpc>
              <a:spcBef>
                <a:spcPts val="525"/>
              </a:spcBef>
              <a:spcAft>
                <a:spcPts val="0"/>
              </a:spcAft>
              <a:buClr>
                <a:srgbClr val="0063DC"/>
              </a:buClr>
              <a:buSzPts val="2520"/>
              <a:buFont typeface="Noto Sans Symbols"/>
              <a:buNone/>
            </a:pPr>
            <a:endParaRPr dirty="0"/>
          </a:p>
        </p:txBody>
      </p:sp>
      <p:sp>
        <p:nvSpPr>
          <p:cNvPr id="95" name="Google Shape;95;p2"/>
          <p:cNvSpPr txBox="1"/>
          <p:nvPr/>
        </p:nvSpPr>
        <p:spPr>
          <a:xfrm>
            <a:off x="758071" y="941289"/>
            <a:ext cx="9942879" cy="740240"/>
          </a:xfrm>
          <a:prstGeom prst="rect">
            <a:avLst/>
          </a:prstGeom>
          <a:noFill/>
          <a:ln>
            <a:noFill/>
          </a:ln>
        </p:spPr>
        <p:txBody>
          <a:bodyPr spcFirstLastPara="1" wrap="square" lIns="91425" tIns="45700" rIns="91425" bIns="45700" anchor="t" anchorCtr="0">
            <a:noAutofit/>
          </a:bodyPr>
          <a:lstStyle/>
          <a:p>
            <a:pPr lvl="0">
              <a:lnSpc>
                <a:spcPct val="90000"/>
              </a:lnSpc>
              <a:buClr>
                <a:srgbClr val="0063DC"/>
              </a:buClr>
              <a:buSzPts val="4400"/>
            </a:pPr>
            <a:r>
              <a:rPr lang="it-IT" sz="4400" b="1" dirty="0">
                <a:solidFill>
                  <a:srgbClr val="0063DC"/>
                </a:solidFill>
                <a:latin typeface="Calibri"/>
                <a:ea typeface="Calibri"/>
                <a:cs typeface="Calibri"/>
                <a:sym typeface="Calibri"/>
              </a:rPr>
              <a:t>Caso di un cambiamento organizzativo</a:t>
            </a:r>
            <a:endParaRPr sz="4400" b="1" dirty="0">
              <a:solidFill>
                <a:srgbClr val="0063DC"/>
              </a:solidFill>
              <a:latin typeface="Calibri"/>
              <a:ea typeface="Calibri"/>
              <a:cs typeface="Calibri"/>
              <a:sym typeface="Calibri"/>
            </a:endParaRPr>
          </a:p>
        </p:txBody>
      </p:sp>
      <p:sp>
        <p:nvSpPr>
          <p:cNvPr id="96" name="Google Shape;96;p2"/>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4882DB91-C7F9-27E2-5926-864D4057DE5C}"/>
            </a:ext>
          </a:extLst>
        </p:cNvPr>
        <p:cNvGrpSpPr/>
        <p:nvPr/>
      </p:nvGrpSpPr>
      <p:grpSpPr>
        <a:xfrm>
          <a:off x="0" y="0"/>
          <a:ext cx="0" cy="0"/>
          <a:chOff x="0" y="0"/>
          <a:chExt cx="0" cy="0"/>
        </a:xfrm>
      </p:grpSpPr>
      <p:sp>
        <p:nvSpPr>
          <p:cNvPr id="94" name="Google Shape;94;p2">
            <a:extLst>
              <a:ext uri="{FF2B5EF4-FFF2-40B4-BE49-F238E27FC236}">
                <a16:creationId xmlns:a16="http://schemas.microsoft.com/office/drawing/2014/main" id="{40B437CC-B5C6-CEF3-1E8E-2358C373B46A}"/>
              </a:ext>
            </a:extLst>
          </p:cNvPr>
          <p:cNvSpPr txBox="1">
            <a:spLocks noGrp="1"/>
          </p:cNvSpPr>
          <p:nvPr>
            <p:ph type="body" idx="1"/>
          </p:nvPr>
        </p:nvSpPr>
        <p:spPr>
          <a:xfrm>
            <a:off x="657415" y="2001507"/>
            <a:ext cx="9685900" cy="4127987"/>
          </a:xfrm>
          <a:prstGeom prst="rect">
            <a:avLst/>
          </a:prstGeom>
          <a:noFill/>
          <a:ln>
            <a:noFill/>
          </a:ln>
        </p:spPr>
        <p:txBody>
          <a:bodyPr spcFirstLastPara="1" wrap="square" lIns="91425" tIns="45700" rIns="91425" bIns="45700" anchor="t" anchorCtr="0">
            <a:noAutofit/>
          </a:bodyPr>
          <a:lstStyle/>
          <a:p>
            <a:r>
              <a:rPr lang="it-IT" sz="1900" dirty="0"/>
              <a:t>Alcuni operatori sanitari sono favorevoli all’iniziativa e sostengono la necessità di adattarsi ai tempi moderni. Tuttavia, per una parte significativa del personale, l’annuncio ha suscitato resistenza. Alcuni non riescono a immaginare come si svolgeranno queste consulenze, altri temono di non essere in grado di gestire la tecnologia. C’è chi dubita che i pazienti accetteranno il cambiamento, mentre altri sono preoccupati per il breve tempo disponibile prima dell’implementazione. Cresce inoltre la resistenza legata alla mancanza di indicazioni su quali servizi verranno convertiti alla teleconsulenza e su come verrà gestita la transizione.</a:t>
            </a:r>
          </a:p>
          <a:p>
            <a:r>
              <a:rPr lang="it-IT" sz="1900" dirty="0"/>
              <a:t>La direzione della </a:t>
            </a:r>
            <a:r>
              <a:rPr lang="it-IT" sz="1900" i="1" dirty="0" err="1"/>
              <a:t>Healthier</a:t>
            </a:r>
            <a:r>
              <a:rPr lang="it-IT" sz="1900" i="1" dirty="0"/>
              <a:t> Future</a:t>
            </a:r>
            <a:r>
              <a:rPr lang="it-IT" sz="1900" dirty="0"/>
              <a:t> ha deciso di affidarti il compito di organizzare il cambiamento e preparare il personale alla transizione. Ti viene inoltre chiesto di adottare misure per ridurre la resistenza al cambiamento. Ti viene quindi richiesto di suggerire quali aspetti considerare nel processo.</a:t>
            </a:r>
          </a:p>
          <a:p>
            <a:endParaRPr lang="it-IT" sz="1900" dirty="0"/>
          </a:p>
          <a:p>
            <a:pPr marL="41974" indent="0">
              <a:buNone/>
            </a:pPr>
            <a:r>
              <a:rPr lang="it-IT" sz="1900" dirty="0"/>
              <a:t>Utilizza le conoscenze teoriche descritte nelle videolezioni, in particolare il modello </a:t>
            </a:r>
            <a:r>
              <a:rPr lang="it-IT" sz="1900" b="1" dirty="0"/>
              <a:t>ADKAR</a:t>
            </a:r>
            <a:r>
              <a:rPr lang="it-IT" sz="1900" dirty="0"/>
              <a:t> o il </a:t>
            </a:r>
            <a:r>
              <a:rPr lang="it-IT" sz="1900" b="1" dirty="0"/>
              <a:t>modello di cambiamento di </a:t>
            </a:r>
            <a:r>
              <a:rPr lang="it-IT" sz="1900" b="1" dirty="0" err="1"/>
              <a:t>Kotter</a:t>
            </a:r>
            <a:r>
              <a:rPr lang="it-IT" sz="1900" dirty="0"/>
              <a:t>.</a:t>
            </a:r>
          </a:p>
          <a:p>
            <a:pPr marL="719953" lvl="1" indent="-79963" algn="just" rtl="0">
              <a:lnSpc>
                <a:spcPct val="90000"/>
              </a:lnSpc>
              <a:spcBef>
                <a:spcPts val="525"/>
              </a:spcBef>
              <a:spcAft>
                <a:spcPts val="0"/>
              </a:spcAft>
              <a:buClr>
                <a:srgbClr val="0063DC"/>
              </a:buClr>
              <a:buSzPts val="2520"/>
              <a:buFont typeface="Noto Sans Symbols"/>
              <a:buNone/>
            </a:pPr>
            <a:endParaRPr dirty="0"/>
          </a:p>
        </p:txBody>
      </p:sp>
      <p:sp>
        <p:nvSpPr>
          <p:cNvPr id="96" name="Google Shape;96;p2">
            <a:extLst>
              <a:ext uri="{FF2B5EF4-FFF2-40B4-BE49-F238E27FC236}">
                <a16:creationId xmlns:a16="http://schemas.microsoft.com/office/drawing/2014/main" id="{047FE7EB-28B5-927D-2393-DA6EC5929811}"/>
              </a:ext>
            </a:extLst>
          </p:cNvPr>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sp>
        <p:nvSpPr>
          <p:cNvPr id="2" name="Google Shape;95;p2">
            <a:extLst>
              <a:ext uri="{FF2B5EF4-FFF2-40B4-BE49-F238E27FC236}">
                <a16:creationId xmlns:a16="http://schemas.microsoft.com/office/drawing/2014/main" id="{AA0625C4-8D15-6676-F58D-D7016227FE32}"/>
              </a:ext>
            </a:extLst>
          </p:cNvPr>
          <p:cNvSpPr txBox="1"/>
          <p:nvPr/>
        </p:nvSpPr>
        <p:spPr>
          <a:xfrm>
            <a:off x="758071" y="941289"/>
            <a:ext cx="9942879" cy="740240"/>
          </a:xfrm>
          <a:prstGeom prst="rect">
            <a:avLst/>
          </a:prstGeom>
          <a:noFill/>
          <a:ln>
            <a:noFill/>
          </a:ln>
        </p:spPr>
        <p:txBody>
          <a:bodyPr spcFirstLastPara="1" wrap="square" lIns="91425" tIns="45700" rIns="91425" bIns="45700" anchor="t" anchorCtr="0">
            <a:noAutofit/>
          </a:bodyPr>
          <a:lstStyle/>
          <a:p>
            <a:pPr lvl="0">
              <a:lnSpc>
                <a:spcPct val="90000"/>
              </a:lnSpc>
              <a:buClr>
                <a:srgbClr val="0063DC"/>
              </a:buClr>
              <a:buSzPts val="4400"/>
            </a:pPr>
            <a:r>
              <a:rPr lang="it-IT" sz="4400" b="1" dirty="0">
                <a:solidFill>
                  <a:srgbClr val="0063DC"/>
                </a:solidFill>
                <a:latin typeface="Calibri"/>
                <a:ea typeface="Calibri"/>
                <a:cs typeface="Calibri"/>
                <a:sym typeface="Calibri"/>
              </a:rPr>
              <a:t>Caso di un cambiamento organizzativo</a:t>
            </a:r>
            <a:endParaRPr sz="4400" b="1" dirty="0">
              <a:solidFill>
                <a:srgbClr val="0063DC"/>
              </a:solidFill>
              <a:latin typeface="Calibri"/>
              <a:ea typeface="Calibri"/>
              <a:cs typeface="Calibri"/>
              <a:sym typeface="Calibri"/>
            </a:endParaRPr>
          </a:p>
        </p:txBody>
      </p:sp>
    </p:spTree>
    <p:extLst>
      <p:ext uri="{BB962C8B-B14F-4D97-AF65-F5344CB8AC3E}">
        <p14:creationId xmlns:p14="http://schemas.microsoft.com/office/powerpoint/2010/main" val="302826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2"/>
          <p:cNvSpPr txBox="1"/>
          <p:nvPr/>
        </p:nvSpPr>
        <p:spPr>
          <a:xfrm>
            <a:off x="715486" y="325041"/>
            <a:ext cx="9530674" cy="1111873"/>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0063DC"/>
              </a:buClr>
              <a:buSzPts val="4000"/>
              <a:buFont typeface="Calibri"/>
              <a:buNone/>
            </a:pPr>
            <a:r>
              <a:rPr lang="it-IT" sz="4000" b="1" dirty="0">
                <a:solidFill>
                  <a:srgbClr val="0063DC"/>
                </a:solidFill>
                <a:latin typeface="Calibri"/>
                <a:ea typeface="Calibri"/>
                <a:cs typeface="Calibri"/>
                <a:sym typeface="Calibri"/>
              </a:rPr>
              <a:t>1. Come struttureresti il processo di cambiamento? Quali sono le fasi principali per la gestione del cambiamento?</a:t>
            </a:r>
            <a:endParaRPr sz="4000" b="1" dirty="0">
              <a:solidFill>
                <a:srgbClr val="0063DC"/>
              </a:solidFill>
              <a:latin typeface="Calibri"/>
              <a:ea typeface="Calibri"/>
              <a:cs typeface="Calibri"/>
              <a:sym typeface="Calibri"/>
            </a:endParaRPr>
          </a:p>
        </p:txBody>
      </p:sp>
      <p:sp>
        <p:nvSpPr>
          <p:cNvPr id="150" name="Google Shape;150;p12"/>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cxnSp>
        <p:nvCxnSpPr>
          <p:cNvPr id="4" name="Connettore diritto 3">
            <a:extLst>
              <a:ext uri="{FF2B5EF4-FFF2-40B4-BE49-F238E27FC236}">
                <a16:creationId xmlns:a16="http://schemas.microsoft.com/office/drawing/2014/main" id="{2B11AB58-B765-53A0-21E6-4ADD4CE47C9A}"/>
              </a:ext>
            </a:extLst>
          </p:cNvPr>
          <p:cNvCxnSpPr>
            <a:cxnSpLocks/>
          </p:cNvCxnSpPr>
          <p:nvPr/>
        </p:nvCxnSpPr>
        <p:spPr>
          <a:xfrm>
            <a:off x="5353121" y="2345635"/>
            <a:ext cx="0" cy="34985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3">
            <a:extLst>
              <a:ext uri="{FF2B5EF4-FFF2-40B4-BE49-F238E27FC236}">
                <a16:creationId xmlns:a16="http://schemas.microsoft.com/office/drawing/2014/main" id="{38310B52-3481-C6F1-4B9D-15EABF15978B}"/>
              </a:ext>
            </a:extLst>
          </p:cNvPr>
          <p:cNvSpPr>
            <a:spLocks noChangeArrowheads="1"/>
          </p:cNvSpPr>
          <p:nvPr/>
        </p:nvSpPr>
        <p:spPr bwMode="auto">
          <a:xfrm>
            <a:off x="492980" y="2214506"/>
            <a:ext cx="456404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Uso dei </a:t>
            </a:r>
            <a:r>
              <a:rPr kumimoji="0" lang="it-IT" altLang="it-IT" sz="1800" b="1" i="0" u="none" strike="noStrike" cap="none" normalizeH="0" baseline="0" dirty="0">
                <a:ln>
                  <a:noFill/>
                </a:ln>
                <a:solidFill>
                  <a:schemeClr val="tx1"/>
                </a:solidFill>
                <a:effectLst/>
                <a:latin typeface="Arial" panose="020B0604020202020204" pitchFamily="34" charset="0"/>
              </a:rPr>
              <a:t>modelli teorici</a:t>
            </a:r>
            <a:r>
              <a:rPr kumimoji="0" lang="it-IT" altLang="it-IT" sz="1800" b="0" i="0" u="none" strike="noStrike" cap="none" normalizeH="0" baseline="0" dirty="0">
                <a:ln>
                  <a:noFill/>
                </a:ln>
                <a:solidFill>
                  <a:schemeClr val="tx1"/>
                </a:solidFill>
                <a:effectLst/>
                <a:latin typeface="Arial" panose="020B0604020202020204" pitchFamily="34" charset="0"/>
              </a:rPr>
              <a:t> di cambiamento (</a:t>
            </a:r>
            <a:r>
              <a:rPr kumimoji="0" lang="it-IT" altLang="it-IT" sz="1800" b="0" i="0" u="none" strike="noStrike" cap="none" normalizeH="0" baseline="0" dirty="0" err="1">
                <a:ln>
                  <a:noFill/>
                </a:ln>
                <a:solidFill>
                  <a:schemeClr val="tx1"/>
                </a:solidFill>
                <a:effectLst/>
                <a:latin typeface="Arial" panose="020B0604020202020204" pitchFamily="34" charset="0"/>
              </a:rPr>
              <a:t>Kotter</a:t>
            </a:r>
            <a:r>
              <a:rPr kumimoji="0" lang="it-IT" altLang="it-IT" sz="1800" b="0" i="0" u="none" strike="noStrike" cap="none" normalizeH="0" baseline="0" dirty="0">
                <a:ln>
                  <a:noFill/>
                </a:ln>
                <a:solidFill>
                  <a:schemeClr val="tx1"/>
                </a:solidFill>
                <a:effectLst/>
                <a:latin typeface="Arial" panose="020B0604020202020204" pitchFamily="34" charset="0"/>
              </a:rPr>
              <a:t> e ADKAR).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Necessità di una </a:t>
            </a:r>
            <a:r>
              <a:rPr kumimoji="0" lang="it-IT" altLang="it-IT" sz="1800" b="1" i="0" u="none" strike="noStrike" cap="none" normalizeH="0" baseline="0" dirty="0">
                <a:ln>
                  <a:noFill/>
                </a:ln>
                <a:solidFill>
                  <a:schemeClr val="tx1"/>
                </a:solidFill>
                <a:effectLst/>
                <a:latin typeface="Arial" panose="020B0604020202020204" pitchFamily="34" charset="0"/>
              </a:rPr>
              <a:t>fase preliminare di ascolto e analisi del contesto</a:t>
            </a:r>
            <a:r>
              <a:rPr kumimoji="0" lang="it-IT" altLang="it-IT"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Importanza dell’</a:t>
            </a:r>
            <a:r>
              <a:rPr kumimoji="0" lang="it-IT" altLang="it-IT" sz="1800" b="1" i="0" u="none" strike="noStrike" cap="none" normalizeH="0" baseline="0" dirty="0" err="1">
                <a:ln>
                  <a:noFill/>
                </a:ln>
                <a:solidFill>
                  <a:schemeClr val="tx1"/>
                </a:solidFill>
                <a:effectLst/>
                <a:latin typeface="Arial" panose="020B0604020202020204" pitchFamily="34" charset="0"/>
              </a:rPr>
              <a:t>awareness</a:t>
            </a:r>
            <a:r>
              <a:rPr kumimoji="0" lang="it-IT" altLang="it-IT" sz="1800" b="1" i="0" u="none" strike="noStrike" cap="none" normalizeH="0" baseline="0" dirty="0">
                <a:ln>
                  <a:noFill/>
                </a:ln>
                <a:solidFill>
                  <a:schemeClr val="tx1"/>
                </a:solidFill>
                <a:effectLst/>
                <a:latin typeface="Arial" panose="020B0604020202020204" pitchFamily="34" charset="0"/>
              </a:rPr>
              <a:t> e della condivisione degli obiettivi</a:t>
            </a:r>
            <a:r>
              <a:rPr kumimoji="0" lang="it-IT" altLang="it-IT"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Formazione e sviluppo delle competenze (fase di </a:t>
            </a:r>
            <a:r>
              <a:rPr kumimoji="0" lang="it-IT" altLang="it-IT" sz="1800" b="0" i="1" u="none" strike="noStrike" cap="none" normalizeH="0" baseline="0" dirty="0">
                <a:ln>
                  <a:noFill/>
                </a:ln>
                <a:solidFill>
                  <a:schemeClr val="tx1"/>
                </a:solidFill>
                <a:effectLst/>
                <a:latin typeface="Arial" panose="020B0604020202020204" pitchFamily="34" charset="0"/>
              </a:rPr>
              <a:t>knowledge</a:t>
            </a:r>
            <a:r>
              <a:rPr kumimoji="0" lang="it-IT" altLang="it-IT" sz="1800" b="0" i="0" u="none" strike="noStrike" cap="none" normalizeH="0" baseline="0" dirty="0">
                <a:ln>
                  <a:noFill/>
                </a:ln>
                <a:solidFill>
                  <a:schemeClr val="tx1"/>
                </a:solidFill>
                <a:effectLst/>
                <a:latin typeface="Arial" panose="020B0604020202020204" pitchFamily="34" charset="0"/>
              </a:rPr>
              <a:t> nel modello ADKAR).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Coinvolgimento attivo del personale in tutte le fasi.</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Necessità di </a:t>
            </a:r>
            <a:r>
              <a:rPr kumimoji="0" lang="it-IT" altLang="it-IT" sz="1800" b="1" i="0" u="none" strike="noStrike" cap="none" normalizeH="0" baseline="0" dirty="0">
                <a:ln>
                  <a:noFill/>
                </a:ln>
                <a:solidFill>
                  <a:schemeClr val="tx1"/>
                </a:solidFill>
                <a:effectLst/>
                <a:latin typeface="Arial" panose="020B0604020202020204" pitchFamily="34" charset="0"/>
              </a:rPr>
              <a:t>leadership visibile e supportiva</a:t>
            </a:r>
            <a:r>
              <a:rPr kumimoji="0" lang="it-IT" altLang="it-IT"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Monitoraggio continuo del cambiamento (es. audit dopo 30-60 giorni).</a:t>
            </a:r>
          </a:p>
        </p:txBody>
      </p:sp>
      <p:sp>
        <p:nvSpPr>
          <p:cNvPr id="2" name="Rectangle 1">
            <a:extLst>
              <a:ext uri="{FF2B5EF4-FFF2-40B4-BE49-F238E27FC236}">
                <a16:creationId xmlns:a16="http://schemas.microsoft.com/office/drawing/2014/main" id="{87762CAD-2D46-35FE-A26B-F216C7BFB139}"/>
              </a:ext>
            </a:extLst>
          </p:cNvPr>
          <p:cNvSpPr>
            <a:spLocks noChangeArrowheads="1"/>
          </p:cNvSpPr>
          <p:nvPr/>
        </p:nvSpPr>
        <p:spPr bwMode="auto">
          <a:xfrm>
            <a:off x="5649215" y="2525263"/>
            <a:ext cx="4940959"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“Far capire innanzitutto che il cambiamento è necessario, dato che le teleconsulenze sono obbligatorie previste dalla legge.”</a:t>
            </a:r>
            <a:r>
              <a:rPr kumimoji="0" lang="it-IT" altLang="it-IT" sz="18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“Creerei dei gruppi di lavoro per strutturare il nuovo servizio e predisporre i relativi algoritmi/procedure di lavoro.”</a:t>
            </a:r>
            <a:r>
              <a:rPr kumimoji="0" lang="it-IT" altLang="it-IT" sz="18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“Rendere il nuovo stato ‘la normalità’ attraverso procedure e cultura aziendale, riconoscere e premiare i successi.”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1BD03117-0DA6-9D02-BB1F-2CD194745D48}"/>
            </a:ext>
          </a:extLst>
        </p:cNvPr>
        <p:cNvGrpSpPr/>
        <p:nvPr/>
      </p:nvGrpSpPr>
      <p:grpSpPr>
        <a:xfrm>
          <a:off x="0" y="0"/>
          <a:ext cx="0" cy="0"/>
          <a:chOff x="0" y="0"/>
          <a:chExt cx="0" cy="0"/>
        </a:xfrm>
      </p:grpSpPr>
      <p:sp>
        <p:nvSpPr>
          <p:cNvPr id="149" name="Google Shape;149;p12">
            <a:extLst>
              <a:ext uri="{FF2B5EF4-FFF2-40B4-BE49-F238E27FC236}">
                <a16:creationId xmlns:a16="http://schemas.microsoft.com/office/drawing/2014/main" id="{BCBBE439-B98E-92F1-9051-264DC0DF38C7}"/>
              </a:ext>
            </a:extLst>
          </p:cNvPr>
          <p:cNvSpPr txBox="1"/>
          <p:nvPr/>
        </p:nvSpPr>
        <p:spPr>
          <a:xfrm>
            <a:off x="715486" y="325041"/>
            <a:ext cx="9530674" cy="1111873"/>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0"/>
              </a:spcBef>
              <a:spcAft>
                <a:spcPts val="0"/>
              </a:spcAft>
              <a:buClr>
                <a:srgbClr val="0063DC"/>
              </a:buClr>
              <a:buSzPts val="4000"/>
              <a:buFont typeface="Calibri"/>
              <a:buNone/>
            </a:pPr>
            <a:r>
              <a:rPr lang="it-IT" sz="4000" b="1" dirty="0">
                <a:solidFill>
                  <a:srgbClr val="0063DC"/>
                </a:solidFill>
                <a:latin typeface="Calibri"/>
                <a:ea typeface="Calibri"/>
                <a:cs typeface="Calibri"/>
                <a:sym typeface="Calibri"/>
              </a:rPr>
              <a:t>2. Individua 5-10 aspetti da considerare per ridurre la resistenza all’implementazione del cambiamento.</a:t>
            </a:r>
            <a:endParaRPr sz="4000" b="1" dirty="0">
              <a:solidFill>
                <a:srgbClr val="0063DC"/>
              </a:solidFill>
              <a:latin typeface="Calibri"/>
              <a:ea typeface="Calibri"/>
              <a:cs typeface="Calibri"/>
              <a:sym typeface="Calibri"/>
            </a:endParaRPr>
          </a:p>
        </p:txBody>
      </p:sp>
      <p:sp>
        <p:nvSpPr>
          <p:cNvPr id="150" name="Google Shape;150;p12">
            <a:extLst>
              <a:ext uri="{FF2B5EF4-FFF2-40B4-BE49-F238E27FC236}">
                <a16:creationId xmlns:a16="http://schemas.microsoft.com/office/drawing/2014/main" id="{0BE886B0-F3E3-D232-16F4-2AD8FF50D282}"/>
              </a:ext>
            </a:extLst>
          </p:cNvPr>
          <p:cNvSpPr txBox="1"/>
          <p:nvPr/>
        </p:nvSpPr>
        <p:spPr>
          <a:xfrm>
            <a:off x="96671" y="6769451"/>
            <a:ext cx="3315269" cy="24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it-IT" sz="1200">
                <a:solidFill>
                  <a:schemeClr val="dk1"/>
                </a:solidFill>
                <a:latin typeface="Calibri"/>
                <a:ea typeface="Calibri"/>
                <a:cs typeface="Calibri"/>
                <a:sym typeface="Calibri"/>
              </a:rPr>
              <a:t>Project: 101101139 — H-PASS — EU4H-2022-PJ</a:t>
            </a:r>
            <a:endParaRPr sz="1200">
              <a:solidFill>
                <a:schemeClr val="dk1"/>
              </a:solidFill>
              <a:latin typeface="Calibri"/>
              <a:ea typeface="Calibri"/>
              <a:cs typeface="Calibri"/>
              <a:sym typeface="Calibri"/>
            </a:endParaRPr>
          </a:p>
        </p:txBody>
      </p:sp>
      <p:cxnSp>
        <p:nvCxnSpPr>
          <p:cNvPr id="4" name="Connettore diritto 3">
            <a:extLst>
              <a:ext uri="{FF2B5EF4-FFF2-40B4-BE49-F238E27FC236}">
                <a16:creationId xmlns:a16="http://schemas.microsoft.com/office/drawing/2014/main" id="{29BA3745-D451-F16D-641B-C250FFA48F6E}"/>
              </a:ext>
            </a:extLst>
          </p:cNvPr>
          <p:cNvCxnSpPr>
            <a:cxnSpLocks/>
          </p:cNvCxnSpPr>
          <p:nvPr/>
        </p:nvCxnSpPr>
        <p:spPr>
          <a:xfrm>
            <a:off x="5353121" y="2345635"/>
            <a:ext cx="0" cy="34985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3">
            <a:extLst>
              <a:ext uri="{FF2B5EF4-FFF2-40B4-BE49-F238E27FC236}">
                <a16:creationId xmlns:a16="http://schemas.microsoft.com/office/drawing/2014/main" id="{030F03D8-32C0-3B31-B21C-9D01E19A358D}"/>
              </a:ext>
            </a:extLst>
          </p:cNvPr>
          <p:cNvSpPr>
            <a:spLocks noChangeArrowheads="1"/>
          </p:cNvSpPr>
          <p:nvPr/>
        </p:nvSpPr>
        <p:spPr bwMode="auto">
          <a:xfrm>
            <a:off x="492979" y="2214506"/>
            <a:ext cx="456404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Predisporre momenti di ascolto attivo e </a:t>
            </a:r>
            <a:r>
              <a:rPr lang="it-IT" altLang="it-IT" sz="1800" b="1" dirty="0">
                <a:solidFill>
                  <a:schemeClr val="tx1"/>
                </a:solidFill>
                <a:latin typeface="Arial" panose="020B0604020202020204" pitchFamily="34" charset="0"/>
              </a:rPr>
              <a:t>dialogo con il personale</a:t>
            </a:r>
            <a:r>
              <a:rPr lang="it-IT" altLang="it-IT" sz="1800" dirty="0">
                <a:solidFill>
                  <a:schemeClr val="tx1"/>
                </a:solidFill>
                <a:latin typeface="Arial" panose="020B0604020202020204" pitchFamily="34" charset="0"/>
              </a:rPr>
              <a:t>.</a:t>
            </a:r>
          </a:p>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Costruire </a:t>
            </a:r>
            <a:r>
              <a:rPr lang="it-IT" altLang="it-IT" sz="1800" b="1" dirty="0">
                <a:solidFill>
                  <a:schemeClr val="tx1"/>
                </a:solidFill>
                <a:latin typeface="Arial" panose="020B0604020202020204" pitchFamily="34" charset="0"/>
              </a:rPr>
              <a:t>spazi di confronto </a:t>
            </a:r>
            <a:r>
              <a:rPr lang="it-IT" altLang="it-IT" sz="1800" dirty="0">
                <a:solidFill>
                  <a:schemeClr val="tx1"/>
                </a:solidFill>
                <a:latin typeface="Arial" panose="020B0604020202020204" pitchFamily="34" charset="0"/>
              </a:rPr>
              <a:t>per condividere benefici e timori.</a:t>
            </a:r>
          </a:p>
          <a:p>
            <a:pPr lvl="0" eaLnBrk="0" fontAlgn="base" hangingPunct="0">
              <a:spcBef>
                <a:spcPct val="0"/>
              </a:spcBef>
              <a:spcAft>
                <a:spcPct val="0"/>
              </a:spcAft>
              <a:buClrTx/>
              <a:buFontTx/>
              <a:buChar char="•"/>
            </a:pPr>
            <a:r>
              <a:rPr lang="it-IT" altLang="it-IT" sz="1800" b="1" dirty="0">
                <a:solidFill>
                  <a:schemeClr val="tx1"/>
                </a:solidFill>
                <a:latin typeface="Arial" panose="020B0604020202020204" pitchFamily="34" charset="0"/>
              </a:rPr>
              <a:t>Chiarire obiettivi e modalità operative</a:t>
            </a:r>
            <a:r>
              <a:rPr lang="it-IT" altLang="it-IT" sz="1800" dirty="0">
                <a:solidFill>
                  <a:schemeClr val="tx1"/>
                </a:solidFill>
                <a:latin typeface="Arial" panose="020B0604020202020204" pitchFamily="34" charset="0"/>
              </a:rPr>
              <a:t> del cambiamento.</a:t>
            </a:r>
          </a:p>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Fornire </a:t>
            </a:r>
            <a:r>
              <a:rPr lang="it-IT" altLang="it-IT" sz="1800" b="1" dirty="0">
                <a:solidFill>
                  <a:schemeClr val="tx1"/>
                </a:solidFill>
                <a:latin typeface="Arial" panose="020B0604020202020204" pitchFamily="34" charset="0"/>
              </a:rPr>
              <a:t>strumenti concreti </a:t>
            </a:r>
            <a:r>
              <a:rPr lang="it-IT" altLang="it-IT" sz="1800" dirty="0">
                <a:solidFill>
                  <a:schemeClr val="tx1"/>
                </a:solidFill>
                <a:latin typeface="Arial" panose="020B0604020202020204" pitchFamily="34" charset="0"/>
              </a:rPr>
              <a:t>e supporto nella transizione.</a:t>
            </a:r>
          </a:p>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Offrire </a:t>
            </a:r>
            <a:r>
              <a:rPr lang="it-IT" altLang="it-IT" sz="1800" b="1" dirty="0">
                <a:solidFill>
                  <a:schemeClr val="tx1"/>
                </a:solidFill>
                <a:latin typeface="Arial" panose="020B0604020202020204" pitchFamily="34" charset="0"/>
              </a:rPr>
              <a:t>percorsi formativi </a:t>
            </a:r>
            <a:r>
              <a:rPr lang="it-IT" altLang="it-IT" sz="1800" dirty="0">
                <a:solidFill>
                  <a:schemeClr val="tx1"/>
                </a:solidFill>
                <a:latin typeface="Arial" panose="020B0604020202020204" pitchFamily="34" charset="0"/>
              </a:rPr>
              <a:t>per rafforzare le competenze digitali.</a:t>
            </a:r>
          </a:p>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Integrare tutti gli attori organizzativi nel percorso (sanitari, amministrativi, dirigenti).</a:t>
            </a:r>
          </a:p>
          <a:p>
            <a:pPr lvl="0" eaLnBrk="0" fontAlgn="base" hangingPunct="0">
              <a:spcBef>
                <a:spcPct val="0"/>
              </a:spcBef>
              <a:spcAft>
                <a:spcPct val="0"/>
              </a:spcAft>
              <a:buClrTx/>
              <a:buFontTx/>
              <a:buChar char="•"/>
            </a:pPr>
            <a:r>
              <a:rPr lang="it-IT" altLang="it-IT" sz="1800" dirty="0">
                <a:solidFill>
                  <a:schemeClr val="tx1"/>
                </a:solidFill>
                <a:latin typeface="Arial" panose="020B0604020202020204" pitchFamily="34" charset="0"/>
              </a:rPr>
              <a:t>Favorire una </a:t>
            </a:r>
            <a:r>
              <a:rPr lang="it-IT" altLang="it-IT" sz="1800" b="1" dirty="0">
                <a:solidFill>
                  <a:schemeClr val="tx1"/>
                </a:solidFill>
                <a:latin typeface="Arial" panose="020B0604020202020204" pitchFamily="34" charset="0"/>
              </a:rPr>
              <a:t>cultura della fiducia </a:t>
            </a:r>
            <a:r>
              <a:rPr lang="it-IT" altLang="it-IT" sz="1800" dirty="0">
                <a:solidFill>
                  <a:schemeClr val="tx1"/>
                </a:solidFill>
                <a:latin typeface="Arial" panose="020B0604020202020204" pitchFamily="34" charset="0"/>
              </a:rPr>
              <a:t>e dell’accompagnamento.</a:t>
            </a:r>
          </a:p>
        </p:txBody>
      </p:sp>
      <p:sp>
        <p:nvSpPr>
          <p:cNvPr id="3" name="Rectangle 2">
            <a:extLst>
              <a:ext uri="{FF2B5EF4-FFF2-40B4-BE49-F238E27FC236}">
                <a16:creationId xmlns:a16="http://schemas.microsoft.com/office/drawing/2014/main" id="{628C2EDC-A621-A21D-4878-441CD0AA1770}"/>
              </a:ext>
            </a:extLst>
          </p:cNvPr>
          <p:cNvSpPr>
            <a:spLocks noChangeArrowheads="1"/>
          </p:cNvSpPr>
          <p:nvPr/>
        </p:nvSpPr>
        <p:spPr bwMode="auto">
          <a:xfrm>
            <a:off x="5480824" y="2214506"/>
            <a:ext cx="5022417"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“Le persone sono più inclini ad accettare un cambiamento se si sentono parte del processo.”</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“Incontro con il personale, non ostacolare il dialogo, fornire tutte le informazioni e rispondere ai quesiti.”</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“I leader devono essere d’esempio, mostrare coerenza tra parole e azioni e sostenere il cambiamento in prima persona.”</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1" u="none" strike="noStrike" cap="none" normalizeH="0" baseline="0" dirty="0">
                <a:ln>
                  <a:noFill/>
                </a:ln>
                <a:solidFill>
                  <a:schemeClr val="tx1"/>
                </a:solidFill>
                <a:effectLst/>
                <a:latin typeface="Arial" panose="020B0604020202020204" pitchFamily="34" charset="0"/>
              </a:rPr>
              <a:t>“Comunicazione chiara, coinvolgimento del personale, formazione continua, supporto continuo.”</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30851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Tree>
    <p:extLst>
      <p:ext uri="{BB962C8B-B14F-4D97-AF65-F5344CB8AC3E}">
        <p14:creationId xmlns:p14="http://schemas.microsoft.com/office/powerpoint/2010/main" val="3420472588"/>
      </p:ext>
    </p:extLst>
  </p:cSld>
  <p:clrMapOvr>
    <a:masterClrMapping/>
  </p:clrMapOvr>
</p:sld>
</file>

<file path=ppt/theme/theme1.xml><?xml version="1.0" encoding="utf-8"?>
<a:theme xmlns:a="http://schemas.openxmlformats.org/drawingml/2006/main" name="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687</Words>
  <Application>Microsoft Office PowerPoint</Application>
  <PresentationFormat>Personalizzato</PresentationFormat>
  <Paragraphs>44</Paragraphs>
  <Slides>6</Slides>
  <Notes>5</Notes>
  <HiddenSlides>0</HiddenSlides>
  <MMClips>0</MMClips>
  <ScaleCrop>false</ScaleCrop>
  <HeadingPairs>
    <vt:vector size="6" baseType="variant">
      <vt:variant>
        <vt:lpstr>Caratteri utilizzati</vt:lpstr>
      </vt:variant>
      <vt:variant>
        <vt:i4>3</vt:i4>
      </vt:variant>
      <vt:variant>
        <vt:lpstr>Tema</vt:lpstr>
      </vt:variant>
      <vt:variant>
        <vt:i4>2</vt:i4>
      </vt:variant>
      <vt:variant>
        <vt:lpstr>Titoli diapositive</vt:lpstr>
      </vt:variant>
      <vt:variant>
        <vt:i4>6</vt:i4>
      </vt:variant>
    </vt:vector>
  </HeadingPairs>
  <TitlesOfParts>
    <vt:vector size="11" baseType="lpstr">
      <vt:lpstr>Arial</vt:lpstr>
      <vt:lpstr>Calibri</vt:lpstr>
      <vt:lpstr>Noto Sans Symbols</vt:lpstr>
      <vt:lpstr>Tema di Office</vt:lpstr>
      <vt:lpstr>1_Tema di Office</vt:lpstr>
      <vt:lpstr>Change management Caso di un cambiamento organizzativo  Discussione</vt:lpstr>
      <vt:lpstr>Presentazione standard di PowerPoint</vt:lpstr>
      <vt:lpstr>Presentazione standard di PowerPoint</vt:lpstr>
      <vt:lpstr>Presentazione standard di PowerPoint</vt:lpstr>
      <vt:lpstr>Presentazione standard di PowerPoint</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szogi.melinda</dc:creator>
  <cp:lastModifiedBy>Piermario Di Grazia</cp:lastModifiedBy>
  <cp:revision>7</cp:revision>
  <dcterms:created xsi:type="dcterms:W3CDTF">2023-07-21T15:01:30Z</dcterms:created>
  <dcterms:modified xsi:type="dcterms:W3CDTF">2026-03-05T08:13:05Z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