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22"/>
  </p:notesMasterIdLst>
  <p:handoutMasterIdLst>
    <p:handoutMasterId r:id="rId23"/>
  </p:handoutMasterIdLst>
  <p:sldIdLst>
    <p:sldId id="256" r:id="rId6"/>
    <p:sldId id="342" r:id="rId7"/>
    <p:sldId id="348" r:id="rId8"/>
    <p:sldId id="343" r:id="rId9"/>
    <p:sldId id="277" r:id="rId10"/>
    <p:sldId id="311" r:id="rId11"/>
    <p:sldId id="313" r:id="rId12"/>
    <p:sldId id="312" r:id="rId13"/>
    <p:sldId id="314" r:id="rId14"/>
    <p:sldId id="345" r:id="rId15"/>
    <p:sldId id="319" r:id="rId16"/>
    <p:sldId id="347" r:id="rId17"/>
    <p:sldId id="317" r:id="rId18"/>
    <p:sldId id="344" r:id="rId19"/>
    <p:sldId id="282" r:id="rId20"/>
    <p:sldId id="794" r:id="rId21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EBF6"/>
    <a:srgbClr val="02FFD2"/>
    <a:srgbClr val="AB0084"/>
    <a:srgbClr val="D0009E"/>
    <a:srgbClr val="23D4DD"/>
    <a:srgbClr val="E5FBFB"/>
    <a:srgbClr val="1A75DB"/>
    <a:srgbClr val="0063DC"/>
    <a:srgbClr val="FB0087"/>
    <a:srgbClr val="00C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4" autoAdjust="0"/>
    <p:restoredTop sz="93173" autoAdjust="0"/>
  </p:normalViewPr>
  <p:slideViewPr>
    <p:cSldViewPr snapToGrid="0">
      <p:cViewPr varScale="1">
        <p:scale>
          <a:sx n="56" d="100"/>
          <a:sy n="56" d="100"/>
        </p:scale>
        <p:origin x="12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AE963A-D14C-43C5-BA6D-E5D4D19356F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47BE95C-C394-4834-8318-D4194CD29FC6}">
      <dgm:prSet/>
      <dgm:spPr/>
      <dgm:t>
        <a:bodyPr/>
        <a:lstStyle/>
        <a:p>
          <a:r>
            <a:rPr lang="it-IT"/>
            <a:t>Cartelle cliniche elettroniche</a:t>
          </a:r>
          <a:endParaRPr lang="en-US"/>
        </a:p>
      </dgm:t>
    </dgm:pt>
    <dgm:pt modelId="{29A006FD-67C1-4D16-B9AD-5DF066170D67}" type="parTrans" cxnId="{6765A82F-FC48-4EC9-A764-160BCB62B5B2}">
      <dgm:prSet/>
      <dgm:spPr/>
      <dgm:t>
        <a:bodyPr/>
        <a:lstStyle/>
        <a:p>
          <a:endParaRPr lang="en-US"/>
        </a:p>
      </dgm:t>
    </dgm:pt>
    <dgm:pt modelId="{C002113E-31FE-4730-A628-62357616382D}" type="sibTrans" cxnId="{6765A82F-FC48-4EC9-A764-160BCB62B5B2}">
      <dgm:prSet/>
      <dgm:spPr/>
      <dgm:t>
        <a:bodyPr/>
        <a:lstStyle/>
        <a:p>
          <a:endParaRPr lang="en-US"/>
        </a:p>
      </dgm:t>
    </dgm:pt>
    <dgm:pt modelId="{8ADFF1E5-BF22-4459-9402-006E4E08C58A}">
      <dgm:prSet/>
      <dgm:spPr/>
      <dgm:t>
        <a:bodyPr/>
        <a:lstStyle/>
        <a:p>
          <a:r>
            <a:rPr lang="it-IT"/>
            <a:t>Telemedicina e telemonitoraggio</a:t>
          </a:r>
          <a:endParaRPr lang="en-US"/>
        </a:p>
      </dgm:t>
    </dgm:pt>
    <dgm:pt modelId="{E43288C5-02CB-437D-8671-0FFAF5585FB2}" type="parTrans" cxnId="{E79FA916-7206-40B1-B2C2-314633F2BEB7}">
      <dgm:prSet/>
      <dgm:spPr/>
      <dgm:t>
        <a:bodyPr/>
        <a:lstStyle/>
        <a:p>
          <a:endParaRPr lang="en-US"/>
        </a:p>
      </dgm:t>
    </dgm:pt>
    <dgm:pt modelId="{6EAAE47F-1AB6-46C1-AEBE-E9F858B6149F}" type="sibTrans" cxnId="{E79FA916-7206-40B1-B2C2-314633F2BEB7}">
      <dgm:prSet/>
      <dgm:spPr/>
      <dgm:t>
        <a:bodyPr/>
        <a:lstStyle/>
        <a:p>
          <a:endParaRPr lang="en-US"/>
        </a:p>
      </dgm:t>
    </dgm:pt>
    <dgm:pt modelId="{48B444DD-61A6-4D81-B4AD-828BE9D935D8}">
      <dgm:prSet/>
      <dgm:spPr/>
      <dgm:t>
        <a:bodyPr/>
        <a:lstStyle/>
        <a:p>
          <a:r>
            <a:rPr lang="it-IT"/>
            <a:t>Big data</a:t>
          </a:r>
          <a:endParaRPr lang="en-US"/>
        </a:p>
      </dgm:t>
    </dgm:pt>
    <dgm:pt modelId="{E27B2515-43A5-46D7-AB44-F878727719EF}" type="parTrans" cxnId="{B1FB84F8-94FA-4777-99AB-49A30C67F112}">
      <dgm:prSet/>
      <dgm:spPr/>
      <dgm:t>
        <a:bodyPr/>
        <a:lstStyle/>
        <a:p>
          <a:endParaRPr lang="en-US"/>
        </a:p>
      </dgm:t>
    </dgm:pt>
    <dgm:pt modelId="{F68C1960-0A0F-4535-A988-87E60F854800}" type="sibTrans" cxnId="{B1FB84F8-94FA-4777-99AB-49A30C67F112}">
      <dgm:prSet/>
      <dgm:spPr/>
      <dgm:t>
        <a:bodyPr/>
        <a:lstStyle/>
        <a:p>
          <a:endParaRPr lang="en-US"/>
        </a:p>
      </dgm:t>
    </dgm:pt>
    <dgm:pt modelId="{3E786F88-9AB4-4229-9149-9C3D31E0E1D2}">
      <dgm:prSet/>
      <dgm:spPr/>
      <dgm:t>
        <a:bodyPr/>
        <a:lstStyle/>
        <a:p>
          <a:r>
            <a:rPr lang="it-IT"/>
            <a:t>Intelligenza artificiale</a:t>
          </a:r>
          <a:endParaRPr lang="en-US"/>
        </a:p>
      </dgm:t>
    </dgm:pt>
    <dgm:pt modelId="{89B77EA8-85D0-4516-B8A9-BB49663B1F6C}" type="parTrans" cxnId="{15A8A6FC-116B-429B-84E7-7E21C063EFE2}">
      <dgm:prSet/>
      <dgm:spPr/>
      <dgm:t>
        <a:bodyPr/>
        <a:lstStyle/>
        <a:p>
          <a:endParaRPr lang="en-US"/>
        </a:p>
      </dgm:t>
    </dgm:pt>
    <dgm:pt modelId="{74E48CB7-B44C-42EF-AD9F-BF9C89F07D3B}" type="sibTrans" cxnId="{15A8A6FC-116B-429B-84E7-7E21C063EFE2}">
      <dgm:prSet/>
      <dgm:spPr/>
      <dgm:t>
        <a:bodyPr/>
        <a:lstStyle/>
        <a:p>
          <a:endParaRPr lang="en-US"/>
        </a:p>
      </dgm:t>
    </dgm:pt>
    <dgm:pt modelId="{13327ACF-CD1A-4F03-89BB-48AC46D1FE80}">
      <dgm:prSet/>
      <dgm:spPr/>
      <dgm:t>
        <a:bodyPr/>
        <a:lstStyle/>
        <a:p>
          <a:r>
            <a:rPr lang="it-IT"/>
            <a:t>Internet of things</a:t>
          </a:r>
          <a:endParaRPr lang="en-US"/>
        </a:p>
      </dgm:t>
    </dgm:pt>
    <dgm:pt modelId="{1A4B4D41-4C0F-4A3A-85BE-57316764D556}" type="parTrans" cxnId="{29937AAF-1053-42E2-B57A-EFD385EC1E97}">
      <dgm:prSet/>
      <dgm:spPr/>
      <dgm:t>
        <a:bodyPr/>
        <a:lstStyle/>
        <a:p>
          <a:endParaRPr lang="en-US"/>
        </a:p>
      </dgm:t>
    </dgm:pt>
    <dgm:pt modelId="{CEB3C42D-B1B1-4D1A-905A-0F50CB729F7C}" type="sibTrans" cxnId="{29937AAF-1053-42E2-B57A-EFD385EC1E97}">
      <dgm:prSet/>
      <dgm:spPr/>
      <dgm:t>
        <a:bodyPr/>
        <a:lstStyle/>
        <a:p>
          <a:endParaRPr lang="en-US"/>
        </a:p>
      </dgm:t>
    </dgm:pt>
    <dgm:pt modelId="{928FB4A7-54EA-42EA-B440-CFF5969EE0BF}" type="pres">
      <dgm:prSet presAssocID="{34AE963A-D14C-43C5-BA6D-E5D4D19356FA}" presName="root" presStyleCnt="0">
        <dgm:presLayoutVars>
          <dgm:dir/>
          <dgm:resizeHandles val="exact"/>
        </dgm:presLayoutVars>
      </dgm:prSet>
      <dgm:spPr/>
    </dgm:pt>
    <dgm:pt modelId="{E14DACCF-A644-4B26-B54E-ADB47592DC50}" type="pres">
      <dgm:prSet presAssocID="{147BE95C-C394-4834-8318-D4194CD29FC6}" presName="compNode" presStyleCnt="0"/>
      <dgm:spPr/>
    </dgm:pt>
    <dgm:pt modelId="{53FCF79F-C815-40DE-90EE-DAAB1018DBC1}" type="pres">
      <dgm:prSet presAssocID="{147BE95C-C394-4834-8318-D4194CD29FC6}" presName="bgRect" presStyleLbl="bgShp" presStyleIdx="0" presStyleCnt="5"/>
      <dgm:spPr/>
    </dgm:pt>
    <dgm:pt modelId="{9CC57EAC-B958-4C1C-9724-68B298950E1D}" type="pres">
      <dgm:prSet presAssocID="{147BE95C-C394-4834-8318-D4194CD29FC6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7B5A417F-1A62-4E6E-941F-41AF25927697}" type="pres">
      <dgm:prSet presAssocID="{147BE95C-C394-4834-8318-D4194CD29FC6}" presName="spaceRect" presStyleCnt="0"/>
      <dgm:spPr/>
    </dgm:pt>
    <dgm:pt modelId="{874CAF47-7C99-4B8E-8F56-D91309F7E975}" type="pres">
      <dgm:prSet presAssocID="{147BE95C-C394-4834-8318-D4194CD29FC6}" presName="parTx" presStyleLbl="revTx" presStyleIdx="0" presStyleCnt="5">
        <dgm:presLayoutVars>
          <dgm:chMax val="0"/>
          <dgm:chPref val="0"/>
        </dgm:presLayoutVars>
      </dgm:prSet>
      <dgm:spPr/>
    </dgm:pt>
    <dgm:pt modelId="{ACE89AFE-9A55-4A0E-B1E4-7BB009AE919C}" type="pres">
      <dgm:prSet presAssocID="{C002113E-31FE-4730-A628-62357616382D}" presName="sibTrans" presStyleCnt="0"/>
      <dgm:spPr/>
    </dgm:pt>
    <dgm:pt modelId="{5101954F-9ED7-4865-BDC3-DC88578A807E}" type="pres">
      <dgm:prSet presAssocID="{8ADFF1E5-BF22-4459-9402-006E4E08C58A}" presName="compNode" presStyleCnt="0"/>
      <dgm:spPr/>
    </dgm:pt>
    <dgm:pt modelId="{DD5F8F8B-F2E8-404C-84A6-C26F3F586AA0}" type="pres">
      <dgm:prSet presAssocID="{8ADFF1E5-BF22-4459-9402-006E4E08C58A}" presName="bgRect" presStyleLbl="bgShp" presStyleIdx="1" presStyleCnt="5" custLinFactNeighborX="-224" custLinFactNeighborY="7834"/>
      <dgm:spPr/>
    </dgm:pt>
    <dgm:pt modelId="{DB818A55-A963-4011-901D-F57884DCAE0E}" type="pres">
      <dgm:prSet presAssocID="{8ADFF1E5-BF22-4459-9402-006E4E08C58A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A933F63B-4431-485B-9A41-6CF0970C1322}" type="pres">
      <dgm:prSet presAssocID="{8ADFF1E5-BF22-4459-9402-006E4E08C58A}" presName="spaceRect" presStyleCnt="0"/>
      <dgm:spPr/>
    </dgm:pt>
    <dgm:pt modelId="{72719AFD-1040-428E-9032-5C26BC03D6C2}" type="pres">
      <dgm:prSet presAssocID="{8ADFF1E5-BF22-4459-9402-006E4E08C58A}" presName="parTx" presStyleLbl="revTx" presStyleIdx="1" presStyleCnt="5">
        <dgm:presLayoutVars>
          <dgm:chMax val="0"/>
          <dgm:chPref val="0"/>
        </dgm:presLayoutVars>
      </dgm:prSet>
      <dgm:spPr/>
    </dgm:pt>
    <dgm:pt modelId="{BE47B82C-C278-4F7B-AB41-78F49CC7F13A}" type="pres">
      <dgm:prSet presAssocID="{6EAAE47F-1AB6-46C1-AEBE-E9F858B6149F}" presName="sibTrans" presStyleCnt="0"/>
      <dgm:spPr/>
    </dgm:pt>
    <dgm:pt modelId="{56508079-C1BD-4323-B0EF-686527A8C439}" type="pres">
      <dgm:prSet presAssocID="{48B444DD-61A6-4D81-B4AD-828BE9D935D8}" presName="compNode" presStyleCnt="0"/>
      <dgm:spPr/>
    </dgm:pt>
    <dgm:pt modelId="{2C8C6D40-3541-49C4-9DE5-E1E438512BD9}" type="pres">
      <dgm:prSet presAssocID="{48B444DD-61A6-4D81-B4AD-828BE9D935D8}" presName="bgRect" presStyleLbl="bgShp" presStyleIdx="2" presStyleCnt="5"/>
      <dgm:spPr/>
    </dgm:pt>
    <dgm:pt modelId="{E6D4F2EB-5D31-4AD9-ADC8-41CA0337273E}" type="pres">
      <dgm:prSet presAssocID="{48B444DD-61A6-4D81-B4AD-828BE9D935D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A5C5D618-1E06-4543-8BE9-D5CB7CC56417}" type="pres">
      <dgm:prSet presAssocID="{48B444DD-61A6-4D81-B4AD-828BE9D935D8}" presName="spaceRect" presStyleCnt="0"/>
      <dgm:spPr/>
    </dgm:pt>
    <dgm:pt modelId="{8CE8981A-75EE-4A2C-84F8-8B37F4FE4CE0}" type="pres">
      <dgm:prSet presAssocID="{48B444DD-61A6-4D81-B4AD-828BE9D935D8}" presName="parTx" presStyleLbl="revTx" presStyleIdx="2" presStyleCnt="5">
        <dgm:presLayoutVars>
          <dgm:chMax val="0"/>
          <dgm:chPref val="0"/>
        </dgm:presLayoutVars>
      </dgm:prSet>
      <dgm:spPr/>
    </dgm:pt>
    <dgm:pt modelId="{7B92E65B-CD61-472E-B1A7-C3922BF31A05}" type="pres">
      <dgm:prSet presAssocID="{F68C1960-0A0F-4535-A988-87E60F854800}" presName="sibTrans" presStyleCnt="0"/>
      <dgm:spPr/>
    </dgm:pt>
    <dgm:pt modelId="{E0656F3F-DE47-4A9C-B1B9-102586282D47}" type="pres">
      <dgm:prSet presAssocID="{3E786F88-9AB4-4229-9149-9C3D31E0E1D2}" presName="compNode" presStyleCnt="0"/>
      <dgm:spPr/>
    </dgm:pt>
    <dgm:pt modelId="{CE845DCE-F878-4D26-87E0-64FBCA3D685D}" type="pres">
      <dgm:prSet presAssocID="{3E786F88-9AB4-4229-9149-9C3D31E0E1D2}" presName="bgRect" presStyleLbl="bgShp" presStyleIdx="3" presStyleCnt="5"/>
      <dgm:spPr/>
    </dgm:pt>
    <dgm:pt modelId="{274758AA-3EE1-45A1-AF0A-E8D19EEDDC34}" type="pres">
      <dgm:prSet presAssocID="{3E786F88-9AB4-4229-9149-9C3D31E0E1D2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4B8A8CE8-CD5B-4887-93F9-B37F89EB3327}" type="pres">
      <dgm:prSet presAssocID="{3E786F88-9AB4-4229-9149-9C3D31E0E1D2}" presName="spaceRect" presStyleCnt="0"/>
      <dgm:spPr/>
    </dgm:pt>
    <dgm:pt modelId="{BD39F934-03B5-4304-8924-CB070C2F1D91}" type="pres">
      <dgm:prSet presAssocID="{3E786F88-9AB4-4229-9149-9C3D31E0E1D2}" presName="parTx" presStyleLbl="revTx" presStyleIdx="3" presStyleCnt="5">
        <dgm:presLayoutVars>
          <dgm:chMax val="0"/>
          <dgm:chPref val="0"/>
        </dgm:presLayoutVars>
      </dgm:prSet>
      <dgm:spPr/>
    </dgm:pt>
    <dgm:pt modelId="{1B1CD2FF-253D-4C18-996E-56B444A3F268}" type="pres">
      <dgm:prSet presAssocID="{74E48CB7-B44C-42EF-AD9F-BF9C89F07D3B}" presName="sibTrans" presStyleCnt="0"/>
      <dgm:spPr/>
    </dgm:pt>
    <dgm:pt modelId="{B04A1C5D-608C-4D45-B4A6-8B797C142780}" type="pres">
      <dgm:prSet presAssocID="{13327ACF-CD1A-4F03-89BB-48AC46D1FE80}" presName="compNode" presStyleCnt="0"/>
      <dgm:spPr/>
    </dgm:pt>
    <dgm:pt modelId="{0D4EE0AC-0C40-4403-808D-188A4FE5F94B}" type="pres">
      <dgm:prSet presAssocID="{13327ACF-CD1A-4F03-89BB-48AC46D1FE80}" presName="bgRect" presStyleLbl="bgShp" presStyleIdx="4" presStyleCnt="5"/>
      <dgm:spPr/>
    </dgm:pt>
    <dgm:pt modelId="{B02EBDE0-2C75-45C5-955A-242009376632}" type="pres">
      <dgm:prSet presAssocID="{13327ACF-CD1A-4F03-89BB-48AC46D1FE8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reless router"/>
        </a:ext>
      </dgm:extLst>
    </dgm:pt>
    <dgm:pt modelId="{CDA4AD4B-FE14-4F29-BF16-9EABBFC27771}" type="pres">
      <dgm:prSet presAssocID="{13327ACF-CD1A-4F03-89BB-48AC46D1FE80}" presName="spaceRect" presStyleCnt="0"/>
      <dgm:spPr/>
    </dgm:pt>
    <dgm:pt modelId="{36DFD799-D430-4C49-9058-2AD0858224F8}" type="pres">
      <dgm:prSet presAssocID="{13327ACF-CD1A-4F03-89BB-48AC46D1FE80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D87B6F07-D8D4-4843-ABBB-4BDEE1A299C3}" type="presOf" srcId="{48B444DD-61A6-4D81-B4AD-828BE9D935D8}" destId="{8CE8981A-75EE-4A2C-84F8-8B37F4FE4CE0}" srcOrd="0" destOrd="0" presId="urn:microsoft.com/office/officeart/2018/2/layout/IconVerticalSolidList"/>
    <dgm:cxn modelId="{765A190C-CEFF-4FDB-9041-6B87653BC2F3}" type="presOf" srcId="{13327ACF-CD1A-4F03-89BB-48AC46D1FE80}" destId="{36DFD799-D430-4C49-9058-2AD0858224F8}" srcOrd="0" destOrd="0" presId="urn:microsoft.com/office/officeart/2018/2/layout/IconVerticalSolidList"/>
    <dgm:cxn modelId="{E79FA916-7206-40B1-B2C2-314633F2BEB7}" srcId="{34AE963A-D14C-43C5-BA6D-E5D4D19356FA}" destId="{8ADFF1E5-BF22-4459-9402-006E4E08C58A}" srcOrd="1" destOrd="0" parTransId="{E43288C5-02CB-437D-8671-0FFAF5585FB2}" sibTransId="{6EAAE47F-1AB6-46C1-AEBE-E9F858B6149F}"/>
    <dgm:cxn modelId="{6765A82F-FC48-4EC9-A764-160BCB62B5B2}" srcId="{34AE963A-D14C-43C5-BA6D-E5D4D19356FA}" destId="{147BE95C-C394-4834-8318-D4194CD29FC6}" srcOrd="0" destOrd="0" parTransId="{29A006FD-67C1-4D16-B9AD-5DF066170D67}" sibTransId="{C002113E-31FE-4730-A628-62357616382D}"/>
    <dgm:cxn modelId="{5588915E-48B2-42F0-AC6B-1517617813D6}" type="presOf" srcId="{34AE963A-D14C-43C5-BA6D-E5D4D19356FA}" destId="{928FB4A7-54EA-42EA-B440-CFF5969EE0BF}" srcOrd="0" destOrd="0" presId="urn:microsoft.com/office/officeart/2018/2/layout/IconVerticalSolidList"/>
    <dgm:cxn modelId="{AD78BD6C-75BA-47FE-9B24-3FEB37242FBC}" type="presOf" srcId="{8ADFF1E5-BF22-4459-9402-006E4E08C58A}" destId="{72719AFD-1040-428E-9032-5C26BC03D6C2}" srcOrd="0" destOrd="0" presId="urn:microsoft.com/office/officeart/2018/2/layout/IconVerticalSolidList"/>
    <dgm:cxn modelId="{29937AAF-1053-42E2-B57A-EFD385EC1E97}" srcId="{34AE963A-D14C-43C5-BA6D-E5D4D19356FA}" destId="{13327ACF-CD1A-4F03-89BB-48AC46D1FE80}" srcOrd="4" destOrd="0" parTransId="{1A4B4D41-4C0F-4A3A-85BE-57316764D556}" sibTransId="{CEB3C42D-B1B1-4D1A-905A-0F50CB729F7C}"/>
    <dgm:cxn modelId="{A13AD2CF-2C8F-4E2B-81D0-6A4842070691}" type="presOf" srcId="{147BE95C-C394-4834-8318-D4194CD29FC6}" destId="{874CAF47-7C99-4B8E-8F56-D91309F7E975}" srcOrd="0" destOrd="0" presId="urn:microsoft.com/office/officeart/2018/2/layout/IconVerticalSolidList"/>
    <dgm:cxn modelId="{DB1405DB-7F3D-45EC-82D6-8202EFFAB27D}" type="presOf" srcId="{3E786F88-9AB4-4229-9149-9C3D31E0E1D2}" destId="{BD39F934-03B5-4304-8924-CB070C2F1D91}" srcOrd="0" destOrd="0" presId="urn:microsoft.com/office/officeart/2018/2/layout/IconVerticalSolidList"/>
    <dgm:cxn modelId="{B1FB84F8-94FA-4777-99AB-49A30C67F112}" srcId="{34AE963A-D14C-43C5-BA6D-E5D4D19356FA}" destId="{48B444DD-61A6-4D81-B4AD-828BE9D935D8}" srcOrd="2" destOrd="0" parTransId="{E27B2515-43A5-46D7-AB44-F878727719EF}" sibTransId="{F68C1960-0A0F-4535-A988-87E60F854800}"/>
    <dgm:cxn modelId="{15A8A6FC-116B-429B-84E7-7E21C063EFE2}" srcId="{34AE963A-D14C-43C5-BA6D-E5D4D19356FA}" destId="{3E786F88-9AB4-4229-9149-9C3D31E0E1D2}" srcOrd="3" destOrd="0" parTransId="{89B77EA8-85D0-4516-B8A9-BB49663B1F6C}" sibTransId="{74E48CB7-B44C-42EF-AD9F-BF9C89F07D3B}"/>
    <dgm:cxn modelId="{87D9A03A-0387-4DF1-8944-74E932F7E373}" type="presParOf" srcId="{928FB4A7-54EA-42EA-B440-CFF5969EE0BF}" destId="{E14DACCF-A644-4B26-B54E-ADB47592DC50}" srcOrd="0" destOrd="0" presId="urn:microsoft.com/office/officeart/2018/2/layout/IconVerticalSolidList"/>
    <dgm:cxn modelId="{C9651928-E5A3-42C8-81D6-6312DF13A168}" type="presParOf" srcId="{E14DACCF-A644-4B26-B54E-ADB47592DC50}" destId="{53FCF79F-C815-40DE-90EE-DAAB1018DBC1}" srcOrd="0" destOrd="0" presId="urn:microsoft.com/office/officeart/2018/2/layout/IconVerticalSolidList"/>
    <dgm:cxn modelId="{EB7DC9BF-E5C7-489A-A8BD-09D8384D9325}" type="presParOf" srcId="{E14DACCF-A644-4B26-B54E-ADB47592DC50}" destId="{9CC57EAC-B958-4C1C-9724-68B298950E1D}" srcOrd="1" destOrd="0" presId="urn:microsoft.com/office/officeart/2018/2/layout/IconVerticalSolidList"/>
    <dgm:cxn modelId="{93E27A4D-0201-43F5-8FFD-CC5770BBC908}" type="presParOf" srcId="{E14DACCF-A644-4B26-B54E-ADB47592DC50}" destId="{7B5A417F-1A62-4E6E-941F-41AF25927697}" srcOrd="2" destOrd="0" presId="urn:microsoft.com/office/officeart/2018/2/layout/IconVerticalSolidList"/>
    <dgm:cxn modelId="{028DCF75-7BA1-47C2-BBB9-6A6F94581686}" type="presParOf" srcId="{E14DACCF-A644-4B26-B54E-ADB47592DC50}" destId="{874CAF47-7C99-4B8E-8F56-D91309F7E975}" srcOrd="3" destOrd="0" presId="urn:microsoft.com/office/officeart/2018/2/layout/IconVerticalSolidList"/>
    <dgm:cxn modelId="{D081F5D3-6E7A-44BE-95E4-93716A728E8D}" type="presParOf" srcId="{928FB4A7-54EA-42EA-B440-CFF5969EE0BF}" destId="{ACE89AFE-9A55-4A0E-B1E4-7BB009AE919C}" srcOrd="1" destOrd="0" presId="urn:microsoft.com/office/officeart/2018/2/layout/IconVerticalSolidList"/>
    <dgm:cxn modelId="{AEDAE66A-3BCB-4E6F-9D48-F3D7911CFE37}" type="presParOf" srcId="{928FB4A7-54EA-42EA-B440-CFF5969EE0BF}" destId="{5101954F-9ED7-4865-BDC3-DC88578A807E}" srcOrd="2" destOrd="0" presId="urn:microsoft.com/office/officeart/2018/2/layout/IconVerticalSolidList"/>
    <dgm:cxn modelId="{44228FBF-9F01-4D37-A813-357B83D1D3E7}" type="presParOf" srcId="{5101954F-9ED7-4865-BDC3-DC88578A807E}" destId="{DD5F8F8B-F2E8-404C-84A6-C26F3F586AA0}" srcOrd="0" destOrd="0" presId="urn:microsoft.com/office/officeart/2018/2/layout/IconVerticalSolidList"/>
    <dgm:cxn modelId="{7AEF8DB1-38BC-46A2-8CCB-76A141995A7F}" type="presParOf" srcId="{5101954F-9ED7-4865-BDC3-DC88578A807E}" destId="{DB818A55-A963-4011-901D-F57884DCAE0E}" srcOrd="1" destOrd="0" presId="urn:microsoft.com/office/officeart/2018/2/layout/IconVerticalSolidList"/>
    <dgm:cxn modelId="{024F2D81-FA0D-4014-8513-E35FB58267A2}" type="presParOf" srcId="{5101954F-9ED7-4865-BDC3-DC88578A807E}" destId="{A933F63B-4431-485B-9A41-6CF0970C1322}" srcOrd="2" destOrd="0" presId="urn:microsoft.com/office/officeart/2018/2/layout/IconVerticalSolidList"/>
    <dgm:cxn modelId="{7C357701-236E-4431-83DB-85A257A12503}" type="presParOf" srcId="{5101954F-9ED7-4865-BDC3-DC88578A807E}" destId="{72719AFD-1040-428E-9032-5C26BC03D6C2}" srcOrd="3" destOrd="0" presId="urn:microsoft.com/office/officeart/2018/2/layout/IconVerticalSolidList"/>
    <dgm:cxn modelId="{7F83035F-8A9A-4A55-876E-6B6576668804}" type="presParOf" srcId="{928FB4A7-54EA-42EA-B440-CFF5969EE0BF}" destId="{BE47B82C-C278-4F7B-AB41-78F49CC7F13A}" srcOrd="3" destOrd="0" presId="urn:microsoft.com/office/officeart/2018/2/layout/IconVerticalSolidList"/>
    <dgm:cxn modelId="{94064918-EDB8-42BB-A2B3-A2B20D6268F6}" type="presParOf" srcId="{928FB4A7-54EA-42EA-B440-CFF5969EE0BF}" destId="{56508079-C1BD-4323-B0EF-686527A8C439}" srcOrd="4" destOrd="0" presId="urn:microsoft.com/office/officeart/2018/2/layout/IconVerticalSolidList"/>
    <dgm:cxn modelId="{0938F1C3-10A5-45BD-B23A-F0E67102AF0D}" type="presParOf" srcId="{56508079-C1BD-4323-B0EF-686527A8C439}" destId="{2C8C6D40-3541-49C4-9DE5-E1E438512BD9}" srcOrd="0" destOrd="0" presId="urn:microsoft.com/office/officeart/2018/2/layout/IconVerticalSolidList"/>
    <dgm:cxn modelId="{3511CBA5-D992-4B68-9AD9-3ADC26E90115}" type="presParOf" srcId="{56508079-C1BD-4323-B0EF-686527A8C439}" destId="{E6D4F2EB-5D31-4AD9-ADC8-41CA0337273E}" srcOrd="1" destOrd="0" presId="urn:microsoft.com/office/officeart/2018/2/layout/IconVerticalSolidList"/>
    <dgm:cxn modelId="{6BB6B6BA-48EF-4E14-842E-86DB1DE92F56}" type="presParOf" srcId="{56508079-C1BD-4323-B0EF-686527A8C439}" destId="{A5C5D618-1E06-4543-8BE9-D5CB7CC56417}" srcOrd="2" destOrd="0" presId="urn:microsoft.com/office/officeart/2018/2/layout/IconVerticalSolidList"/>
    <dgm:cxn modelId="{DE9EE633-D16E-4094-839B-2A0C21A5311A}" type="presParOf" srcId="{56508079-C1BD-4323-B0EF-686527A8C439}" destId="{8CE8981A-75EE-4A2C-84F8-8B37F4FE4CE0}" srcOrd="3" destOrd="0" presId="urn:microsoft.com/office/officeart/2018/2/layout/IconVerticalSolidList"/>
    <dgm:cxn modelId="{4C7E6871-00BE-4D10-BE1E-424388802836}" type="presParOf" srcId="{928FB4A7-54EA-42EA-B440-CFF5969EE0BF}" destId="{7B92E65B-CD61-472E-B1A7-C3922BF31A05}" srcOrd="5" destOrd="0" presId="urn:microsoft.com/office/officeart/2018/2/layout/IconVerticalSolidList"/>
    <dgm:cxn modelId="{01FB93CC-DF31-4FBB-86C7-4E96F41D1461}" type="presParOf" srcId="{928FB4A7-54EA-42EA-B440-CFF5969EE0BF}" destId="{E0656F3F-DE47-4A9C-B1B9-102586282D47}" srcOrd="6" destOrd="0" presId="urn:microsoft.com/office/officeart/2018/2/layout/IconVerticalSolidList"/>
    <dgm:cxn modelId="{A15015DA-C4BD-49BF-8D99-4978305DE47F}" type="presParOf" srcId="{E0656F3F-DE47-4A9C-B1B9-102586282D47}" destId="{CE845DCE-F878-4D26-87E0-64FBCA3D685D}" srcOrd="0" destOrd="0" presId="urn:microsoft.com/office/officeart/2018/2/layout/IconVerticalSolidList"/>
    <dgm:cxn modelId="{3A9717D2-0810-4866-839A-7FC9A8252CF6}" type="presParOf" srcId="{E0656F3F-DE47-4A9C-B1B9-102586282D47}" destId="{274758AA-3EE1-45A1-AF0A-E8D19EEDDC34}" srcOrd="1" destOrd="0" presId="urn:microsoft.com/office/officeart/2018/2/layout/IconVerticalSolidList"/>
    <dgm:cxn modelId="{DFA4849E-B877-45F7-B338-D5B4DA8CFBA0}" type="presParOf" srcId="{E0656F3F-DE47-4A9C-B1B9-102586282D47}" destId="{4B8A8CE8-CD5B-4887-93F9-B37F89EB3327}" srcOrd="2" destOrd="0" presId="urn:microsoft.com/office/officeart/2018/2/layout/IconVerticalSolidList"/>
    <dgm:cxn modelId="{8DE971ED-B848-493C-BB75-1440EB48B5EA}" type="presParOf" srcId="{E0656F3F-DE47-4A9C-B1B9-102586282D47}" destId="{BD39F934-03B5-4304-8924-CB070C2F1D91}" srcOrd="3" destOrd="0" presId="urn:microsoft.com/office/officeart/2018/2/layout/IconVerticalSolidList"/>
    <dgm:cxn modelId="{9953CAB6-90AA-424F-B57E-80674AF966FA}" type="presParOf" srcId="{928FB4A7-54EA-42EA-B440-CFF5969EE0BF}" destId="{1B1CD2FF-253D-4C18-996E-56B444A3F268}" srcOrd="7" destOrd="0" presId="urn:microsoft.com/office/officeart/2018/2/layout/IconVerticalSolidList"/>
    <dgm:cxn modelId="{35AA4C0E-43ED-49AC-BE8A-F8D30A164784}" type="presParOf" srcId="{928FB4A7-54EA-42EA-B440-CFF5969EE0BF}" destId="{B04A1C5D-608C-4D45-B4A6-8B797C142780}" srcOrd="8" destOrd="0" presId="urn:microsoft.com/office/officeart/2018/2/layout/IconVerticalSolidList"/>
    <dgm:cxn modelId="{51910FAE-4B7A-4AF5-9058-EDEB0296A59E}" type="presParOf" srcId="{B04A1C5D-608C-4D45-B4A6-8B797C142780}" destId="{0D4EE0AC-0C40-4403-808D-188A4FE5F94B}" srcOrd="0" destOrd="0" presId="urn:microsoft.com/office/officeart/2018/2/layout/IconVerticalSolidList"/>
    <dgm:cxn modelId="{4C5B0FE4-98A8-400C-9B2F-ADBFB435B3AF}" type="presParOf" srcId="{B04A1C5D-608C-4D45-B4A6-8B797C142780}" destId="{B02EBDE0-2C75-45C5-955A-242009376632}" srcOrd="1" destOrd="0" presId="urn:microsoft.com/office/officeart/2018/2/layout/IconVerticalSolidList"/>
    <dgm:cxn modelId="{C755CA50-786A-49F0-A3BC-5643F17E7D5C}" type="presParOf" srcId="{B04A1C5D-608C-4D45-B4A6-8B797C142780}" destId="{CDA4AD4B-FE14-4F29-BF16-9EABBFC27771}" srcOrd="2" destOrd="0" presId="urn:microsoft.com/office/officeart/2018/2/layout/IconVerticalSolidList"/>
    <dgm:cxn modelId="{036E9D66-2CBA-4B0D-8779-F956F46C1AE0}" type="presParOf" srcId="{B04A1C5D-608C-4D45-B4A6-8B797C142780}" destId="{36DFD799-D430-4C49-9058-2AD0858224F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B422C-5ED6-46B1-A0DF-FAD7C212F347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20E5502-2E8D-49CF-96B7-F5E4D3FFA92B}">
      <dgm:prSet phldrT="[Text]" custT="1"/>
      <dgm:spPr>
        <a:solidFill>
          <a:srgbClr val="0CEBF6"/>
        </a:solidFill>
      </dgm:spPr>
      <dgm:t>
        <a:bodyPr/>
        <a:lstStyle/>
        <a:p>
          <a:r>
            <a:rPr lang="en-US" sz="2100" b="1" dirty="0"/>
            <a:t>Imaging medico</a:t>
          </a:r>
        </a:p>
      </dgm:t>
    </dgm:pt>
    <dgm:pt modelId="{BC45087F-27DE-4F49-9AF8-6D14C41920C8}" type="parTrans" cxnId="{F482EA6D-69AD-47F9-B1D4-83A2811E8EC6}">
      <dgm:prSet/>
      <dgm:spPr/>
      <dgm:t>
        <a:bodyPr/>
        <a:lstStyle/>
        <a:p>
          <a:endParaRPr lang="en-US"/>
        </a:p>
      </dgm:t>
    </dgm:pt>
    <dgm:pt modelId="{F771FD6D-B9D9-48ED-AAA9-F1C0F2352961}" type="sibTrans" cxnId="{F482EA6D-69AD-47F9-B1D4-83A2811E8EC6}">
      <dgm:prSet/>
      <dgm:spPr/>
      <dgm:t>
        <a:bodyPr/>
        <a:lstStyle/>
        <a:p>
          <a:endParaRPr lang="en-US"/>
        </a:p>
      </dgm:t>
    </dgm:pt>
    <dgm:pt modelId="{25EDF044-501E-4E8D-9BB2-DEF9619CA8DE}">
      <dgm:prSet phldrT="[Text]" custT="1"/>
      <dgm:spPr>
        <a:solidFill>
          <a:srgbClr val="D0009E"/>
        </a:solidFill>
      </dgm:spPr>
      <dgm:t>
        <a:bodyPr/>
        <a:lstStyle/>
        <a:p>
          <a:r>
            <a:rPr lang="it-IT" sz="2100" b="1" dirty="0"/>
            <a:t>Scoperta e sviluppo di farmaci</a:t>
          </a:r>
          <a:endParaRPr lang="en-US" sz="2100" b="1" dirty="0"/>
        </a:p>
      </dgm:t>
    </dgm:pt>
    <dgm:pt modelId="{C85E8721-15C9-4150-8BFC-D34C330355AF}" type="parTrans" cxnId="{0624F20A-FD9A-41AF-BD8F-77ED0A229D1B}">
      <dgm:prSet/>
      <dgm:spPr/>
      <dgm:t>
        <a:bodyPr/>
        <a:lstStyle/>
        <a:p>
          <a:endParaRPr lang="en-US"/>
        </a:p>
      </dgm:t>
    </dgm:pt>
    <dgm:pt modelId="{B1AF566A-75FC-4424-9193-469BA9F2D8B3}" type="sibTrans" cxnId="{0624F20A-FD9A-41AF-BD8F-77ED0A229D1B}">
      <dgm:prSet/>
      <dgm:spPr/>
      <dgm:t>
        <a:bodyPr/>
        <a:lstStyle/>
        <a:p>
          <a:endParaRPr lang="en-US"/>
        </a:p>
      </dgm:t>
    </dgm:pt>
    <dgm:pt modelId="{F9A36813-7193-4C7F-8D73-765D12256BC7}">
      <dgm:prSet phldrT="[Text]" custT="1"/>
      <dgm:spPr>
        <a:solidFill>
          <a:srgbClr val="02FFD2"/>
        </a:solidFill>
      </dgm:spPr>
      <dgm:t>
        <a:bodyPr/>
        <a:lstStyle/>
        <a:p>
          <a:r>
            <a:rPr lang="en-US" sz="2100" b="1" dirty="0" err="1"/>
            <a:t>Supporto</a:t>
          </a:r>
          <a:r>
            <a:rPr lang="en-US" sz="2100" b="1" dirty="0"/>
            <a:t> </a:t>
          </a:r>
          <a:r>
            <a:rPr lang="en-US" sz="2100" b="1" dirty="0" err="1"/>
            <a:t>alle</a:t>
          </a:r>
          <a:r>
            <a:rPr lang="en-US" sz="2100" b="1" dirty="0"/>
            <a:t> </a:t>
          </a:r>
          <a:r>
            <a:rPr lang="en-US" sz="2100" b="1" dirty="0" err="1"/>
            <a:t>decisioni</a:t>
          </a:r>
          <a:r>
            <a:rPr lang="en-US" sz="2100" b="1" dirty="0"/>
            <a:t> </a:t>
          </a:r>
          <a:r>
            <a:rPr lang="en-US" sz="2100" b="1" dirty="0" err="1"/>
            <a:t>cliniche</a:t>
          </a:r>
          <a:endParaRPr lang="en-US" sz="2100" b="1" dirty="0"/>
        </a:p>
      </dgm:t>
    </dgm:pt>
    <dgm:pt modelId="{FE43A716-BC85-4A6D-A8E6-FDAD7825AF6A}" type="parTrans" cxnId="{5516757F-A5FB-4ACE-8DC0-8266CFB36293}">
      <dgm:prSet/>
      <dgm:spPr/>
      <dgm:t>
        <a:bodyPr/>
        <a:lstStyle/>
        <a:p>
          <a:endParaRPr lang="en-US"/>
        </a:p>
      </dgm:t>
    </dgm:pt>
    <dgm:pt modelId="{AF9C51E5-2460-48DC-9043-8E65780D4E82}" type="sibTrans" cxnId="{5516757F-A5FB-4ACE-8DC0-8266CFB36293}">
      <dgm:prSet/>
      <dgm:spPr/>
      <dgm:t>
        <a:bodyPr/>
        <a:lstStyle/>
        <a:p>
          <a:endParaRPr lang="en-US"/>
        </a:p>
      </dgm:t>
    </dgm:pt>
    <dgm:pt modelId="{FB19A1A3-FBB7-42FC-9328-3665E3B88417}">
      <dgm:prSet phldrT="[Text]" custT="1"/>
      <dgm:spPr>
        <a:noFill/>
        <a:ln>
          <a:solidFill>
            <a:srgbClr val="0CEBF6"/>
          </a:solidFill>
        </a:ln>
      </dgm:spPr>
      <dgm:t>
        <a:bodyPr/>
        <a:lstStyle/>
        <a:p>
          <a:pPr algn="just"/>
          <a:r>
            <a:rPr lang="it-IT" sz="2100" dirty="0"/>
            <a:t>Gli algoritmi di intelligenza artificiale analizzano le immagini mediche (raggi X, risonanza magnetica, scansioni TC) per rilevare anomalie e assistere i radiologi nella diagnosi.</a:t>
          </a:r>
          <a:endParaRPr lang="en-US" sz="2100" dirty="0"/>
        </a:p>
      </dgm:t>
    </dgm:pt>
    <dgm:pt modelId="{F2CCFCA9-75AC-480C-BCA7-73358730C4AD}" type="parTrans" cxnId="{83C10E33-BB47-4A91-9233-3D8AFF7E385E}">
      <dgm:prSet/>
      <dgm:spPr/>
      <dgm:t>
        <a:bodyPr/>
        <a:lstStyle/>
        <a:p>
          <a:endParaRPr lang="en-US"/>
        </a:p>
      </dgm:t>
    </dgm:pt>
    <dgm:pt modelId="{C0A8C0F8-3036-4357-B926-5CD30E64B9F2}" type="sibTrans" cxnId="{83C10E33-BB47-4A91-9233-3D8AFF7E385E}">
      <dgm:prSet/>
      <dgm:spPr/>
      <dgm:t>
        <a:bodyPr/>
        <a:lstStyle/>
        <a:p>
          <a:endParaRPr lang="en-US"/>
        </a:p>
      </dgm:t>
    </dgm:pt>
    <dgm:pt modelId="{FAA46839-AAD9-4DFA-90A6-5BF5F914F06E}">
      <dgm:prSet phldrT="[Text]" custT="1"/>
      <dgm:spPr>
        <a:noFill/>
        <a:ln>
          <a:solidFill>
            <a:srgbClr val="D0009E"/>
          </a:solidFill>
        </a:ln>
      </dgm:spPr>
      <dgm:t>
        <a:bodyPr/>
        <a:lstStyle/>
        <a:p>
          <a:pPr algn="just"/>
          <a:r>
            <a:rPr lang="it-IT" sz="2100" dirty="0"/>
            <a:t>L'intelligenza artificiale accelera i processi di scoperta di farmaci prevedendo le interazioni molecolari, identificando potenziali farmaci candidati e ottimizzando gli studi clinici.</a:t>
          </a:r>
          <a:endParaRPr lang="en-US" sz="2100" dirty="0"/>
        </a:p>
      </dgm:t>
    </dgm:pt>
    <dgm:pt modelId="{157FC120-3DAF-4831-8A4B-A3DB2BAB59DE}" type="parTrans" cxnId="{30BC5EDD-CFA0-4EA9-B1AD-C0FF2660F227}">
      <dgm:prSet/>
      <dgm:spPr/>
      <dgm:t>
        <a:bodyPr/>
        <a:lstStyle/>
        <a:p>
          <a:endParaRPr lang="en-US"/>
        </a:p>
      </dgm:t>
    </dgm:pt>
    <dgm:pt modelId="{14F7A704-F7C1-4903-A61D-DA9B1934E9A9}" type="sibTrans" cxnId="{30BC5EDD-CFA0-4EA9-B1AD-C0FF2660F227}">
      <dgm:prSet/>
      <dgm:spPr/>
      <dgm:t>
        <a:bodyPr/>
        <a:lstStyle/>
        <a:p>
          <a:endParaRPr lang="en-US"/>
        </a:p>
      </dgm:t>
    </dgm:pt>
    <dgm:pt modelId="{57A473A5-B3E3-4FC6-895C-C645CBB0AFD4}">
      <dgm:prSet phldrT="[Text]" custT="1"/>
      <dgm:spPr>
        <a:noFill/>
        <a:ln>
          <a:solidFill>
            <a:srgbClr val="02FFD2"/>
          </a:solidFill>
        </a:ln>
      </dgm:spPr>
      <dgm:t>
        <a:bodyPr/>
        <a:lstStyle/>
        <a:p>
          <a:pPr algn="just"/>
          <a:r>
            <a:rPr lang="it-IT" sz="2100" dirty="0"/>
            <a:t>I sistemi basati sull'intelligenza artificiale aiutano gli operatori sanitari a prendere decisioni informate analizzando i dati dei pazienti, la letteratura medica e le linee guida per il trattamento.</a:t>
          </a:r>
          <a:endParaRPr lang="en-US" sz="2100" dirty="0"/>
        </a:p>
      </dgm:t>
    </dgm:pt>
    <dgm:pt modelId="{65115FAA-9BBC-4557-AD6E-C3B86ACA082E}" type="parTrans" cxnId="{AA5A0497-0CA8-4DAC-A9C9-7E6C65269A57}">
      <dgm:prSet/>
      <dgm:spPr/>
      <dgm:t>
        <a:bodyPr/>
        <a:lstStyle/>
        <a:p>
          <a:endParaRPr lang="en-US"/>
        </a:p>
      </dgm:t>
    </dgm:pt>
    <dgm:pt modelId="{1C8EC1FF-BE3F-4D4D-A005-931654E53C21}" type="sibTrans" cxnId="{AA5A0497-0CA8-4DAC-A9C9-7E6C65269A57}">
      <dgm:prSet/>
      <dgm:spPr/>
      <dgm:t>
        <a:bodyPr/>
        <a:lstStyle/>
        <a:p>
          <a:endParaRPr lang="en-US"/>
        </a:p>
      </dgm:t>
    </dgm:pt>
    <dgm:pt modelId="{62468856-0045-4002-BF66-B2719723442E}" type="pres">
      <dgm:prSet presAssocID="{1E3B422C-5ED6-46B1-A0DF-FAD7C212F347}" presName="linear" presStyleCnt="0">
        <dgm:presLayoutVars>
          <dgm:dir/>
          <dgm:animLvl val="lvl"/>
          <dgm:resizeHandles val="exact"/>
        </dgm:presLayoutVars>
      </dgm:prSet>
      <dgm:spPr/>
    </dgm:pt>
    <dgm:pt modelId="{DDC56DB2-1048-40B8-9AFB-79929BD51287}" type="pres">
      <dgm:prSet presAssocID="{920E5502-2E8D-49CF-96B7-F5E4D3FFA92B}" presName="parentLin" presStyleCnt="0"/>
      <dgm:spPr/>
    </dgm:pt>
    <dgm:pt modelId="{D6B7CFC1-EB28-4279-9695-05F5E9B81BA1}" type="pres">
      <dgm:prSet presAssocID="{920E5502-2E8D-49CF-96B7-F5E4D3FFA92B}" presName="parentLeftMargin" presStyleLbl="node1" presStyleIdx="0" presStyleCnt="3"/>
      <dgm:spPr/>
    </dgm:pt>
    <dgm:pt modelId="{499656BC-7E2C-42FE-90F0-B193F9DFF5FA}" type="pres">
      <dgm:prSet presAssocID="{920E5502-2E8D-49CF-96B7-F5E4D3FFA92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FF68A81-2F1C-42E6-9B2C-BF4CBD262630}" type="pres">
      <dgm:prSet presAssocID="{920E5502-2E8D-49CF-96B7-F5E4D3FFA92B}" presName="negativeSpace" presStyleCnt="0"/>
      <dgm:spPr/>
    </dgm:pt>
    <dgm:pt modelId="{D5307124-8321-44EF-BA8F-9CE205F89AFC}" type="pres">
      <dgm:prSet presAssocID="{920E5502-2E8D-49CF-96B7-F5E4D3FFA92B}" presName="childText" presStyleLbl="conFgAcc1" presStyleIdx="0" presStyleCnt="3">
        <dgm:presLayoutVars>
          <dgm:bulletEnabled val="1"/>
        </dgm:presLayoutVars>
      </dgm:prSet>
      <dgm:spPr/>
    </dgm:pt>
    <dgm:pt modelId="{3117800D-700F-435A-A7D1-3CD8A4508C57}" type="pres">
      <dgm:prSet presAssocID="{F771FD6D-B9D9-48ED-AAA9-F1C0F2352961}" presName="spaceBetweenRectangles" presStyleCnt="0"/>
      <dgm:spPr/>
    </dgm:pt>
    <dgm:pt modelId="{B3798142-D169-4E6A-9BF4-4EA1363A7D30}" type="pres">
      <dgm:prSet presAssocID="{25EDF044-501E-4E8D-9BB2-DEF9619CA8DE}" presName="parentLin" presStyleCnt="0"/>
      <dgm:spPr/>
    </dgm:pt>
    <dgm:pt modelId="{70BCBEF8-E989-4249-9C30-71C66AC5A50A}" type="pres">
      <dgm:prSet presAssocID="{25EDF044-501E-4E8D-9BB2-DEF9619CA8DE}" presName="parentLeftMargin" presStyleLbl="node1" presStyleIdx="0" presStyleCnt="3"/>
      <dgm:spPr/>
    </dgm:pt>
    <dgm:pt modelId="{105FCD6D-16FF-4E11-9570-C37A50A65711}" type="pres">
      <dgm:prSet presAssocID="{25EDF044-501E-4E8D-9BB2-DEF9619CA8DE}" presName="parentText" presStyleLbl="node1" presStyleIdx="1" presStyleCnt="3" custLinFactNeighborX="9525" custLinFactNeighborY="2151">
        <dgm:presLayoutVars>
          <dgm:chMax val="0"/>
          <dgm:bulletEnabled val="1"/>
        </dgm:presLayoutVars>
      </dgm:prSet>
      <dgm:spPr/>
    </dgm:pt>
    <dgm:pt modelId="{E03FFAD4-B257-40BE-95E4-F3F08F03AF2E}" type="pres">
      <dgm:prSet presAssocID="{25EDF044-501E-4E8D-9BB2-DEF9619CA8DE}" presName="negativeSpace" presStyleCnt="0"/>
      <dgm:spPr/>
    </dgm:pt>
    <dgm:pt modelId="{AA111DBC-F94D-4818-80C2-43070D4AAFDC}" type="pres">
      <dgm:prSet presAssocID="{25EDF044-501E-4E8D-9BB2-DEF9619CA8DE}" presName="childText" presStyleLbl="conFgAcc1" presStyleIdx="1" presStyleCnt="3">
        <dgm:presLayoutVars>
          <dgm:bulletEnabled val="1"/>
        </dgm:presLayoutVars>
      </dgm:prSet>
      <dgm:spPr/>
    </dgm:pt>
    <dgm:pt modelId="{F873B8E1-5E10-4039-B3F7-DDF6B57160F9}" type="pres">
      <dgm:prSet presAssocID="{B1AF566A-75FC-4424-9193-469BA9F2D8B3}" presName="spaceBetweenRectangles" presStyleCnt="0"/>
      <dgm:spPr/>
    </dgm:pt>
    <dgm:pt modelId="{B529DBB8-3349-46F9-87A2-AAC648F7F6C1}" type="pres">
      <dgm:prSet presAssocID="{F9A36813-7193-4C7F-8D73-765D12256BC7}" presName="parentLin" presStyleCnt="0"/>
      <dgm:spPr/>
    </dgm:pt>
    <dgm:pt modelId="{E4432311-C3E0-4659-89D9-4170C7EF2058}" type="pres">
      <dgm:prSet presAssocID="{F9A36813-7193-4C7F-8D73-765D12256BC7}" presName="parentLeftMargin" presStyleLbl="node1" presStyleIdx="1" presStyleCnt="3"/>
      <dgm:spPr/>
    </dgm:pt>
    <dgm:pt modelId="{581F88EB-329E-409A-9AF6-A10CFDFE54F3}" type="pres">
      <dgm:prSet presAssocID="{F9A36813-7193-4C7F-8D73-765D12256BC7}" presName="parentText" presStyleLbl="node1" presStyleIdx="2" presStyleCnt="3" custLinFactNeighborX="-12536" custLinFactNeighborY="-9387">
        <dgm:presLayoutVars>
          <dgm:chMax val="0"/>
          <dgm:bulletEnabled val="1"/>
        </dgm:presLayoutVars>
      </dgm:prSet>
      <dgm:spPr/>
    </dgm:pt>
    <dgm:pt modelId="{4E27A2B3-EFC5-4FA3-BA94-FEF5B3795C4D}" type="pres">
      <dgm:prSet presAssocID="{F9A36813-7193-4C7F-8D73-765D12256BC7}" presName="negativeSpace" presStyleCnt="0"/>
      <dgm:spPr/>
    </dgm:pt>
    <dgm:pt modelId="{F67D7666-9130-4FA3-BE8E-8DDD0D147B7A}" type="pres">
      <dgm:prSet presAssocID="{F9A36813-7193-4C7F-8D73-765D12256B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624F20A-FD9A-41AF-BD8F-77ED0A229D1B}" srcId="{1E3B422C-5ED6-46B1-A0DF-FAD7C212F347}" destId="{25EDF044-501E-4E8D-9BB2-DEF9619CA8DE}" srcOrd="1" destOrd="0" parTransId="{C85E8721-15C9-4150-8BFC-D34C330355AF}" sibTransId="{B1AF566A-75FC-4424-9193-469BA9F2D8B3}"/>
    <dgm:cxn modelId="{54C00314-A3F6-48A6-9415-760C9950CFB0}" type="presOf" srcId="{F9A36813-7193-4C7F-8D73-765D12256BC7}" destId="{581F88EB-329E-409A-9AF6-A10CFDFE54F3}" srcOrd="1" destOrd="0" presId="urn:microsoft.com/office/officeart/2005/8/layout/list1"/>
    <dgm:cxn modelId="{83C10E33-BB47-4A91-9233-3D8AFF7E385E}" srcId="{920E5502-2E8D-49CF-96B7-F5E4D3FFA92B}" destId="{FB19A1A3-FBB7-42FC-9328-3665E3B88417}" srcOrd="0" destOrd="0" parTransId="{F2CCFCA9-75AC-480C-BCA7-73358730C4AD}" sibTransId="{C0A8C0F8-3036-4357-B926-5CD30E64B9F2}"/>
    <dgm:cxn modelId="{77CBCA64-75E3-406C-A8B0-753B45129211}" type="presOf" srcId="{57A473A5-B3E3-4FC6-895C-C645CBB0AFD4}" destId="{F67D7666-9130-4FA3-BE8E-8DDD0D147B7A}" srcOrd="0" destOrd="0" presId="urn:microsoft.com/office/officeart/2005/8/layout/list1"/>
    <dgm:cxn modelId="{F482EA6D-69AD-47F9-B1D4-83A2811E8EC6}" srcId="{1E3B422C-5ED6-46B1-A0DF-FAD7C212F347}" destId="{920E5502-2E8D-49CF-96B7-F5E4D3FFA92B}" srcOrd="0" destOrd="0" parTransId="{BC45087F-27DE-4F49-9AF8-6D14C41920C8}" sibTransId="{F771FD6D-B9D9-48ED-AAA9-F1C0F2352961}"/>
    <dgm:cxn modelId="{A6DC4451-036E-4CCD-8408-BEA9F80CE33F}" type="presOf" srcId="{25EDF044-501E-4E8D-9BB2-DEF9619CA8DE}" destId="{70BCBEF8-E989-4249-9C30-71C66AC5A50A}" srcOrd="0" destOrd="0" presId="urn:microsoft.com/office/officeart/2005/8/layout/list1"/>
    <dgm:cxn modelId="{5516757F-A5FB-4ACE-8DC0-8266CFB36293}" srcId="{1E3B422C-5ED6-46B1-A0DF-FAD7C212F347}" destId="{F9A36813-7193-4C7F-8D73-765D12256BC7}" srcOrd="2" destOrd="0" parTransId="{FE43A716-BC85-4A6D-A8E6-FDAD7825AF6A}" sibTransId="{AF9C51E5-2460-48DC-9043-8E65780D4E82}"/>
    <dgm:cxn modelId="{7153A685-B338-49DB-96F1-48A4B31AFCB7}" type="presOf" srcId="{25EDF044-501E-4E8D-9BB2-DEF9619CA8DE}" destId="{105FCD6D-16FF-4E11-9570-C37A50A65711}" srcOrd="1" destOrd="0" presId="urn:microsoft.com/office/officeart/2005/8/layout/list1"/>
    <dgm:cxn modelId="{D509CC88-35F9-4116-852F-D33C0EAD5427}" type="presOf" srcId="{920E5502-2E8D-49CF-96B7-F5E4D3FFA92B}" destId="{499656BC-7E2C-42FE-90F0-B193F9DFF5FA}" srcOrd="1" destOrd="0" presId="urn:microsoft.com/office/officeart/2005/8/layout/list1"/>
    <dgm:cxn modelId="{AA5A0497-0CA8-4DAC-A9C9-7E6C65269A57}" srcId="{F9A36813-7193-4C7F-8D73-765D12256BC7}" destId="{57A473A5-B3E3-4FC6-895C-C645CBB0AFD4}" srcOrd="0" destOrd="0" parTransId="{65115FAA-9BBC-4557-AD6E-C3B86ACA082E}" sibTransId="{1C8EC1FF-BE3F-4D4D-A005-931654E53C21}"/>
    <dgm:cxn modelId="{F932359B-6E6F-4ED7-8B1D-896B18D9202F}" type="presOf" srcId="{FAA46839-AAD9-4DFA-90A6-5BF5F914F06E}" destId="{AA111DBC-F94D-4818-80C2-43070D4AAFDC}" srcOrd="0" destOrd="0" presId="urn:microsoft.com/office/officeart/2005/8/layout/list1"/>
    <dgm:cxn modelId="{60A803A3-7A66-4C80-A4A7-437A635069AF}" type="presOf" srcId="{F9A36813-7193-4C7F-8D73-765D12256BC7}" destId="{E4432311-C3E0-4659-89D9-4170C7EF2058}" srcOrd="0" destOrd="0" presId="urn:microsoft.com/office/officeart/2005/8/layout/list1"/>
    <dgm:cxn modelId="{34435FBA-EE75-4C31-A42B-D649C3F8DD4E}" type="presOf" srcId="{1E3B422C-5ED6-46B1-A0DF-FAD7C212F347}" destId="{62468856-0045-4002-BF66-B2719723442E}" srcOrd="0" destOrd="0" presId="urn:microsoft.com/office/officeart/2005/8/layout/list1"/>
    <dgm:cxn modelId="{EBF67DD8-5E49-4306-97EE-0D4EA977ECD1}" type="presOf" srcId="{FB19A1A3-FBB7-42FC-9328-3665E3B88417}" destId="{D5307124-8321-44EF-BA8F-9CE205F89AFC}" srcOrd="0" destOrd="0" presId="urn:microsoft.com/office/officeart/2005/8/layout/list1"/>
    <dgm:cxn modelId="{30BC5EDD-CFA0-4EA9-B1AD-C0FF2660F227}" srcId="{25EDF044-501E-4E8D-9BB2-DEF9619CA8DE}" destId="{FAA46839-AAD9-4DFA-90A6-5BF5F914F06E}" srcOrd="0" destOrd="0" parTransId="{157FC120-3DAF-4831-8A4B-A3DB2BAB59DE}" sibTransId="{14F7A704-F7C1-4903-A61D-DA9B1934E9A9}"/>
    <dgm:cxn modelId="{C49946FA-A1F4-47F1-884A-06033CFDA6E7}" type="presOf" srcId="{920E5502-2E8D-49CF-96B7-F5E4D3FFA92B}" destId="{D6B7CFC1-EB28-4279-9695-05F5E9B81BA1}" srcOrd="0" destOrd="0" presId="urn:microsoft.com/office/officeart/2005/8/layout/list1"/>
    <dgm:cxn modelId="{99B9848E-3A7A-4378-A8B2-ED3017B265A4}" type="presParOf" srcId="{62468856-0045-4002-BF66-B2719723442E}" destId="{DDC56DB2-1048-40B8-9AFB-79929BD51287}" srcOrd="0" destOrd="0" presId="urn:microsoft.com/office/officeart/2005/8/layout/list1"/>
    <dgm:cxn modelId="{984648E0-230D-49FE-9051-700AB28441C3}" type="presParOf" srcId="{DDC56DB2-1048-40B8-9AFB-79929BD51287}" destId="{D6B7CFC1-EB28-4279-9695-05F5E9B81BA1}" srcOrd="0" destOrd="0" presId="urn:microsoft.com/office/officeart/2005/8/layout/list1"/>
    <dgm:cxn modelId="{9EEA5425-D9BE-4092-B872-92D3D0936303}" type="presParOf" srcId="{DDC56DB2-1048-40B8-9AFB-79929BD51287}" destId="{499656BC-7E2C-42FE-90F0-B193F9DFF5FA}" srcOrd="1" destOrd="0" presId="urn:microsoft.com/office/officeart/2005/8/layout/list1"/>
    <dgm:cxn modelId="{102A70F9-12F7-40E2-A805-6BD7D5526EEC}" type="presParOf" srcId="{62468856-0045-4002-BF66-B2719723442E}" destId="{CFF68A81-2F1C-42E6-9B2C-BF4CBD262630}" srcOrd="1" destOrd="0" presId="urn:microsoft.com/office/officeart/2005/8/layout/list1"/>
    <dgm:cxn modelId="{8DC2236C-7D5F-468D-BF47-29F9B21DF125}" type="presParOf" srcId="{62468856-0045-4002-BF66-B2719723442E}" destId="{D5307124-8321-44EF-BA8F-9CE205F89AFC}" srcOrd="2" destOrd="0" presId="urn:microsoft.com/office/officeart/2005/8/layout/list1"/>
    <dgm:cxn modelId="{482E7B1E-B812-42F1-BCC2-D64CC3A07D0F}" type="presParOf" srcId="{62468856-0045-4002-BF66-B2719723442E}" destId="{3117800D-700F-435A-A7D1-3CD8A4508C57}" srcOrd="3" destOrd="0" presId="urn:microsoft.com/office/officeart/2005/8/layout/list1"/>
    <dgm:cxn modelId="{4FCD5DF8-3246-455D-8D8C-E050ADA336C5}" type="presParOf" srcId="{62468856-0045-4002-BF66-B2719723442E}" destId="{B3798142-D169-4E6A-9BF4-4EA1363A7D30}" srcOrd="4" destOrd="0" presId="urn:microsoft.com/office/officeart/2005/8/layout/list1"/>
    <dgm:cxn modelId="{B0BF58F3-18F9-4682-822F-EA6D5089DF7D}" type="presParOf" srcId="{B3798142-D169-4E6A-9BF4-4EA1363A7D30}" destId="{70BCBEF8-E989-4249-9C30-71C66AC5A50A}" srcOrd="0" destOrd="0" presId="urn:microsoft.com/office/officeart/2005/8/layout/list1"/>
    <dgm:cxn modelId="{E953FF7B-21EA-45EC-BAE5-158C3BECED37}" type="presParOf" srcId="{B3798142-D169-4E6A-9BF4-4EA1363A7D30}" destId="{105FCD6D-16FF-4E11-9570-C37A50A65711}" srcOrd="1" destOrd="0" presId="urn:microsoft.com/office/officeart/2005/8/layout/list1"/>
    <dgm:cxn modelId="{CC30CBF7-1E81-4F54-8FA5-0867C3AED28D}" type="presParOf" srcId="{62468856-0045-4002-BF66-B2719723442E}" destId="{E03FFAD4-B257-40BE-95E4-F3F08F03AF2E}" srcOrd="5" destOrd="0" presId="urn:microsoft.com/office/officeart/2005/8/layout/list1"/>
    <dgm:cxn modelId="{FF3D8B02-B1AE-45BD-9304-C519C267F660}" type="presParOf" srcId="{62468856-0045-4002-BF66-B2719723442E}" destId="{AA111DBC-F94D-4818-80C2-43070D4AAFDC}" srcOrd="6" destOrd="0" presId="urn:microsoft.com/office/officeart/2005/8/layout/list1"/>
    <dgm:cxn modelId="{E3B7592A-8839-48C9-A146-3EAF33A8407E}" type="presParOf" srcId="{62468856-0045-4002-BF66-B2719723442E}" destId="{F873B8E1-5E10-4039-B3F7-DDF6B57160F9}" srcOrd="7" destOrd="0" presId="urn:microsoft.com/office/officeart/2005/8/layout/list1"/>
    <dgm:cxn modelId="{E963E6A1-9F32-4AB3-A091-F8DF5CA772DF}" type="presParOf" srcId="{62468856-0045-4002-BF66-B2719723442E}" destId="{B529DBB8-3349-46F9-87A2-AAC648F7F6C1}" srcOrd="8" destOrd="0" presId="urn:microsoft.com/office/officeart/2005/8/layout/list1"/>
    <dgm:cxn modelId="{2D469C25-5CDC-4B96-8117-1400BD4D47D5}" type="presParOf" srcId="{B529DBB8-3349-46F9-87A2-AAC648F7F6C1}" destId="{E4432311-C3E0-4659-89D9-4170C7EF2058}" srcOrd="0" destOrd="0" presId="urn:microsoft.com/office/officeart/2005/8/layout/list1"/>
    <dgm:cxn modelId="{BE1A5034-E24C-4116-9BEC-EC61D258ACE4}" type="presParOf" srcId="{B529DBB8-3349-46F9-87A2-AAC648F7F6C1}" destId="{581F88EB-329E-409A-9AF6-A10CFDFE54F3}" srcOrd="1" destOrd="0" presId="urn:microsoft.com/office/officeart/2005/8/layout/list1"/>
    <dgm:cxn modelId="{D942BD49-4511-4376-8B56-FA4C654AE6F2}" type="presParOf" srcId="{62468856-0045-4002-BF66-B2719723442E}" destId="{4E27A2B3-EFC5-4FA3-BA94-FEF5B3795C4D}" srcOrd="9" destOrd="0" presId="urn:microsoft.com/office/officeart/2005/8/layout/list1"/>
    <dgm:cxn modelId="{809ED1E0-B345-4D91-B356-E8D41B9F00A1}" type="presParOf" srcId="{62468856-0045-4002-BF66-B2719723442E}" destId="{F67D7666-9130-4FA3-BE8E-8DDD0D147B7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3B422C-5ED6-46B1-A0DF-FAD7C212F347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20E5502-2E8D-49CF-96B7-F5E4D3FFA92B}">
      <dgm:prSet phldrT="[Text]" custT="1"/>
      <dgm:spPr>
        <a:solidFill>
          <a:srgbClr val="0CEBF6"/>
        </a:solidFill>
      </dgm:spPr>
      <dgm:t>
        <a:bodyPr/>
        <a:lstStyle/>
        <a:p>
          <a:r>
            <a:rPr lang="it-IT" sz="2400" b="1" dirty="0"/>
            <a:t>Monitoraggio remoto e analisi predittiva</a:t>
          </a:r>
          <a:endParaRPr lang="en-US" sz="2400" b="1" dirty="0"/>
        </a:p>
      </dgm:t>
    </dgm:pt>
    <dgm:pt modelId="{BC45087F-27DE-4F49-9AF8-6D14C41920C8}" type="parTrans" cxnId="{F482EA6D-69AD-47F9-B1D4-83A2811E8EC6}">
      <dgm:prSet/>
      <dgm:spPr/>
      <dgm:t>
        <a:bodyPr/>
        <a:lstStyle/>
        <a:p>
          <a:endParaRPr lang="en-US" sz="2400"/>
        </a:p>
      </dgm:t>
    </dgm:pt>
    <dgm:pt modelId="{F771FD6D-B9D9-48ED-AAA9-F1C0F2352961}" type="sibTrans" cxnId="{F482EA6D-69AD-47F9-B1D4-83A2811E8EC6}">
      <dgm:prSet/>
      <dgm:spPr/>
      <dgm:t>
        <a:bodyPr/>
        <a:lstStyle/>
        <a:p>
          <a:endParaRPr lang="en-US" sz="2400"/>
        </a:p>
      </dgm:t>
    </dgm:pt>
    <dgm:pt modelId="{25EDF044-501E-4E8D-9BB2-DEF9619CA8DE}">
      <dgm:prSet phldrT="[Text]" custT="1"/>
      <dgm:spPr>
        <a:solidFill>
          <a:srgbClr val="D0009E"/>
        </a:solidFill>
      </dgm:spPr>
      <dgm:t>
        <a:bodyPr/>
        <a:lstStyle/>
        <a:p>
          <a:r>
            <a:rPr lang="en-US" sz="2400" b="1" dirty="0"/>
            <a:t>Medicina personalizzata</a:t>
          </a:r>
        </a:p>
      </dgm:t>
    </dgm:pt>
    <dgm:pt modelId="{C85E8721-15C9-4150-8BFC-D34C330355AF}" type="parTrans" cxnId="{0624F20A-FD9A-41AF-BD8F-77ED0A229D1B}">
      <dgm:prSet/>
      <dgm:spPr/>
      <dgm:t>
        <a:bodyPr/>
        <a:lstStyle/>
        <a:p>
          <a:endParaRPr lang="en-US" sz="2400"/>
        </a:p>
      </dgm:t>
    </dgm:pt>
    <dgm:pt modelId="{B1AF566A-75FC-4424-9193-469BA9F2D8B3}" type="sibTrans" cxnId="{0624F20A-FD9A-41AF-BD8F-77ED0A229D1B}">
      <dgm:prSet/>
      <dgm:spPr/>
      <dgm:t>
        <a:bodyPr/>
        <a:lstStyle/>
        <a:p>
          <a:endParaRPr lang="en-US" sz="2400"/>
        </a:p>
      </dgm:t>
    </dgm:pt>
    <dgm:pt modelId="{FB19A1A3-FBB7-42FC-9328-3665E3B88417}">
      <dgm:prSet phldrT="[Text]" custT="1"/>
      <dgm:spPr>
        <a:noFill/>
        <a:ln>
          <a:solidFill>
            <a:srgbClr val="0CEBF6"/>
          </a:solidFill>
        </a:ln>
      </dgm:spPr>
      <dgm:t>
        <a:bodyPr/>
        <a:lstStyle/>
        <a:p>
          <a:pPr algn="just"/>
          <a:r>
            <a:rPr lang="it-IT" sz="2400" dirty="0"/>
            <a:t>I dispositivi potenziati con l’IA monitorano i pazienti da remoto, prevedono il deterioramento della salute e intervengono in modo proattivo per prevenire eventi avversi.</a:t>
          </a:r>
          <a:endParaRPr lang="en-US" sz="2400" dirty="0"/>
        </a:p>
      </dgm:t>
    </dgm:pt>
    <dgm:pt modelId="{F2CCFCA9-75AC-480C-BCA7-73358730C4AD}" type="parTrans" cxnId="{83C10E33-BB47-4A91-9233-3D8AFF7E385E}">
      <dgm:prSet/>
      <dgm:spPr/>
      <dgm:t>
        <a:bodyPr/>
        <a:lstStyle/>
        <a:p>
          <a:endParaRPr lang="en-US" sz="2400"/>
        </a:p>
      </dgm:t>
    </dgm:pt>
    <dgm:pt modelId="{C0A8C0F8-3036-4357-B926-5CD30E64B9F2}" type="sibTrans" cxnId="{83C10E33-BB47-4A91-9233-3D8AFF7E385E}">
      <dgm:prSet/>
      <dgm:spPr/>
      <dgm:t>
        <a:bodyPr/>
        <a:lstStyle/>
        <a:p>
          <a:endParaRPr lang="en-US" sz="2400"/>
        </a:p>
      </dgm:t>
    </dgm:pt>
    <dgm:pt modelId="{FAA46839-AAD9-4DFA-90A6-5BF5F914F06E}">
      <dgm:prSet phldrT="[Text]" custT="1"/>
      <dgm:spPr>
        <a:noFill/>
        <a:ln>
          <a:solidFill>
            <a:srgbClr val="D0009E"/>
          </a:solidFill>
        </a:ln>
      </dgm:spPr>
      <dgm:t>
        <a:bodyPr/>
        <a:lstStyle/>
        <a:p>
          <a:pPr algn="just"/>
          <a:r>
            <a:rPr lang="it-IT" sz="2400" dirty="0"/>
            <a:t>Gli algoritmi di intelligenza artificiale analizzano i dati genetici e clinici per personalizzare i piani di trattamento in base alle caratteristiche e alle preferenze individuali del paziente.</a:t>
          </a:r>
          <a:endParaRPr lang="en-US" sz="2400" dirty="0"/>
        </a:p>
      </dgm:t>
    </dgm:pt>
    <dgm:pt modelId="{157FC120-3DAF-4831-8A4B-A3DB2BAB59DE}" type="parTrans" cxnId="{30BC5EDD-CFA0-4EA9-B1AD-C0FF2660F227}">
      <dgm:prSet/>
      <dgm:spPr/>
      <dgm:t>
        <a:bodyPr/>
        <a:lstStyle/>
        <a:p>
          <a:endParaRPr lang="en-US" sz="2400"/>
        </a:p>
      </dgm:t>
    </dgm:pt>
    <dgm:pt modelId="{14F7A704-F7C1-4903-A61D-DA9B1934E9A9}" type="sibTrans" cxnId="{30BC5EDD-CFA0-4EA9-B1AD-C0FF2660F227}">
      <dgm:prSet/>
      <dgm:spPr/>
      <dgm:t>
        <a:bodyPr/>
        <a:lstStyle/>
        <a:p>
          <a:endParaRPr lang="en-US" sz="2400"/>
        </a:p>
      </dgm:t>
    </dgm:pt>
    <dgm:pt modelId="{62468856-0045-4002-BF66-B2719723442E}" type="pres">
      <dgm:prSet presAssocID="{1E3B422C-5ED6-46B1-A0DF-FAD7C212F347}" presName="linear" presStyleCnt="0">
        <dgm:presLayoutVars>
          <dgm:dir/>
          <dgm:animLvl val="lvl"/>
          <dgm:resizeHandles val="exact"/>
        </dgm:presLayoutVars>
      </dgm:prSet>
      <dgm:spPr/>
    </dgm:pt>
    <dgm:pt modelId="{DDC56DB2-1048-40B8-9AFB-79929BD51287}" type="pres">
      <dgm:prSet presAssocID="{920E5502-2E8D-49CF-96B7-F5E4D3FFA92B}" presName="parentLin" presStyleCnt="0"/>
      <dgm:spPr/>
    </dgm:pt>
    <dgm:pt modelId="{D6B7CFC1-EB28-4279-9695-05F5E9B81BA1}" type="pres">
      <dgm:prSet presAssocID="{920E5502-2E8D-49CF-96B7-F5E4D3FFA92B}" presName="parentLeftMargin" presStyleLbl="node1" presStyleIdx="0" presStyleCnt="2"/>
      <dgm:spPr/>
    </dgm:pt>
    <dgm:pt modelId="{499656BC-7E2C-42FE-90F0-B193F9DFF5FA}" type="pres">
      <dgm:prSet presAssocID="{920E5502-2E8D-49CF-96B7-F5E4D3FFA92B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FF68A81-2F1C-42E6-9B2C-BF4CBD262630}" type="pres">
      <dgm:prSet presAssocID="{920E5502-2E8D-49CF-96B7-F5E4D3FFA92B}" presName="negativeSpace" presStyleCnt="0"/>
      <dgm:spPr/>
    </dgm:pt>
    <dgm:pt modelId="{D5307124-8321-44EF-BA8F-9CE205F89AFC}" type="pres">
      <dgm:prSet presAssocID="{920E5502-2E8D-49CF-96B7-F5E4D3FFA92B}" presName="childText" presStyleLbl="conFgAcc1" presStyleIdx="0" presStyleCnt="2">
        <dgm:presLayoutVars>
          <dgm:bulletEnabled val="1"/>
        </dgm:presLayoutVars>
      </dgm:prSet>
      <dgm:spPr/>
    </dgm:pt>
    <dgm:pt modelId="{3117800D-700F-435A-A7D1-3CD8A4508C57}" type="pres">
      <dgm:prSet presAssocID="{F771FD6D-B9D9-48ED-AAA9-F1C0F2352961}" presName="spaceBetweenRectangles" presStyleCnt="0"/>
      <dgm:spPr/>
    </dgm:pt>
    <dgm:pt modelId="{B3798142-D169-4E6A-9BF4-4EA1363A7D30}" type="pres">
      <dgm:prSet presAssocID="{25EDF044-501E-4E8D-9BB2-DEF9619CA8DE}" presName="parentLin" presStyleCnt="0"/>
      <dgm:spPr/>
    </dgm:pt>
    <dgm:pt modelId="{70BCBEF8-E989-4249-9C30-71C66AC5A50A}" type="pres">
      <dgm:prSet presAssocID="{25EDF044-501E-4E8D-9BB2-DEF9619CA8DE}" presName="parentLeftMargin" presStyleLbl="node1" presStyleIdx="0" presStyleCnt="2"/>
      <dgm:spPr/>
    </dgm:pt>
    <dgm:pt modelId="{105FCD6D-16FF-4E11-9570-C37A50A65711}" type="pres">
      <dgm:prSet presAssocID="{25EDF044-501E-4E8D-9BB2-DEF9619CA8DE}" presName="parentText" presStyleLbl="node1" presStyleIdx="1" presStyleCnt="2" custLinFactNeighborX="9525" custLinFactNeighborY="2151">
        <dgm:presLayoutVars>
          <dgm:chMax val="0"/>
          <dgm:bulletEnabled val="1"/>
        </dgm:presLayoutVars>
      </dgm:prSet>
      <dgm:spPr/>
    </dgm:pt>
    <dgm:pt modelId="{E03FFAD4-B257-40BE-95E4-F3F08F03AF2E}" type="pres">
      <dgm:prSet presAssocID="{25EDF044-501E-4E8D-9BB2-DEF9619CA8DE}" presName="negativeSpace" presStyleCnt="0"/>
      <dgm:spPr/>
    </dgm:pt>
    <dgm:pt modelId="{AA111DBC-F94D-4818-80C2-43070D4AAFDC}" type="pres">
      <dgm:prSet presAssocID="{25EDF044-501E-4E8D-9BB2-DEF9619CA8DE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624F20A-FD9A-41AF-BD8F-77ED0A229D1B}" srcId="{1E3B422C-5ED6-46B1-A0DF-FAD7C212F347}" destId="{25EDF044-501E-4E8D-9BB2-DEF9619CA8DE}" srcOrd="1" destOrd="0" parTransId="{C85E8721-15C9-4150-8BFC-D34C330355AF}" sibTransId="{B1AF566A-75FC-4424-9193-469BA9F2D8B3}"/>
    <dgm:cxn modelId="{83C10E33-BB47-4A91-9233-3D8AFF7E385E}" srcId="{920E5502-2E8D-49CF-96B7-F5E4D3FFA92B}" destId="{FB19A1A3-FBB7-42FC-9328-3665E3B88417}" srcOrd="0" destOrd="0" parTransId="{F2CCFCA9-75AC-480C-BCA7-73358730C4AD}" sibTransId="{C0A8C0F8-3036-4357-B926-5CD30E64B9F2}"/>
    <dgm:cxn modelId="{F482EA6D-69AD-47F9-B1D4-83A2811E8EC6}" srcId="{1E3B422C-5ED6-46B1-A0DF-FAD7C212F347}" destId="{920E5502-2E8D-49CF-96B7-F5E4D3FFA92B}" srcOrd="0" destOrd="0" parTransId="{BC45087F-27DE-4F49-9AF8-6D14C41920C8}" sibTransId="{F771FD6D-B9D9-48ED-AAA9-F1C0F2352961}"/>
    <dgm:cxn modelId="{A6DC4451-036E-4CCD-8408-BEA9F80CE33F}" type="presOf" srcId="{25EDF044-501E-4E8D-9BB2-DEF9619CA8DE}" destId="{70BCBEF8-E989-4249-9C30-71C66AC5A50A}" srcOrd="0" destOrd="0" presId="urn:microsoft.com/office/officeart/2005/8/layout/list1"/>
    <dgm:cxn modelId="{7153A685-B338-49DB-96F1-48A4B31AFCB7}" type="presOf" srcId="{25EDF044-501E-4E8D-9BB2-DEF9619CA8DE}" destId="{105FCD6D-16FF-4E11-9570-C37A50A65711}" srcOrd="1" destOrd="0" presId="urn:microsoft.com/office/officeart/2005/8/layout/list1"/>
    <dgm:cxn modelId="{D509CC88-35F9-4116-852F-D33C0EAD5427}" type="presOf" srcId="{920E5502-2E8D-49CF-96B7-F5E4D3FFA92B}" destId="{499656BC-7E2C-42FE-90F0-B193F9DFF5FA}" srcOrd="1" destOrd="0" presId="urn:microsoft.com/office/officeart/2005/8/layout/list1"/>
    <dgm:cxn modelId="{F932359B-6E6F-4ED7-8B1D-896B18D9202F}" type="presOf" srcId="{FAA46839-AAD9-4DFA-90A6-5BF5F914F06E}" destId="{AA111DBC-F94D-4818-80C2-43070D4AAFDC}" srcOrd="0" destOrd="0" presId="urn:microsoft.com/office/officeart/2005/8/layout/list1"/>
    <dgm:cxn modelId="{34435FBA-EE75-4C31-A42B-D649C3F8DD4E}" type="presOf" srcId="{1E3B422C-5ED6-46B1-A0DF-FAD7C212F347}" destId="{62468856-0045-4002-BF66-B2719723442E}" srcOrd="0" destOrd="0" presId="urn:microsoft.com/office/officeart/2005/8/layout/list1"/>
    <dgm:cxn modelId="{EBF67DD8-5E49-4306-97EE-0D4EA977ECD1}" type="presOf" srcId="{FB19A1A3-FBB7-42FC-9328-3665E3B88417}" destId="{D5307124-8321-44EF-BA8F-9CE205F89AFC}" srcOrd="0" destOrd="0" presId="urn:microsoft.com/office/officeart/2005/8/layout/list1"/>
    <dgm:cxn modelId="{30BC5EDD-CFA0-4EA9-B1AD-C0FF2660F227}" srcId="{25EDF044-501E-4E8D-9BB2-DEF9619CA8DE}" destId="{FAA46839-AAD9-4DFA-90A6-5BF5F914F06E}" srcOrd="0" destOrd="0" parTransId="{157FC120-3DAF-4831-8A4B-A3DB2BAB59DE}" sibTransId="{14F7A704-F7C1-4903-A61D-DA9B1934E9A9}"/>
    <dgm:cxn modelId="{C49946FA-A1F4-47F1-884A-06033CFDA6E7}" type="presOf" srcId="{920E5502-2E8D-49CF-96B7-F5E4D3FFA92B}" destId="{D6B7CFC1-EB28-4279-9695-05F5E9B81BA1}" srcOrd="0" destOrd="0" presId="urn:microsoft.com/office/officeart/2005/8/layout/list1"/>
    <dgm:cxn modelId="{99B9848E-3A7A-4378-A8B2-ED3017B265A4}" type="presParOf" srcId="{62468856-0045-4002-BF66-B2719723442E}" destId="{DDC56DB2-1048-40B8-9AFB-79929BD51287}" srcOrd="0" destOrd="0" presId="urn:microsoft.com/office/officeart/2005/8/layout/list1"/>
    <dgm:cxn modelId="{984648E0-230D-49FE-9051-700AB28441C3}" type="presParOf" srcId="{DDC56DB2-1048-40B8-9AFB-79929BD51287}" destId="{D6B7CFC1-EB28-4279-9695-05F5E9B81BA1}" srcOrd="0" destOrd="0" presId="urn:microsoft.com/office/officeart/2005/8/layout/list1"/>
    <dgm:cxn modelId="{9EEA5425-D9BE-4092-B872-92D3D0936303}" type="presParOf" srcId="{DDC56DB2-1048-40B8-9AFB-79929BD51287}" destId="{499656BC-7E2C-42FE-90F0-B193F9DFF5FA}" srcOrd="1" destOrd="0" presId="urn:microsoft.com/office/officeart/2005/8/layout/list1"/>
    <dgm:cxn modelId="{102A70F9-12F7-40E2-A805-6BD7D5526EEC}" type="presParOf" srcId="{62468856-0045-4002-BF66-B2719723442E}" destId="{CFF68A81-2F1C-42E6-9B2C-BF4CBD262630}" srcOrd="1" destOrd="0" presId="urn:microsoft.com/office/officeart/2005/8/layout/list1"/>
    <dgm:cxn modelId="{8DC2236C-7D5F-468D-BF47-29F9B21DF125}" type="presParOf" srcId="{62468856-0045-4002-BF66-B2719723442E}" destId="{D5307124-8321-44EF-BA8F-9CE205F89AFC}" srcOrd="2" destOrd="0" presId="urn:microsoft.com/office/officeart/2005/8/layout/list1"/>
    <dgm:cxn modelId="{482E7B1E-B812-42F1-BCC2-D64CC3A07D0F}" type="presParOf" srcId="{62468856-0045-4002-BF66-B2719723442E}" destId="{3117800D-700F-435A-A7D1-3CD8A4508C57}" srcOrd="3" destOrd="0" presId="urn:microsoft.com/office/officeart/2005/8/layout/list1"/>
    <dgm:cxn modelId="{4FCD5DF8-3246-455D-8D8C-E050ADA336C5}" type="presParOf" srcId="{62468856-0045-4002-BF66-B2719723442E}" destId="{B3798142-D169-4E6A-9BF4-4EA1363A7D30}" srcOrd="4" destOrd="0" presId="urn:microsoft.com/office/officeart/2005/8/layout/list1"/>
    <dgm:cxn modelId="{B0BF58F3-18F9-4682-822F-EA6D5089DF7D}" type="presParOf" srcId="{B3798142-D169-4E6A-9BF4-4EA1363A7D30}" destId="{70BCBEF8-E989-4249-9C30-71C66AC5A50A}" srcOrd="0" destOrd="0" presId="urn:microsoft.com/office/officeart/2005/8/layout/list1"/>
    <dgm:cxn modelId="{E953FF7B-21EA-45EC-BAE5-158C3BECED37}" type="presParOf" srcId="{B3798142-D169-4E6A-9BF4-4EA1363A7D30}" destId="{105FCD6D-16FF-4E11-9570-C37A50A65711}" srcOrd="1" destOrd="0" presId="urn:microsoft.com/office/officeart/2005/8/layout/list1"/>
    <dgm:cxn modelId="{CC30CBF7-1E81-4F54-8FA5-0867C3AED28D}" type="presParOf" srcId="{62468856-0045-4002-BF66-B2719723442E}" destId="{E03FFAD4-B257-40BE-95E4-F3F08F03AF2E}" srcOrd="5" destOrd="0" presId="urn:microsoft.com/office/officeart/2005/8/layout/list1"/>
    <dgm:cxn modelId="{FF3D8B02-B1AE-45BD-9304-C519C267F660}" type="presParOf" srcId="{62468856-0045-4002-BF66-B2719723442E}" destId="{AA111DBC-F94D-4818-80C2-43070D4AAFD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 custT="1"/>
      <dgm:spPr>
        <a:solidFill>
          <a:srgbClr val="02FFD2"/>
        </a:solidFill>
      </dgm:spPr>
      <dgm:t>
        <a:bodyPr/>
        <a:lstStyle/>
        <a:p>
          <a:r>
            <a:rPr lang="en-US" sz="2200" b="1" dirty="0" err="1"/>
            <a:t>Migliorata</a:t>
          </a:r>
          <a:r>
            <a:rPr lang="en-US" sz="2200" b="1" dirty="0"/>
            <a:t> </a:t>
          </a:r>
          <a:r>
            <a:rPr lang="en-US" sz="2200" b="1" dirty="0" err="1"/>
            <a:t>precisione</a:t>
          </a:r>
          <a:r>
            <a:rPr lang="en-US" sz="2200" b="1" dirty="0"/>
            <a:t> </a:t>
          </a:r>
          <a:r>
            <a:rPr lang="en-US" sz="2200" b="1" dirty="0" err="1"/>
            <a:t>nelle</a:t>
          </a:r>
          <a:r>
            <a:rPr lang="en-US" sz="2200" b="1" dirty="0"/>
            <a:t> </a:t>
          </a:r>
          <a:r>
            <a:rPr lang="en-US" sz="2200" b="1" dirty="0" err="1"/>
            <a:t>diagnosi</a:t>
          </a:r>
          <a:endParaRPr lang="en-US" sz="2200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 custT="1"/>
      <dgm:spPr/>
      <dgm:t>
        <a:bodyPr/>
        <a:lstStyle/>
        <a:p>
          <a:pPr algn="just"/>
          <a:r>
            <a:rPr lang="it-IT" sz="1600" dirty="0"/>
            <a:t>Gli algoritmi di intelligenza artificiale migliorano l'accuratezza e la velocità diagnostica, portando alla diagnosi precoce delle malattie.</a:t>
          </a:r>
          <a:endParaRPr lang="en-US" sz="1600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 custT="1"/>
      <dgm:spPr>
        <a:solidFill>
          <a:srgbClr val="D0009E"/>
        </a:solidFill>
      </dgm:spPr>
      <dgm:t>
        <a:bodyPr/>
        <a:lstStyle/>
        <a:p>
          <a:r>
            <a:rPr lang="en-US" sz="2200" b="1" dirty="0"/>
            <a:t>Maggiore </a:t>
          </a:r>
          <a:r>
            <a:rPr lang="en-US" sz="2200" b="1" dirty="0" err="1"/>
            <a:t>efficienza</a:t>
          </a:r>
          <a:endParaRPr lang="en-US" sz="2200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 custT="1"/>
      <dgm:spPr/>
      <dgm:t>
        <a:bodyPr/>
        <a:lstStyle/>
        <a:p>
          <a:pPr algn="just"/>
          <a:r>
            <a:rPr lang="it-IT" sz="1600" dirty="0"/>
            <a:t>L'automazione delle attività di routine riduce il carico amministrativo e consente agli operatori sanitari di concentrarsi sulla cura del paziente.</a:t>
          </a:r>
          <a:endParaRPr lang="en-US" sz="1600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 custT="1"/>
      <dgm:spPr>
        <a:solidFill>
          <a:srgbClr val="0CEBF6"/>
        </a:solidFill>
      </dgm:spPr>
      <dgm:t>
        <a:bodyPr/>
        <a:lstStyle/>
        <a:p>
          <a:r>
            <a:rPr lang="en-US" sz="2200" b="1" dirty="0" err="1"/>
            <a:t>Riduzione</a:t>
          </a:r>
          <a:r>
            <a:rPr lang="en-US" sz="2200" b="1" dirty="0"/>
            <a:t> </a:t>
          </a:r>
          <a:r>
            <a:rPr lang="en-US" sz="2200" b="1" dirty="0" err="1"/>
            <a:t>dei</a:t>
          </a:r>
          <a:r>
            <a:rPr lang="en-US" sz="2200" b="1" dirty="0"/>
            <a:t> </a:t>
          </a:r>
          <a:r>
            <a:rPr lang="en-US" sz="2200" b="1" dirty="0" err="1"/>
            <a:t>costi</a:t>
          </a:r>
          <a:r>
            <a:rPr lang="en-US" sz="2200" b="1" dirty="0"/>
            <a:t> </a:t>
          </a:r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 custT="1"/>
      <dgm:spPr>
        <a:noFill/>
      </dgm:spPr>
      <dgm:t>
        <a:bodyPr/>
        <a:lstStyle/>
        <a:p>
          <a:pPr algn="just"/>
          <a:r>
            <a:rPr lang="it-IT" sz="1600" dirty="0"/>
            <a:t>Le soluzioni basate sull'intelligenza artificiale ottimizzano l'utilizzo delle risorse, riducono al minimo gli errori e riducono i costi sanitari.</a:t>
          </a:r>
          <a:endParaRPr lang="en-US" sz="1600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 custT="1"/>
      <dgm:spPr>
        <a:solidFill>
          <a:srgbClr val="02FFD2"/>
        </a:solidFill>
      </dgm:spPr>
      <dgm:t>
        <a:bodyPr/>
        <a:lstStyle/>
        <a:p>
          <a:r>
            <a:rPr lang="en-US" sz="2200" b="1" dirty="0"/>
            <a:t>Cure </a:t>
          </a:r>
          <a:r>
            <a:rPr lang="en-US" sz="2200" b="1" dirty="0" err="1"/>
            <a:t>personalizzate</a:t>
          </a:r>
          <a:endParaRPr lang="en-US" sz="2200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 custT="1"/>
      <dgm:spPr>
        <a:noFill/>
      </dgm:spPr>
      <dgm:t>
        <a:bodyPr/>
        <a:lstStyle/>
        <a:p>
          <a:pPr algn="just"/>
          <a:r>
            <a:rPr lang="it-IT" sz="1600" dirty="0"/>
            <a:t>L'intelligenza artificiale facilita piani di trattamento personalizzati basati sui dati dei singoli pazienti, portando a risultati migliori.</a:t>
          </a:r>
          <a:endParaRPr lang="en-US" sz="1600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BE32CC66-EB60-4BCC-8AEC-12A969CC436E}">
      <dgm:prSet phldrT="[Text]" custT="1"/>
      <dgm:spPr>
        <a:solidFill>
          <a:srgbClr val="D0009E"/>
        </a:solidFill>
      </dgm:spPr>
      <dgm:t>
        <a:bodyPr/>
        <a:lstStyle/>
        <a:p>
          <a:r>
            <a:rPr lang="en-US" sz="2200" b="1" dirty="0"/>
            <a:t>Accesso </a:t>
          </a:r>
          <a:r>
            <a:rPr lang="en-US" sz="2200" b="1" dirty="0" err="1"/>
            <a:t>esteso</a:t>
          </a:r>
          <a:r>
            <a:rPr lang="en-US" sz="2200" b="1" dirty="0"/>
            <a:t> </a:t>
          </a:r>
          <a:r>
            <a:rPr lang="en-US" sz="2200" b="1" dirty="0" err="1"/>
            <a:t>all'assistenza</a:t>
          </a:r>
          <a:r>
            <a:rPr lang="en-US" sz="2200" b="1" dirty="0"/>
            <a:t> sanitaria</a:t>
          </a:r>
        </a:p>
      </dgm:t>
    </dgm:pt>
    <dgm:pt modelId="{9880D378-9F23-4D10-A907-D4BAC110AD65}" type="parTrans" cxnId="{AA441B8C-0003-4381-A9C1-F0A5903B8FA7}">
      <dgm:prSet/>
      <dgm:spPr/>
      <dgm:t>
        <a:bodyPr/>
        <a:lstStyle/>
        <a:p>
          <a:endParaRPr lang="en-US"/>
        </a:p>
      </dgm:t>
    </dgm:pt>
    <dgm:pt modelId="{5F2A8CDC-AFD2-48BC-88E7-6253441952A2}" type="sibTrans" cxnId="{AA441B8C-0003-4381-A9C1-F0A5903B8FA7}">
      <dgm:prSet/>
      <dgm:spPr/>
      <dgm:t>
        <a:bodyPr/>
        <a:lstStyle/>
        <a:p>
          <a:endParaRPr lang="en-US"/>
        </a:p>
      </dgm:t>
    </dgm:pt>
    <dgm:pt modelId="{7C2A2358-AC96-4994-8D17-E97F21CD6E49}">
      <dgm:prSet phldrT="[Text]" custT="1"/>
      <dgm:spPr>
        <a:noFill/>
      </dgm:spPr>
      <dgm:t>
        <a:bodyPr/>
        <a:lstStyle/>
        <a:p>
          <a:pPr algn="just"/>
          <a:r>
            <a:rPr lang="it-IT" sz="1600" dirty="0"/>
            <a:t>Le tecnologie basate sull'intelligenza artificiale consentono il monitoraggio remoto e la telemedicina, migliorando l'accessibilità all'assistenza sanitaria.</a:t>
          </a:r>
          <a:endParaRPr lang="en-US" sz="1600" dirty="0"/>
        </a:p>
      </dgm:t>
    </dgm:pt>
    <dgm:pt modelId="{EF55DC62-ED55-48D1-ADF8-8F388C2CC5F8}" type="parTrans" cxnId="{C235E3D0-8C05-4F0B-A49A-4A208CA166FF}">
      <dgm:prSet/>
      <dgm:spPr/>
      <dgm:t>
        <a:bodyPr/>
        <a:lstStyle/>
        <a:p>
          <a:endParaRPr lang="en-US"/>
        </a:p>
      </dgm:t>
    </dgm:pt>
    <dgm:pt modelId="{7A718133-6A3D-49B1-A80D-4FF799A95691}" type="sibTrans" cxnId="{C235E3D0-8C05-4F0B-A49A-4A208CA166FF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5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5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5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5">
        <dgm:presLayoutVars>
          <dgm:bulletEnabled val="1"/>
        </dgm:presLayoutVars>
      </dgm:prSet>
      <dgm:spPr/>
    </dgm:pt>
    <dgm:pt modelId="{164B2F7D-83C5-46E7-B859-55CFE17C19D8}" type="pres">
      <dgm:prSet presAssocID="{BE32CC66-EB60-4BCC-8AEC-12A969CC436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7FF3F689-8235-4D7F-B12E-8BCEFCC64EFE}" type="pres">
      <dgm:prSet presAssocID="{BE32CC66-EB60-4BCC-8AEC-12A969CC436E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D8166A60-7D24-48DE-A009-8F213583194C}" type="presOf" srcId="{7C2A2358-AC96-4994-8D17-E97F21CD6E49}" destId="{7FF3F689-8235-4D7F-B12E-8BCEFCC64EFE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AA441B8C-0003-4381-A9C1-F0A5903B8FA7}" srcId="{BE245F33-C6C2-49A4-BC42-1F2A6FA17CCA}" destId="{BE32CC66-EB60-4BCC-8AEC-12A969CC436E}" srcOrd="4" destOrd="0" parTransId="{9880D378-9F23-4D10-A907-D4BAC110AD65}" sibTransId="{5F2A8CDC-AFD2-48BC-88E7-6253441952A2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D14E50CB-116A-4E14-AE95-8F1C54626601}" type="presOf" srcId="{BE32CC66-EB60-4BCC-8AEC-12A969CC436E}" destId="{164B2F7D-83C5-46E7-B859-55CFE17C19D8}" srcOrd="0" destOrd="0" presId="urn:microsoft.com/office/officeart/2005/8/layout/vList2"/>
    <dgm:cxn modelId="{C235E3D0-8C05-4F0B-A49A-4A208CA166FF}" srcId="{BE32CC66-EB60-4BCC-8AEC-12A969CC436E}" destId="{7C2A2358-AC96-4994-8D17-E97F21CD6E49}" srcOrd="0" destOrd="0" parTransId="{EF55DC62-ED55-48D1-ADF8-8F388C2CC5F8}" sibTransId="{7A718133-6A3D-49B1-A80D-4FF799A95691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  <dgm:cxn modelId="{836E8887-3439-4098-9EEE-7FF1E598349B}" type="presParOf" srcId="{27788EBA-4590-4520-939B-A13CB6375B45}" destId="{164B2F7D-83C5-46E7-B859-55CFE17C19D8}" srcOrd="8" destOrd="0" presId="urn:microsoft.com/office/officeart/2005/8/layout/vList2"/>
    <dgm:cxn modelId="{20F3DFF5-4C5C-4793-8BAD-C56016C9ACB3}" type="presParOf" srcId="{27788EBA-4590-4520-939B-A13CB6375B45}" destId="{7FF3F689-8235-4D7F-B12E-8BCEFCC64EFE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it-IT" b="1" dirty="0"/>
            <a:t>Privacy e sicurezza dei dati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it-IT" dirty="0"/>
            <a:t>La protezione dei dati dei pazienti da violazioni e accessi non autorizzati pone sfide significative ai sistemi sanitari che vogliono implementare soluzioni basate sull’intelligenza artificiale.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/>
            <a:t>Bias e </a:t>
          </a:r>
          <a:r>
            <a:rPr lang="en-US" b="1" dirty="0" err="1"/>
            <a:t>interpretabilità</a:t>
          </a:r>
          <a:r>
            <a:rPr lang="en-US" b="1" dirty="0"/>
            <a:t> </a:t>
          </a:r>
          <a:r>
            <a:rPr lang="en-US" b="1" dirty="0" err="1"/>
            <a:t>dell'algoritmo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it-IT" dirty="0"/>
            <a:t>Garantire equità e trasparenza negli algoritmi di intelligenza artificiale e interpretare accuratamente le loro decisioni rimane una sfida.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en-US" b="1" dirty="0" err="1"/>
            <a:t>Conformità</a:t>
          </a:r>
          <a:r>
            <a:rPr lang="en-US" b="1" dirty="0"/>
            <a:t> </a:t>
          </a:r>
          <a:r>
            <a:rPr lang="en-US" b="1" dirty="0" err="1"/>
            <a:t>normativa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it-IT" dirty="0"/>
            <a:t>La conformità alle normative e agli standard in evoluzione per l'intelligenza artificiale nel settore sanitario richiede un adattamento continuo.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2FFD2"/>
        </a:solidFill>
      </dgm:spPr>
      <dgm:t>
        <a:bodyPr/>
        <a:lstStyle/>
        <a:p>
          <a:r>
            <a:rPr lang="en-US" b="1" dirty="0" err="1"/>
            <a:t>Integrazione</a:t>
          </a:r>
          <a:r>
            <a:rPr lang="en-US" b="1" dirty="0"/>
            <a:t> con </a:t>
          </a:r>
          <a:r>
            <a:rPr lang="en-US" b="1" dirty="0" err="1"/>
            <a:t>sistemi</a:t>
          </a:r>
          <a:r>
            <a:rPr lang="en-US" b="1" dirty="0"/>
            <a:t> </a:t>
          </a:r>
          <a:r>
            <a:rPr lang="en-US" b="1" dirty="0" err="1"/>
            <a:t>esistenti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it-IT" dirty="0"/>
            <a:t>L'integrazione di soluzioni di intelligenza artificiale nell'infrastruttura sanitaria esistente senza interrompere i flussi di lavoro può essere complessa.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BE32CC66-EB60-4BCC-8AEC-12A969CC436E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 err="1"/>
            <a:t>Dilemmi</a:t>
          </a:r>
          <a:r>
            <a:rPr lang="en-US" b="1" dirty="0"/>
            <a:t> </a:t>
          </a:r>
          <a:r>
            <a:rPr lang="en-US" b="1" dirty="0" err="1"/>
            <a:t>etici</a:t>
          </a:r>
          <a:endParaRPr lang="en-US" b="1" dirty="0"/>
        </a:p>
      </dgm:t>
    </dgm:pt>
    <dgm:pt modelId="{9880D378-9F23-4D10-A907-D4BAC110AD65}" type="parTrans" cxnId="{AA441B8C-0003-4381-A9C1-F0A5903B8FA7}">
      <dgm:prSet/>
      <dgm:spPr/>
      <dgm:t>
        <a:bodyPr/>
        <a:lstStyle/>
        <a:p>
          <a:endParaRPr lang="en-US"/>
        </a:p>
      </dgm:t>
    </dgm:pt>
    <dgm:pt modelId="{5F2A8CDC-AFD2-48BC-88E7-6253441952A2}" type="sibTrans" cxnId="{AA441B8C-0003-4381-A9C1-F0A5903B8FA7}">
      <dgm:prSet/>
      <dgm:spPr/>
      <dgm:t>
        <a:bodyPr/>
        <a:lstStyle/>
        <a:p>
          <a:endParaRPr lang="en-US"/>
        </a:p>
      </dgm:t>
    </dgm:pt>
    <dgm:pt modelId="{7C2A2358-AC96-4994-8D17-E97F21CD6E49}">
      <dgm:prSet phldrT="[Text]"/>
      <dgm:spPr>
        <a:noFill/>
      </dgm:spPr>
      <dgm:t>
        <a:bodyPr/>
        <a:lstStyle/>
        <a:p>
          <a:pPr algn="just"/>
          <a:r>
            <a:rPr lang="it-IT" dirty="0"/>
            <a:t>Affrontare le preoccupazioni etiche relative al consenso del paziente, all'autonomia e al potenziale dell'IA di sostituire il giudizio umano richiede un'attenta considerazione.</a:t>
          </a:r>
          <a:endParaRPr lang="en-US" dirty="0"/>
        </a:p>
      </dgm:t>
    </dgm:pt>
    <dgm:pt modelId="{EF55DC62-ED55-48D1-ADF8-8F388C2CC5F8}" type="parTrans" cxnId="{C235E3D0-8C05-4F0B-A49A-4A208CA166FF}">
      <dgm:prSet/>
      <dgm:spPr/>
      <dgm:t>
        <a:bodyPr/>
        <a:lstStyle/>
        <a:p>
          <a:endParaRPr lang="en-US"/>
        </a:p>
      </dgm:t>
    </dgm:pt>
    <dgm:pt modelId="{7A718133-6A3D-49B1-A80D-4FF799A95691}" type="sibTrans" cxnId="{C235E3D0-8C05-4F0B-A49A-4A208CA166FF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5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5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5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5">
        <dgm:presLayoutVars>
          <dgm:bulletEnabled val="1"/>
        </dgm:presLayoutVars>
      </dgm:prSet>
      <dgm:spPr/>
    </dgm:pt>
    <dgm:pt modelId="{164B2F7D-83C5-46E7-B859-55CFE17C19D8}" type="pres">
      <dgm:prSet presAssocID="{BE32CC66-EB60-4BCC-8AEC-12A969CC436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7FF3F689-8235-4D7F-B12E-8BCEFCC64EFE}" type="pres">
      <dgm:prSet presAssocID="{BE32CC66-EB60-4BCC-8AEC-12A969CC436E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D8166A60-7D24-48DE-A009-8F213583194C}" type="presOf" srcId="{7C2A2358-AC96-4994-8D17-E97F21CD6E49}" destId="{7FF3F689-8235-4D7F-B12E-8BCEFCC64EFE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AA441B8C-0003-4381-A9C1-F0A5903B8FA7}" srcId="{BE245F33-C6C2-49A4-BC42-1F2A6FA17CCA}" destId="{BE32CC66-EB60-4BCC-8AEC-12A969CC436E}" srcOrd="4" destOrd="0" parTransId="{9880D378-9F23-4D10-A907-D4BAC110AD65}" sibTransId="{5F2A8CDC-AFD2-48BC-88E7-6253441952A2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D14E50CB-116A-4E14-AE95-8F1C54626601}" type="presOf" srcId="{BE32CC66-EB60-4BCC-8AEC-12A969CC436E}" destId="{164B2F7D-83C5-46E7-B859-55CFE17C19D8}" srcOrd="0" destOrd="0" presId="urn:microsoft.com/office/officeart/2005/8/layout/vList2"/>
    <dgm:cxn modelId="{C235E3D0-8C05-4F0B-A49A-4A208CA166FF}" srcId="{BE32CC66-EB60-4BCC-8AEC-12A969CC436E}" destId="{7C2A2358-AC96-4994-8D17-E97F21CD6E49}" srcOrd="0" destOrd="0" parTransId="{EF55DC62-ED55-48D1-ADF8-8F388C2CC5F8}" sibTransId="{7A718133-6A3D-49B1-A80D-4FF799A95691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  <dgm:cxn modelId="{836E8887-3439-4098-9EEE-7FF1E598349B}" type="presParOf" srcId="{27788EBA-4590-4520-939B-A13CB6375B45}" destId="{164B2F7D-83C5-46E7-B859-55CFE17C19D8}" srcOrd="8" destOrd="0" presId="urn:microsoft.com/office/officeart/2005/8/layout/vList2"/>
    <dgm:cxn modelId="{20F3DFF5-4C5C-4793-8BAD-C56016C9ACB3}" type="presParOf" srcId="{27788EBA-4590-4520-939B-A13CB6375B45}" destId="{7FF3F689-8235-4D7F-B12E-8BCEFCC64EFE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3B422C-5ED6-46B1-A0DF-FAD7C212F347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20E5502-2E8D-49CF-96B7-F5E4D3FFA92B}">
      <dgm:prSet phldrT="[Text]"/>
      <dgm:spPr>
        <a:solidFill>
          <a:srgbClr val="0CEBF6"/>
        </a:solidFill>
      </dgm:spPr>
      <dgm:t>
        <a:bodyPr/>
        <a:lstStyle/>
        <a:p>
          <a:r>
            <a:rPr lang="en-US" b="1" dirty="0" err="1"/>
            <a:t>Monitoraggio</a:t>
          </a:r>
          <a:r>
            <a:rPr lang="en-US" b="1" dirty="0"/>
            <a:t> </a:t>
          </a:r>
          <a:r>
            <a:rPr lang="en-US" b="1" dirty="0" err="1"/>
            <a:t>remoto</a:t>
          </a:r>
          <a:r>
            <a:rPr lang="en-US" b="1" dirty="0"/>
            <a:t> del </a:t>
          </a:r>
          <a:r>
            <a:rPr lang="en-US" b="1" dirty="0" err="1"/>
            <a:t>paziente</a:t>
          </a:r>
          <a:endParaRPr lang="en-US" b="1" dirty="0"/>
        </a:p>
      </dgm:t>
    </dgm:pt>
    <dgm:pt modelId="{BC45087F-27DE-4F49-9AF8-6D14C41920C8}" type="parTrans" cxnId="{F482EA6D-69AD-47F9-B1D4-83A2811E8EC6}">
      <dgm:prSet/>
      <dgm:spPr/>
      <dgm:t>
        <a:bodyPr/>
        <a:lstStyle/>
        <a:p>
          <a:endParaRPr lang="en-US"/>
        </a:p>
      </dgm:t>
    </dgm:pt>
    <dgm:pt modelId="{F771FD6D-B9D9-48ED-AAA9-F1C0F2352961}" type="sibTrans" cxnId="{F482EA6D-69AD-47F9-B1D4-83A2811E8EC6}">
      <dgm:prSet/>
      <dgm:spPr/>
      <dgm:t>
        <a:bodyPr/>
        <a:lstStyle/>
        <a:p>
          <a:endParaRPr lang="en-US"/>
        </a:p>
      </dgm:t>
    </dgm:pt>
    <dgm:pt modelId="{25EDF044-501E-4E8D-9BB2-DEF9619CA8DE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 err="1"/>
            <a:t>Dispositivi</a:t>
          </a:r>
          <a:r>
            <a:rPr lang="en-US" b="1" dirty="0"/>
            <a:t> </a:t>
          </a:r>
          <a:r>
            <a:rPr lang="en-US" b="1" dirty="0" err="1"/>
            <a:t>medici</a:t>
          </a:r>
          <a:r>
            <a:rPr lang="en-US" b="1" dirty="0"/>
            <a:t> </a:t>
          </a:r>
          <a:r>
            <a:rPr lang="en-US" b="1" dirty="0" err="1"/>
            <a:t>intelligenti</a:t>
          </a:r>
          <a:endParaRPr lang="en-US" b="1" dirty="0"/>
        </a:p>
      </dgm:t>
    </dgm:pt>
    <dgm:pt modelId="{C85E8721-15C9-4150-8BFC-D34C330355AF}" type="parTrans" cxnId="{0624F20A-FD9A-41AF-BD8F-77ED0A229D1B}">
      <dgm:prSet/>
      <dgm:spPr/>
      <dgm:t>
        <a:bodyPr/>
        <a:lstStyle/>
        <a:p>
          <a:endParaRPr lang="en-US"/>
        </a:p>
      </dgm:t>
    </dgm:pt>
    <dgm:pt modelId="{B1AF566A-75FC-4424-9193-469BA9F2D8B3}" type="sibTrans" cxnId="{0624F20A-FD9A-41AF-BD8F-77ED0A229D1B}">
      <dgm:prSet/>
      <dgm:spPr/>
      <dgm:t>
        <a:bodyPr/>
        <a:lstStyle/>
        <a:p>
          <a:endParaRPr lang="en-US"/>
        </a:p>
      </dgm:t>
    </dgm:pt>
    <dgm:pt modelId="{FB19A1A3-FBB7-42FC-9328-3665E3B88417}">
      <dgm:prSet phldrT="[Text]"/>
      <dgm:spPr>
        <a:noFill/>
        <a:ln>
          <a:solidFill>
            <a:srgbClr val="0CEBF6"/>
          </a:solidFill>
        </a:ln>
      </dgm:spPr>
      <dgm:t>
        <a:bodyPr/>
        <a:lstStyle/>
        <a:p>
          <a:pPr algn="just"/>
          <a:r>
            <a:rPr lang="it-IT" dirty="0"/>
            <a:t>I dispositivi IoT tracciano i parametri di salute dei pazienti (ad esempio: frequenza cardiaca, pressione sanguigna, livelli di glucosio) e trasmettono i dati agli operatori sanitari per il monitoraggio remoto e interventi tempestivi.</a:t>
          </a:r>
          <a:endParaRPr lang="en-US" dirty="0"/>
        </a:p>
      </dgm:t>
    </dgm:pt>
    <dgm:pt modelId="{F2CCFCA9-75AC-480C-BCA7-73358730C4AD}" type="parTrans" cxnId="{83C10E33-BB47-4A91-9233-3D8AFF7E385E}">
      <dgm:prSet/>
      <dgm:spPr/>
      <dgm:t>
        <a:bodyPr/>
        <a:lstStyle/>
        <a:p>
          <a:endParaRPr lang="en-US"/>
        </a:p>
      </dgm:t>
    </dgm:pt>
    <dgm:pt modelId="{C0A8C0F8-3036-4357-B926-5CD30E64B9F2}" type="sibTrans" cxnId="{83C10E33-BB47-4A91-9233-3D8AFF7E385E}">
      <dgm:prSet/>
      <dgm:spPr/>
      <dgm:t>
        <a:bodyPr/>
        <a:lstStyle/>
        <a:p>
          <a:endParaRPr lang="en-US"/>
        </a:p>
      </dgm:t>
    </dgm:pt>
    <dgm:pt modelId="{FAA46839-AAD9-4DFA-90A6-5BF5F914F06E}">
      <dgm:prSet phldrT="[Text]"/>
      <dgm:spPr>
        <a:noFill/>
        <a:ln>
          <a:solidFill>
            <a:srgbClr val="D0009E"/>
          </a:solidFill>
        </a:ln>
      </dgm:spPr>
      <dgm:t>
        <a:bodyPr/>
        <a:lstStyle/>
        <a:p>
          <a:pPr algn="just"/>
          <a:r>
            <a:rPr lang="it-IT" dirty="0"/>
            <a:t>I dispositivi medici abilitati all'IoT, come pompe per insulina, pacemaker e inalatori intelligenti, raccolgono dati sanitari in tempo reale e regolano i regimi di trattamento in base alle esigenze dei singoli pazienti.</a:t>
          </a:r>
          <a:endParaRPr lang="en-US" dirty="0"/>
        </a:p>
      </dgm:t>
    </dgm:pt>
    <dgm:pt modelId="{157FC120-3DAF-4831-8A4B-A3DB2BAB59DE}" type="parTrans" cxnId="{30BC5EDD-CFA0-4EA9-B1AD-C0FF2660F227}">
      <dgm:prSet/>
      <dgm:spPr/>
      <dgm:t>
        <a:bodyPr/>
        <a:lstStyle/>
        <a:p>
          <a:endParaRPr lang="en-US"/>
        </a:p>
      </dgm:t>
    </dgm:pt>
    <dgm:pt modelId="{14F7A704-F7C1-4903-A61D-DA9B1934E9A9}" type="sibTrans" cxnId="{30BC5EDD-CFA0-4EA9-B1AD-C0FF2660F227}">
      <dgm:prSet/>
      <dgm:spPr/>
      <dgm:t>
        <a:bodyPr/>
        <a:lstStyle/>
        <a:p>
          <a:endParaRPr lang="en-US"/>
        </a:p>
      </dgm:t>
    </dgm:pt>
    <dgm:pt modelId="{57A473A5-B3E3-4FC6-895C-C645CBB0AFD4}">
      <dgm:prSet phldrT="[Text]"/>
      <dgm:spPr>
        <a:noFill/>
        <a:ln>
          <a:solidFill>
            <a:srgbClr val="02FFD2"/>
          </a:solidFill>
        </a:ln>
      </dgm:spPr>
      <dgm:t>
        <a:bodyPr/>
        <a:lstStyle/>
        <a:p>
          <a:pPr algn="just"/>
          <a:r>
            <a:rPr lang="it-IT" dirty="0"/>
            <a:t>Le soluzioni IoT monitorano la posizione e lo stato delle apparecchiature mediche, delle forniture e del personale nelle strutture sanitarie, migliorando la gestione dell'inventario e l'erogazione dell'assistenza ai pazienti.</a:t>
          </a:r>
          <a:endParaRPr lang="en-US" dirty="0"/>
        </a:p>
      </dgm:t>
    </dgm:pt>
    <dgm:pt modelId="{65115FAA-9BBC-4557-AD6E-C3B86ACA082E}" type="parTrans" cxnId="{AA5A0497-0CA8-4DAC-A9C9-7E6C65269A57}">
      <dgm:prSet/>
      <dgm:spPr/>
      <dgm:t>
        <a:bodyPr/>
        <a:lstStyle/>
        <a:p>
          <a:endParaRPr lang="en-US"/>
        </a:p>
      </dgm:t>
    </dgm:pt>
    <dgm:pt modelId="{1C8EC1FF-BE3F-4D4D-A005-931654E53C21}" type="sibTrans" cxnId="{AA5A0497-0CA8-4DAC-A9C9-7E6C65269A57}">
      <dgm:prSet/>
      <dgm:spPr/>
      <dgm:t>
        <a:bodyPr/>
        <a:lstStyle/>
        <a:p>
          <a:endParaRPr lang="en-US"/>
        </a:p>
      </dgm:t>
    </dgm:pt>
    <dgm:pt modelId="{F9A36813-7193-4C7F-8D73-765D12256BC7}">
      <dgm:prSet phldrT="[Text]"/>
      <dgm:spPr>
        <a:solidFill>
          <a:srgbClr val="02FFD2"/>
        </a:solidFill>
      </dgm:spPr>
      <dgm:t>
        <a:bodyPr/>
        <a:lstStyle/>
        <a:p>
          <a:r>
            <a:rPr lang="en-US" b="1" dirty="0" err="1"/>
            <a:t>Monitoraggio</a:t>
          </a:r>
          <a:r>
            <a:rPr lang="en-US" b="1" dirty="0"/>
            <a:t> </a:t>
          </a:r>
          <a:r>
            <a:rPr lang="en-US" b="1" dirty="0" err="1"/>
            <a:t>delle</a:t>
          </a:r>
          <a:r>
            <a:rPr lang="en-US" b="1" dirty="0"/>
            <a:t> </a:t>
          </a:r>
          <a:r>
            <a:rPr lang="en-US" b="1" dirty="0" err="1"/>
            <a:t>risorse</a:t>
          </a:r>
          <a:r>
            <a:rPr lang="en-US" b="1" dirty="0"/>
            <a:t> </a:t>
          </a:r>
          <a:r>
            <a:rPr lang="en-US" b="1" dirty="0" err="1"/>
            <a:t>sanitarie</a:t>
          </a:r>
          <a:endParaRPr lang="en-US" b="1" dirty="0"/>
        </a:p>
      </dgm:t>
    </dgm:pt>
    <dgm:pt modelId="{AF9C51E5-2460-48DC-9043-8E65780D4E82}" type="sibTrans" cxnId="{5516757F-A5FB-4ACE-8DC0-8266CFB36293}">
      <dgm:prSet/>
      <dgm:spPr/>
      <dgm:t>
        <a:bodyPr/>
        <a:lstStyle/>
        <a:p>
          <a:endParaRPr lang="en-US"/>
        </a:p>
      </dgm:t>
    </dgm:pt>
    <dgm:pt modelId="{FE43A716-BC85-4A6D-A8E6-FDAD7825AF6A}" type="parTrans" cxnId="{5516757F-A5FB-4ACE-8DC0-8266CFB36293}">
      <dgm:prSet/>
      <dgm:spPr/>
      <dgm:t>
        <a:bodyPr/>
        <a:lstStyle/>
        <a:p>
          <a:endParaRPr lang="en-US"/>
        </a:p>
      </dgm:t>
    </dgm:pt>
    <dgm:pt modelId="{62468856-0045-4002-BF66-B2719723442E}" type="pres">
      <dgm:prSet presAssocID="{1E3B422C-5ED6-46B1-A0DF-FAD7C212F347}" presName="linear" presStyleCnt="0">
        <dgm:presLayoutVars>
          <dgm:dir/>
          <dgm:animLvl val="lvl"/>
          <dgm:resizeHandles val="exact"/>
        </dgm:presLayoutVars>
      </dgm:prSet>
      <dgm:spPr/>
    </dgm:pt>
    <dgm:pt modelId="{DDC56DB2-1048-40B8-9AFB-79929BD51287}" type="pres">
      <dgm:prSet presAssocID="{920E5502-2E8D-49CF-96B7-F5E4D3FFA92B}" presName="parentLin" presStyleCnt="0"/>
      <dgm:spPr/>
    </dgm:pt>
    <dgm:pt modelId="{D6B7CFC1-EB28-4279-9695-05F5E9B81BA1}" type="pres">
      <dgm:prSet presAssocID="{920E5502-2E8D-49CF-96B7-F5E4D3FFA92B}" presName="parentLeftMargin" presStyleLbl="node1" presStyleIdx="0" presStyleCnt="3"/>
      <dgm:spPr/>
    </dgm:pt>
    <dgm:pt modelId="{499656BC-7E2C-42FE-90F0-B193F9DFF5FA}" type="pres">
      <dgm:prSet presAssocID="{920E5502-2E8D-49CF-96B7-F5E4D3FFA92B}" presName="parentText" presStyleLbl="node1" presStyleIdx="0" presStyleCnt="3" custLinFactNeighborY="7040">
        <dgm:presLayoutVars>
          <dgm:chMax val="0"/>
          <dgm:bulletEnabled val="1"/>
        </dgm:presLayoutVars>
      </dgm:prSet>
      <dgm:spPr/>
    </dgm:pt>
    <dgm:pt modelId="{CFF68A81-2F1C-42E6-9B2C-BF4CBD262630}" type="pres">
      <dgm:prSet presAssocID="{920E5502-2E8D-49CF-96B7-F5E4D3FFA92B}" presName="negativeSpace" presStyleCnt="0"/>
      <dgm:spPr/>
    </dgm:pt>
    <dgm:pt modelId="{D5307124-8321-44EF-BA8F-9CE205F89AFC}" type="pres">
      <dgm:prSet presAssocID="{920E5502-2E8D-49CF-96B7-F5E4D3FFA92B}" presName="childText" presStyleLbl="conFgAcc1" presStyleIdx="0" presStyleCnt="3">
        <dgm:presLayoutVars>
          <dgm:bulletEnabled val="1"/>
        </dgm:presLayoutVars>
      </dgm:prSet>
      <dgm:spPr/>
    </dgm:pt>
    <dgm:pt modelId="{3117800D-700F-435A-A7D1-3CD8A4508C57}" type="pres">
      <dgm:prSet presAssocID="{F771FD6D-B9D9-48ED-AAA9-F1C0F2352961}" presName="spaceBetweenRectangles" presStyleCnt="0"/>
      <dgm:spPr/>
    </dgm:pt>
    <dgm:pt modelId="{B3798142-D169-4E6A-9BF4-4EA1363A7D30}" type="pres">
      <dgm:prSet presAssocID="{25EDF044-501E-4E8D-9BB2-DEF9619CA8DE}" presName="parentLin" presStyleCnt="0"/>
      <dgm:spPr/>
    </dgm:pt>
    <dgm:pt modelId="{70BCBEF8-E989-4249-9C30-71C66AC5A50A}" type="pres">
      <dgm:prSet presAssocID="{25EDF044-501E-4E8D-9BB2-DEF9619CA8DE}" presName="parentLeftMargin" presStyleLbl="node1" presStyleIdx="0" presStyleCnt="3"/>
      <dgm:spPr/>
    </dgm:pt>
    <dgm:pt modelId="{105FCD6D-16FF-4E11-9570-C37A50A65711}" type="pres">
      <dgm:prSet presAssocID="{25EDF044-501E-4E8D-9BB2-DEF9619CA8DE}" presName="parentText" presStyleLbl="node1" presStyleIdx="1" presStyleCnt="3" custLinFactNeighborX="9525" custLinFactNeighborY="2151">
        <dgm:presLayoutVars>
          <dgm:chMax val="0"/>
          <dgm:bulletEnabled val="1"/>
        </dgm:presLayoutVars>
      </dgm:prSet>
      <dgm:spPr/>
    </dgm:pt>
    <dgm:pt modelId="{E03FFAD4-B257-40BE-95E4-F3F08F03AF2E}" type="pres">
      <dgm:prSet presAssocID="{25EDF044-501E-4E8D-9BB2-DEF9619CA8DE}" presName="negativeSpace" presStyleCnt="0"/>
      <dgm:spPr/>
    </dgm:pt>
    <dgm:pt modelId="{AA111DBC-F94D-4818-80C2-43070D4AAFDC}" type="pres">
      <dgm:prSet presAssocID="{25EDF044-501E-4E8D-9BB2-DEF9619CA8DE}" presName="childText" presStyleLbl="conFgAcc1" presStyleIdx="1" presStyleCnt="3">
        <dgm:presLayoutVars>
          <dgm:bulletEnabled val="1"/>
        </dgm:presLayoutVars>
      </dgm:prSet>
      <dgm:spPr/>
    </dgm:pt>
    <dgm:pt modelId="{F873B8E1-5E10-4039-B3F7-DDF6B57160F9}" type="pres">
      <dgm:prSet presAssocID="{B1AF566A-75FC-4424-9193-469BA9F2D8B3}" presName="spaceBetweenRectangles" presStyleCnt="0"/>
      <dgm:spPr/>
    </dgm:pt>
    <dgm:pt modelId="{B529DBB8-3349-46F9-87A2-AAC648F7F6C1}" type="pres">
      <dgm:prSet presAssocID="{F9A36813-7193-4C7F-8D73-765D12256BC7}" presName="parentLin" presStyleCnt="0"/>
      <dgm:spPr/>
    </dgm:pt>
    <dgm:pt modelId="{E4432311-C3E0-4659-89D9-4170C7EF2058}" type="pres">
      <dgm:prSet presAssocID="{F9A36813-7193-4C7F-8D73-765D12256BC7}" presName="parentLeftMargin" presStyleLbl="node1" presStyleIdx="1" presStyleCnt="3"/>
      <dgm:spPr/>
    </dgm:pt>
    <dgm:pt modelId="{581F88EB-329E-409A-9AF6-A10CFDFE54F3}" type="pres">
      <dgm:prSet presAssocID="{F9A36813-7193-4C7F-8D73-765D12256BC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E27A2B3-EFC5-4FA3-BA94-FEF5B3795C4D}" type="pres">
      <dgm:prSet presAssocID="{F9A36813-7193-4C7F-8D73-765D12256BC7}" presName="negativeSpace" presStyleCnt="0"/>
      <dgm:spPr/>
    </dgm:pt>
    <dgm:pt modelId="{F67D7666-9130-4FA3-BE8E-8DDD0D147B7A}" type="pres">
      <dgm:prSet presAssocID="{F9A36813-7193-4C7F-8D73-765D12256B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624F20A-FD9A-41AF-BD8F-77ED0A229D1B}" srcId="{1E3B422C-5ED6-46B1-A0DF-FAD7C212F347}" destId="{25EDF044-501E-4E8D-9BB2-DEF9619CA8DE}" srcOrd="1" destOrd="0" parTransId="{C85E8721-15C9-4150-8BFC-D34C330355AF}" sibTransId="{B1AF566A-75FC-4424-9193-469BA9F2D8B3}"/>
    <dgm:cxn modelId="{54C00314-A3F6-48A6-9415-760C9950CFB0}" type="presOf" srcId="{F9A36813-7193-4C7F-8D73-765D12256BC7}" destId="{581F88EB-329E-409A-9AF6-A10CFDFE54F3}" srcOrd="1" destOrd="0" presId="urn:microsoft.com/office/officeart/2005/8/layout/list1"/>
    <dgm:cxn modelId="{83C10E33-BB47-4A91-9233-3D8AFF7E385E}" srcId="{920E5502-2E8D-49CF-96B7-F5E4D3FFA92B}" destId="{FB19A1A3-FBB7-42FC-9328-3665E3B88417}" srcOrd="0" destOrd="0" parTransId="{F2CCFCA9-75AC-480C-BCA7-73358730C4AD}" sibTransId="{C0A8C0F8-3036-4357-B926-5CD30E64B9F2}"/>
    <dgm:cxn modelId="{77CBCA64-75E3-406C-A8B0-753B45129211}" type="presOf" srcId="{57A473A5-B3E3-4FC6-895C-C645CBB0AFD4}" destId="{F67D7666-9130-4FA3-BE8E-8DDD0D147B7A}" srcOrd="0" destOrd="0" presId="urn:microsoft.com/office/officeart/2005/8/layout/list1"/>
    <dgm:cxn modelId="{F482EA6D-69AD-47F9-B1D4-83A2811E8EC6}" srcId="{1E3B422C-5ED6-46B1-A0DF-FAD7C212F347}" destId="{920E5502-2E8D-49CF-96B7-F5E4D3FFA92B}" srcOrd="0" destOrd="0" parTransId="{BC45087F-27DE-4F49-9AF8-6D14C41920C8}" sibTransId="{F771FD6D-B9D9-48ED-AAA9-F1C0F2352961}"/>
    <dgm:cxn modelId="{A6DC4451-036E-4CCD-8408-BEA9F80CE33F}" type="presOf" srcId="{25EDF044-501E-4E8D-9BB2-DEF9619CA8DE}" destId="{70BCBEF8-E989-4249-9C30-71C66AC5A50A}" srcOrd="0" destOrd="0" presId="urn:microsoft.com/office/officeart/2005/8/layout/list1"/>
    <dgm:cxn modelId="{5516757F-A5FB-4ACE-8DC0-8266CFB36293}" srcId="{1E3B422C-5ED6-46B1-A0DF-FAD7C212F347}" destId="{F9A36813-7193-4C7F-8D73-765D12256BC7}" srcOrd="2" destOrd="0" parTransId="{FE43A716-BC85-4A6D-A8E6-FDAD7825AF6A}" sibTransId="{AF9C51E5-2460-48DC-9043-8E65780D4E82}"/>
    <dgm:cxn modelId="{7153A685-B338-49DB-96F1-48A4B31AFCB7}" type="presOf" srcId="{25EDF044-501E-4E8D-9BB2-DEF9619CA8DE}" destId="{105FCD6D-16FF-4E11-9570-C37A50A65711}" srcOrd="1" destOrd="0" presId="urn:microsoft.com/office/officeart/2005/8/layout/list1"/>
    <dgm:cxn modelId="{D509CC88-35F9-4116-852F-D33C0EAD5427}" type="presOf" srcId="{920E5502-2E8D-49CF-96B7-F5E4D3FFA92B}" destId="{499656BC-7E2C-42FE-90F0-B193F9DFF5FA}" srcOrd="1" destOrd="0" presId="urn:microsoft.com/office/officeart/2005/8/layout/list1"/>
    <dgm:cxn modelId="{AA5A0497-0CA8-4DAC-A9C9-7E6C65269A57}" srcId="{F9A36813-7193-4C7F-8D73-765D12256BC7}" destId="{57A473A5-B3E3-4FC6-895C-C645CBB0AFD4}" srcOrd="0" destOrd="0" parTransId="{65115FAA-9BBC-4557-AD6E-C3B86ACA082E}" sibTransId="{1C8EC1FF-BE3F-4D4D-A005-931654E53C21}"/>
    <dgm:cxn modelId="{F932359B-6E6F-4ED7-8B1D-896B18D9202F}" type="presOf" srcId="{FAA46839-AAD9-4DFA-90A6-5BF5F914F06E}" destId="{AA111DBC-F94D-4818-80C2-43070D4AAFDC}" srcOrd="0" destOrd="0" presId="urn:microsoft.com/office/officeart/2005/8/layout/list1"/>
    <dgm:cxn modelId="{60A803A3-7A66-4C80-A4A7-437A635069AF}" type="presOf" srcId="{F9A36813-7193-4C7F-8D73-765D12256BC7}" destId="{E4432311-C3E0-4659-89D9-4170C7EF2058}" srcOrd="0" destOrd="0" presId="urn:microsoft.com/office/officeart/2005/8/layout/list1"/>
    <dgm:cxn modelId="{34435FBA-EE75-4C31-A42B-D649C3F8DD4E}" type="presOf" srcId="{1E3B422C-5ED6-46B1-A0DF-FAD7C212F347}" destId="{62468856-0045-4002-BF66-B2719723442E}" srcOrd="0" destOrd="0" presId="urn:microsoft.com/office/officeart/2005/8/layout/list1"/>
    <dgm:cxn modelId="{EBF67DD8-5E49-4306-97EE-0D4EA977ECD1}" type="presOf" srcId="{FB19A1A3-FBB7-42FC-9328-3665E3B88417}" destId="{D5307124-8321-44EF-BA8F-9CE205F89AFC}" srcOrd="0" destOrd="0" presId="urn:microsoft.com/office/officeart/2005/8/layout/list1"/>
    <dgm:cxn modelId="{30BC5EDD-CFA0-4EA9-B1AD-C0FF2660F227}" srcId="{25EDF044-501E-4E8D-9BB2-DEF9619CA8DE}" destId="{FAA46839-AAD9-4DFA-90A6-5BF5F914F06E}" srcOrd="0" destOrd="0" parTransId="{157FC120-3DAF-4831-8A4B-A3DB2BAB59DE}" sibTransId="{14F7A704-F7C1-4903-A61D-DA9B1934E9A9}"/>
    <dgm:cxn modelId="{C49946FA-A1F4-47F1-884A-06033CFDA6E7}" type="presOf" srcId="{920E5502-2E8D-49CF-96B7-F5E4D3FFA92B}" destId="{D6B7CFC1-EB28-4279-9695-05F5E9B81BA1}" srcOrd="0" destOrd="0" presId="urn:microsoft.com/office/officeart/2005/8/layout/list1"/>
    <dgm:cxn modelId="{99B9848E-3A7A-4378-A8B2-ED3017B265A4}" type="presParOf" srcId="{62468856-0045-4002-BF66-B2719723442E}" destId="{DDC56DB2-1048-40B8-9AFB-79929BD51287}" srcOrd="0" destOrd="0" presId="urn:microsoft.com/office/officeart/2005/8/layout/list1"/>
    <dgm:cxn modelId="{984648E0-230D-49FE-9051-700AB28441C3}" type="presParOf" srcId="{DDC56DB2-1048-40B8-9AFB-79929BD51287}" destId="{D6B7CFC1-EB28-4279-9695-05F5E9B81BA1}" srcOrd="0" destOrd="0" presId="urn:microsoft.com/office/officeart/2005/8/layout/list1"/>
    <dgm:cxn modelId="{9EEA5425-D9BE-4092-B872-92D3D0936303}" type="presParOf" srcId="{DDC56DB2-1048-40B8-9AFB-79929BD51287}" destId="{499656BC-7E2C-42FE-90F0-B193F9DFF5FA}" srcOrd="1" destOrd="0" presId="urn:microsoft.com/office/officeart/2005/8/layout/list1"/>
    <dgm:cxn modelId="{102A70F9-12F7-40E2-A805-6BD7D5526EEC}" type="presParOf" srcId="{62468856-0045-4002-BF66-B2719723442E}" destId="{CFF68A81-2F1C-42E6-9B2C-BF4CBD262630}" srcOrd="1" destOrd="0" presId="urn:microsoft.com/office/officeart/2005/8/layout/list1"/>
    <dgm:cxn modelId="{8DC2236C-7D5F-468D-BF47-29F9B21DF125}" type="presParOf" srcId="{62468856-0045-4002-BF66-B2719723442E}" destId="{D5307124-8321-44EF-BA8F-9CE205F89AFC}" srcOrd="2" destOrd="0" presId="urn:microsoft.com/office/officeart/2005/8/layout/list1"/>
    <dgm:cxn modelId="{482E7B1E-B812-42F1-BCC2-D64CC3A07D0F}" type="presParOf" srcId="{62468856-0045-4002-BF66-B2719723442E}" destId="{3117800D-700F-435A-A7D1-3CD8A4508C57}" srcOrd="3" destOrd="0" presId="urn:microsoft.com/office/officeart/2005/8/layout/list1"/>
    <dgm:cxn modelId="{4FCD5DF8-3246-455D-8D8C-E050ADA336C5}" type="presParOf" srcId="{62468856-0045-4002-BF66-B2719723442E}" destId="{B3798142-D169-4E6A-9BF4-4EA1363A7D30}" srcOrd="4" destOrd="0" presId="urn:microsoft.com/office/officeart/2005/8/layout/list1"/>
    <dgm:cxn modelId="{B0BF58F3-18F9-4682-822F-EA6D5089DF7D}" type="presParOf" srcId="{B3798142-D169-4E6A-9BF4-4EA1363A7D30}" destId="{70BCBEF8-E989-4249-9C30-71C66AC5A50A}" srcOrd="0" destOrd="0" presId="urn:microsoft.com/office/officeart/2005/8/layout/list1"/>
    <dgm:cxn modelId="{E953FF7B-21EA-45EC-BAE5-158C3BECED37}" type="presParOf" srcId="{B3798142-D169-4E6A-9BF4-4EA1363A7D30}" destId="{105FCD6D-16FF-4E11-9570-C37A50A65711}" srcOrd="1" destOrd="0" presId="urn:microsoft.com/office/officeart/2005/8/layout/list1"/>
    <dgm:cxn modelId="{CC30CBF7-1E81-4F54-8FA5-0867C3AED28D}" type="presParOf" srcId="{62468856-0045-4002-BF66-B2719723442E}" destId="{E03FFAD4-B257-40BE-95E4-F3F08F03AF2E}" srcOrd="5" destOrd="0" presId="urn:microsoft.com/office/officeart/2005/8/layout/list1"/>
    <dgm:cxn modelId="{FF3D8B02-B1AE-45BD-9304-C519C267F660}" type="presParOf" srcId="{62468856-0045-4002-BF66-B2719723442E}" destId="{AA111DBC-F94D-4818-80C2-43070D4AAFDC}" srcOrd="6" destOrd="0" presId="urn:microsoft.com/office/officeart/2005/8/layout/list1"/>
    <dgm:cxn modelId="{E3B7592A-8839-48C9-A146-3EAF33A8407E}" type="presParOf" srcId="{62468856-0045-4002-BF66-B2719723442E}" destId="{F873B8E1-5E10-4039-B3F7-DDF6B57160F9}" srcOrd="7" destOrd="0" presId="urn:microsoft.com/office/officeart/2005/8/layout/list1"/>
    <dgm:cxn modelId="{E963E6A1-9F32-4AB3-A091-F8DF5CA772DF}" type="presParOf" srcId="{62468856-0045-4002-BF66-B2719723442E}" destId="{B529DBB8-3349-46F9-87A2-AAC648F7F6C1}" srcOrd="8" destOrd="0" presId="urn:microsoft.com/office/officeart/2005/8/layout/list1"/>
    <dgm:cxn modelId="{2D469C25-5CDC-4B96-8117-1400BD4D47D5}" type="presParOf" srcId="{B529DBB8-3349-46F9-87A2-AAC648F7F6C1}" destId="{E4432311-C3E0-4659-89D9-4170C7EF2058}" srcOrd="0" destOrd="0" presId="urn:microsoft.com/office/officeart/2005/8/layout/list1"/>
    <dgm:cxn modelId="{BE1A5034-E24C-4116-9BEC-EC61D258ACE4}" type="presParOf" srcId="{B529DBB8-3349-46F9-87A2-AAC648F7F6C1}" destId="{581F88EB-329E-409A-9AF6-A10CFDFE54F3}" srcOrd="1" destOrd="0" presId="urn:microsoft.com/office/officeart/2005/8/layout/list1"/>
    <dgm:cxn modelId="{D942BD49-4511-4376-8B56-FA4C654AE6F2}" type="presParOf" srcId="{62468856-0045-4002-BF66-B2719723442E}" destId="{4E27A2B3-EFC5-4FA3-BA94-FEF5B3795C4D}" srcOrd="9" destOrd="0" presId="urn:microsoft.com/office/officeart/2005/8/layout/list1"/>
    <dgm:cxn modelId="{809ED1E0-B345-4D91-B356-E8D41B9F00A1}" type="presParOf" srcId="{62468856-0045-4002-BF66-B2719723442E}" destId="{F67D7666-9130-4FA3-BE8E-8DDD0D147B7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en-US" b="1" dirty="0" err="1"/>
            <a:t>Monitoraggio</a:t>
          </a:r>
          <a:r>
            <a:rPr lang="en-US" b="1" dirty="0"/>
            <a:t> </a:t>
          </a:r>
          <a:r>
            <a:rPr lang="en-US" b="1" dirty="0" err="1"/>
            <a:t>avanzato</a:t>
          </a:r>
          <a:r>
            <a:rPr lang="en-US" b="1" dirty="0"/>
            <a:t> del </a:t>
          </a:r>
          <a:r>
            <a:rPr lang="en-US" b="1" dirty="0" err="1"/>
            <a:t>paziente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it-IT" dirty="0"/>
            <a:t>I dispositivi IoT consentono il monitoraggio continuo dei segni vitali e dei parametri di salute, facilitando la diagnosi precoce dei problemi di salute e gli interventi tempestivi.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 err="1"/>
            <a:t>Assistenza</a:t>
          </a:r>
          <a:r>
            <a:rPr lang="en-US" b="1" dirty="0"/>
            <a:t> remota ai </a:t>
          </a:r>
          <a:r>
            <a:rPr lang="en-US" b="1" dirty="0" err="1"/>
            <a:t>pazienti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it-IT" dirty="0"/>
            <a:t>I sistemi di monitoraggio remoto abilitati all'IoT consentono agli operatori sanitari di monitorare lo stato di salute dei pazienti da remoto, riducendo la necessità di frequenti visite ospedaliere e migliorando i risultati dei pazienti.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en-US" b="1" dirty="0" err="1"/>
            <a:t>Gestione</a:t>
          </a:r>
          <a:r>
            <a:rPr lang="en-US" b="1" dirty="0"/>
            <a:t> </a:t>
          </a:r>
          <a:r>
            <a:rPr lang="en-US" b="1" dirty="0" err="1"/>
            <a:t>efficiente</a:t>
          </a:r>
          <a:r>
            <a:rPr lang="en-US" b="1" dirty="0"/>
            <a:t> </a:t>
          </a:r>
          <a:r>
            <a:rPr lang="en-US" b="1" dirty="0" err="1"/>
            <a:t>delle</a:t>
          </a:r>
          <a:r>
            <a:rPr lang="en-US" b="1" dirty="0"/>
            <a:t> </a:t>
          </a:r>
          <a:r>
            <a:rPr lang="en-US" b="1" dirty="0" err="1"/>
            <a:t>risorse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it-IT" dirty="0"/>
            <a:t>Le soluzioni IoT ottimizzano l'utilizzo delle risorse nelle strutture sanitarie monitorando l'inventario, l'utilizzo delle apparecchiature e il flusso dei pazienti, con conseguenti risparmi sui costi e una maggiore efficienza operativa.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2FFD2"/>
        </a:solidFill>
      </dgm:spPr>
      <dgm:t>
        <a:bodyPr/>
        <a:lstStyle/>
        <a:p>
          <a:r>
            <a:rPr lang="en-US" b="1" dirty="0"/>
            <a:t>Medicina </a:t>
          </a:r>
          <a:r>
            <a:rPr lang="en-US" b="1" dirty="0" err="1"/>
            <a:t>Personalizzata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it-IT" dirty="0"/>
            <a:t>L'analisi dei dati IoT consente piani di trattamento personalizzati basati sui dati, le preferenze e il comportamento dei singoli pazienti, portando a migliori risultati sanitari.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BE32CC66-EB60-4BCC-8AEC-12A969CC436E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 err="1"/>
            <a:t>Miglioramento</a:t>
          </a:r>
          <a:r>
            <a:rPr lang="en-US" b="1" dirty="0"/>
            <a:t> </a:t>
          </a:r>
          <a:r>
            <a:rPr lang="en-US" b="1" dirty="0" err="1"/>
            <a:t>dell'esperienza</a:t>
          </a:r>
          <a:r>
            <a:rPr lang="en-US" b="1" dirty="0"/>
            <a:t> del </a:t>
          </a:r>
          <a:r>
            <a:rPr lang="en-US" b="1" dirty="0" err="1"/>
            <a:t>paziente</a:t>
          </a:r>
          <a:endParaRPr lang="en-US" b="1" dirty="0"/>
        </a:p>
      </dgm:t>
    </dgm:pt>
    <dgm:pt modelId="{9880D378-9F23-4D10-A907-D4BAC110AD65}" type="parTrans" cxnId="{AA441B8C-0003-4381-A9C1-F0A5903B8FA7}">
      <dgm:prSet/>
      <dgm:spPr/>
      <dgm:t>
        <a:bodyPr/>
        <a:lstStyle/>
        <a:p>
          <a:endParaRPr lang="en-US"/>
        </a:p>
      </dgm:t>
    </dgm:pt>
    <dgm:pt modelId="{5F2A8CDC-AFD2-48BC-88E7-6253441952A2}" type="sibTrans" cxnId="{AA441B8C-0003-4381-A9C1-F0A5903B8FA7}">
      <dgm:prSet/>
      <dgm:spPr/>
      <dgm:t>
        <a:bodyPr/>
        <a:lstStyle/>
        <a:p>
          <a:endParaRPr lang="en-US"/>
        </a:p>
      </dgm:t>
    </dgm:pt>
    <dgm:pt modelId="{7C2A2358-AC96-4994-8D17-E97F21CD6E49}">
      <dgm:prSet phldrT="[Text]"/>
      <dgm:spPr>
        <a:noFill/>
      </dgm:spPr>
      <dgm:t>
        <a:bodyPr/>
        <a:lstStyle/>
        <a:p>
          <a:pPr algn="just"/>
          <a:r>
            <a:rPr lang="it-IT" dirty="0"/>
            <a:t>Le tecnologie IoT migliorano il coinvolgimento e la soddisfazione dei pazienti fornendo un comodo accesso ai servizi sanitari, informazioni sanitarie personalizzate e canali di comunicazione interattivi.</a:t>
          </a:r>
          <a:endParaRPr lang="en-US" dirty="0"/>
        </a:p>
      </dgm:t>
    </dgm:pt>
    <dgm:pt modelId="{EF55DC62-ED55-48D1-ADF8-8F388C2CC5F8}" type="parTrans" cxnId="{C235E3D0-8C05-4F0B-A49A-4A208CA166FF}">
      <dgm:prSet/>
      <dgm:spPr/>
      <dgm:t>
        <a:bodyPr/>
        <a:lstStyle/>
        <a:p>
          <a:endParaRPr lang="en-US"/>
        </a:p>
      </dgm:t>
    </dgm:pt>
    <dgm:pt modelId="{7A718133-6A3D-49B1-A80D-4FF799A95691}" type="sibTrans" cxnId="{C235E3D0-8C05-4F0B-A49A-4A208CA166FF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5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5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5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5">
        <dgm:presLayoutVars>
          <dgm:bulletEnabled val="1"/>
        </dgm:presLayoutVars>
      </dgm:prSet>
      <dgm:spPr/>
    </dgm:pt>
    <dgm:pt modelId="{164B2F7D-83C5-46E7-B859-55CFE17C19D8}" type="pres">
      <dgm:prSet presAssocID="{BE32CC66-EB60-4BCC-8AEC-12A969CC436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7FF3F689-8235-4D7F-B12E-8BCEFCC64EFE}" type="pres">
      <dgm:prSet presAssocID="{BE32CC66-EB60-4BCC-8AEC-12A969CC436E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D8166A60-7D24-48DE-A009-8F213583194C}" type="presOf" srcId="{7C2A2358-AC96-4994-8D17-E97F21CD6E49}" destId="{7FF3F689-8235-4D7F-B12E-8BCEFCC64EFE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AA441B8C-0003-4381-A9C1-F0A5903B8FA7}" srcId="{BE245F33-C6C2-49A4-BC42-1F2A6FA17CCA}" destId="{BE32CC66-EB60-4BCC-8AEC-12A969CC436E}" srcOrd="4" destOrd="0" parTransId="{9880D378-9F23-4D10-A907-D4BAC110AD65}" sibTransId="{5F2A8CDC-AFD2-48BC-88E7-6253441952A2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D14E50CB-116A-4E14-AE95-8F1C54626601}" type="presOf" srcId="{BE32CC66-EB60-4BCC-8AEC-12A969CC436E}" destId="{164B2F7D-83C5-46E7-B859-55CFE17C19D8}" srcOrd="0" destOrd="0" presId="urn:microsoft.com/office/officeart/2005/8/layout/vList2"/>
    <dgm:cxn modelId="{C235E3D0-8C05-4F0B-A49A-4A208CA166FF}" srcId="{BE32CC66-EB60-4BCC-8AEC-12A969CC436E}" destId="{7C2A2358-AC96-4994-8D17-E97F21CD6E49}" srcOrd="0" destOrd="0" parTransId="{EF55DC62-ED55-48D1-ADF8-8F388C2CC5F8}" sibTransId="{7A718133-6A3D-49B1-A80D-4FF799A95691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  <dgm:cxn modelId="{836E8887-3439-4098-9EEE-7FF1E598349B}" type="presParOf" srcId="{27788EBA-4590-4520-939B-A13CB6375B45}" destId="{164B2F7D-83C5-46E7-B859-55CFE17C19D8}" srcOrd="8" destOrd="0" presId="urn:microsoft.com/office/officeart/2005/8/layout/vList2"/>
    <dgm:cxn modelId="{20F3DFF5-4C5C-4793-8BAD-C56016C9ACB3}" type="presParOf" srcId="{27788EBA-4590-4520-939B-A13CB6375B45}" destId="{7FF3F689-8235-4D7F-B12E-8BCEFCC64EFE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it-IT" b="1" dirty="0"/>
            <a:t>Problemi di sicurezza e privacy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it-IT" dirty="0"/>
            <a:t>I dispositivi IoT sono vulnerabili alle minacce alla sicurezza informatica, tra cui violazioni dei dati, attacchi malware e accessi non autorizzati, che mettono a rischio la privacy e la riservatezza dei pazienti.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 err="1"/>
            <a:t>Problemi</a:t>
          </a:r>
          <a:r>
            <a:rPr lang="en-US" b="1" dirty="0"/>
            <a:t> di </a:t>
          </a:r>
          <a:r>
            <a:rPr lang="en-US" b="1" dirty="0" err="1"/>
            <a:t>interoperabilità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it-IT" dirty="0"/>
            <a:t>La mancanza di standard di interoperabilità tra i dispositivi IoT e i sistemi sanitari ostacola lo scambio e l'integrazione dei dati senza soluzione di continuità, portando a un'erogazione dell'assistenza sanitaria frammentata e a risultati non ottimali.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it-IT" b="1" dirty="0"/>
            <a:t>Accuratezza e affidabilità dei dati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it-IT" dirty="0"/>
            <a:t>Garantire l'accuratezza, l'affidabilità e l'integrità dei dati sanitari generati dall'IoT è fondamentale per prendere decisioni cliniche informate e prevenire errori medici.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2FFD2"/>
        </a:solidFill>
      </dgm:spPr>
      <dgm:t>
        <a:bodyPr/>
        <a:lstStyle/>
        <a:p>
          <a:r>
            <a:rPr lang="en-US" b="1" dirty="0" err="1"/>
            <a:t>Conformità</a:t>
          </a:r>
          <a:r>
            <a:rPr lang="en-US" b="1" dirty="0"/>
            <a:t> </a:t>
          </a:r>
          <a:r>
            <a:rPr lang="en-US" b="1" dirty="0" err="1"/>
            <a:t>normativa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it-IT" dirty="0"/>
            <a:t>La conformità alle normative sanitarie, come HIPAA, GDPR e le linee guida FDA, presenta sfide nello sviluppo, nell'implementazione e nell'uso di soluzioni IoT nel settore sanitario.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BE32CC66-EB60-4BCC-8AEC-12A969CC436E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 err="1"/>
            <a:t>Considerazioni</a:t>
          </a:r>
          <a:r>
            <a:rPr lang="en-US" b="1" dirty="0"/>
            <a:t> </a:t>
          </a:r>
          <a:r>
            <a:rPr lang="en-US" b="1" dirty="0" err="1"/>
            <a:t>etiche</a:t>
          </a:r>
          <a:endParaRPr lang="en-US" b="1" dirty="0"/>
        </a:p>
      </dgm:t>
    </dgm:pt>
    <dgm:pt modelId="{9880D378-9F23-4D10-A907-D4BAC110AD65}" type="parTrans" cxnId="{AA441B8C-0003-4381-A9C1-F0A5903B8FA7}">
      <dgm:prSet/>
      <dgm:spPr/>
      <dgm:t>
        <a:bodyPr/>
        <a:lstStyle/>
        <a:p>
          <a:endParaRPr lang="en-US"/>
        </a:p>
      </dgm:t>
    </dgm:pt>
    <dgm:pt modelId="{5F2A8CDC-AFD2-48BC-88E7-6253441952A2}" type="sibTrans" cxnId="{AA441B8C-0003-4381-A9C1-F0A5903B8FA7}">
      <dgm:prSet/>
      <dgm:spPr/>
      <dgm:t>
        <a:bodyPr/>
        <a:lstStyle/>
        <a:p>
          <a:endParaRPr lang="en-US"/>
        </a:p>
      </dgm:t>
    </dgm:pt>
    <dgm:pt modelId="{7C2A2358-AC96-4994-8D17-E97F21CD6E49}">
      <dgm:prSet phldrT="[Text]"/>
      <dgm:spPr>
        <a:noFill/>
      </dgm:spPr>
      <dgm:t>
        <a:bodyPr/>
        <a:lstStyle/>
        <a:p>
          <a:pPr algn="just"/>
          <a:r>
            <a:rPr lang="it-IT" dirty="0"/>
            <a:t>I dilemmi etici relativi al consenso del paziente, alla proprietà dei dati e all'uso responsabile dei dati sanitari generati dall'IoT richiedono un'attenta considerazione per sostenere i diritti e l'autonomia dei pazienti.</a:t>
          </a:r>
          <a:endParaRPr lang="en-US" dirty="0"/>
        </a:p>
      </dgm:t>
    </dgm:pt>
    <dgm:pt modelId="{EF55DC62-ED55-48D1-ADF8-8F388C2CC5F8}" type="parTrans" cxnId="{C235E3D0-8C05-4F0B-A49A-4A208CA166FF}">
      <dgm:prSet/>
      <dgm:spPr/>
      <dgm:t>
        <a:bodyPr/>
        <a:lstStyle/>
        <a:p>
          <a:endParaRPr lang="en-US"/>
        </a:p>
      </dgm:t>
    </dgm:pt>
    <dgm:pt modelId="{7A718133-6A3D-49B1-A80D-4FF799A95691}" type="sibTrans" cxnId="{C235E3D0-8C05-4F0B-A49A-4A208CA166FF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5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5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5" custLinFactNeighborY="-7768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5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5">
        <dgm:presLayoutVars>
          <dgm:bulletEnabled val="1"/>
        </dgm:presLayoutVars>
      </dgm:prSet>
      <dgm:spPr/>
    </dgm:pt>
    <dgm:pt modelId="{164B2F7D-83C5-46E7-B859-55CFE17C19D8}" type="pres">
      <dgm:prSet presAssocID="{BE32CC66-EB60-4BCC-8AEC-12A969CC436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7FF3F689-8235-4D7F-B12E-8BCEFCC64EFE}" type="pres">
      <dgm:prSet presAssocID="{BE32CC66-EB60-4BCC-8AEC-12A969CC436E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D8166A60-7D24-48DE-A009-8F213583194C}" type="presOf" srcId="{7C2A2358-AC96-4994-8D17-E97F21CD6E49}" destId="{7FF3F689-8235-4D7F-B12E-8BCEFCC64EFE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AA441B8C-0003-4381-A9C1-F0A5903B8FA7}" srcId="{BE245F33-C6C2-49A4-BC42-1F2A6FA17CCA}" destId="{BE32CC66-EB60-4BCC-8AEC-12A969CC436E}" srcOrd="4" destOrd="0" parTransId="{9880D378-9F23-4D10-A907-D4BAC110AD65}" sibTransId="{5F2A8CDC-AFD2-48BC-88E7-6253441952A2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D14E50CB-116A-4E14-AE95-8F1C54626601}" type="presOf" srcId="{BE32CC66-EB60-4BCC-8AEC-12A969CC436E}" destId="{164B2F7D-83C5-46E7-B859-55CFE17C19D8}" srcOrd="0" destOrd="0" presId="urn:microsoft.com/office/officeart/2005/8/layout/vList2"/>
    <dgm:cxn modelId="{C235E3D0-8C05-4F0B-A49A-4A208CA166FF}" srcId="{BE32CC66-EB60-4BCC-8AEC-12A969CC436E}" destId="{7C2A2358-AC96-4994-8D17-E97F21CD6E49}" srcOrd="0" destOrd="0" parTransId="{EF55DC62-ED55-48D1-ADF8-8F388C2CC5F8}" sibTransId="{7A718133-6A3D-49B1-A80D-4FF799A95691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  <dgm:cxn modelId="{836E8887-3439-4098-9EEE-7FF1E598349B}" type="presParOf" srcId="{27788EBA-4590-4520-939B-A13CB6375B45}" destId="{164B2F7D-83C5-46E7-B859-55CFE17C19D8}" srcOrd="8" destOrd="0" presId="urn:microsoft.com/office/officeart/2005/8/layout/vList2"/>
    <dgm:cxn modelId="{20F3DFF5-4C5C-4793-8BAD-C56016C9ACB3}" type="presParOf" srcId="{27788EBA-4590-4520-939B-A13CB6375B45}" destId="{7FF3F689-8235-4D7F-B12E-8BCEFCC64EFE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FCF79F-C815-40DE-90EE-DAAB1018DBC1}">
      <dsp:nvSpPr>
        <dsp:cNvPr id="0" name=""/>
        <dsp:cNvSpPr/>
      </dsp:nvSpPr>
      <dsp:spPr>
        <a:xfrm>
          <a:off x="0" y="2946"/>
          <a:ext cx="9685900" cy="6275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57EAC-B958-4C1C-9724-68B298950E1D}">
      <dsp:nvSpPr>
        <dsp:cNvPr id="0" name=""/>
        <dsp:cNvSpPr/>
      </dsp:nvSpPr>
      <dsp:spPr>
        <a:xfrm>
          <a:off x="189833" y="144144"/>
          <a:ext cx="345152" cy="3451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4CAF47-7C99-4B8E-8F56-D91309F7E975}">
      <dsp:nvSpPr>
        <dsp:cNvPr id="0" name=""/>
        <dsp:cNvSpPr/>
      </dsp:nvSpPr>
      <dsp:spPr>
        <a:xfrm>
          <a:off x="724819" y="2946"/>
          <a:ext cx="8961080" cy="627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16" tIns="66416" rIns="66416" bIns="6641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Cartelle cliniche elettroniche</a:t>
          </a:r>
          <a:endParaRPr lang="en-US" sz="1900" kern="1200"/>
        </a:p>
      </dsp:txBody>
      <dsp:txXfrm>
        <a:off x="724819" y="2946"/>
        <a:ext cx="8961080" cy="627549"/>
      </dsp:txXfrm>
    </dsp:sp>
    <dsp:sp modelId="{DD5F8F8B-F2E8-404C-84A6-C26F3F586AA0}">
      <dsp:nvSpPr>
        <dsp:cNvPr id="0" name=""/>
        <dsp:cNvSpPr/>
      </dsp:nvSpPr>
      <dsp:spPr>
        <a:xfrm>
          <a:off x="0" y="836545"/>
          <a:ext cx="9685900" cy="6275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818A55-A963-4011-901D-F57884DCAE0E}">
      <dsp:nvSpPr>
        <dsp:cNvPr id="0" name=""/>
        <dsp:cNvSpPr/>
      </dsp:nvSpPr>
      <dsp:spPr>
        <a:xfrm>
          <a:off x="189833" y="928581"/>
          <a:ext cx="345152" cy="3451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719AFD-1040-428E-9032-5C26BC03D6C2}">
      <dsp:nvSpPr>
        <dsp:cNvPr id="0" name=""/>
        <dsp:cNvSpPr/>
      </dsp:nvSpPr>
      <dsp:spPr>
        <a:xfrm>
          <a:off x="724819" y="787382"/>
          <a:ext cx="8961080" cy="627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16" tIns="66416" rIns="66416" bIns="6641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Telemedicina e telemonitoraggio</a:t>
          </a:r>
          <a:endParaRPr lang="en-US" sz="1900" kern="1200"/>
        </a:p>
      </dsp:txBody>
      <dsp:txXfrm>
        <a:off x="724819" y="787382"/>
        <a:ext cx="8961080" cy="627549"/>
      </dsp:txXfrm>
    </dsp:sp>
    <dsp:sp modelId="{2C8C6D40-3541-49C4-9DE5-E1E438512BD9}">
      <dsp:nvSpPr>
        <dsp:cNvPr id="0" name=""/>
        <dsp:cNvSpPr/>
      </dsp:nvSpPr>
      <dsp:spPr>
        <a:xfrm>
          <a:off x="0" y="1571819"/>
          <a:ext cx="9685900" cy="6275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D4F2EB-5D31-4AD9-ADC8-41CA0337273E}">
      <dsp:nvSpPr>
        <dsp:cNvPr id="0" name=""/>
        <dsp:cNvSpPr/>
      </dsp:nvSpPr>
      <dsp:spPr>
        <a:xfrm>
          <a:off x="189833" y="1713017"/>
          <a:ext cx="345152" cy="3451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E8981A-75EE-4A2C-84F8-8B37F4FE4CE0}">
      <dsp:nvSpPr>
        <dsp:cNvPr id="0" name=""/>
        <dsp:cNvSpPr/>
      </dsp:nvSpPr>
      <dsp:spPr>
        <a:xfrm>
          <a:off x="724819" y="1571819"/>
          <a:ext cx="8961080" cy="627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16" tIns="66416" rIns="66416" bIns="6641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Big data</a:t>
          </a:r>
          <a:endParaRPr lang="en-US" sz="1900" kern="1200"/>
        </a:p>
      </dsp:txBody>
      <dsp:txXfrm>
        <a:off x="724819" y="1571819"/>
        <a:ext cx="8961080" cy="627549"/>
      </dsp:txXfrm>
    </dsp:sp>
    <dsp:sp modelId="{CE845DCE-F878-4D26-87E0-64FBCA3D685D}">
      <dsp:nvSpPr>
        <dsp:cNvPr id="0" name=""/>
        <dsp:cNvSpPr/>
      </dsp:nvSpPr>
      <dsp:spPr>
        <a:xfrm>
          <a:off x="0" y="2356255"/>
          <a:ext cx="9685900" cy="6275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4758AA-3EE1-45A1-AF0A-E8D19EEDDC34}">
      <dsp:nvSpPr>
        <dsp:cNvPr id="0" name=""/>
        <dsp:cNvSpPr/>
      </dsp:nvSpPr>
      <dsp:spPr>
        <a:xfrm>
          <a:off x="189833" y="2497454"/>
          <a:ext cx="345152" cy="3451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39F934-03B5-4304-8924-CB070C2F1D91}">
      <dsp:nvSpPr>
        <dsp:cNvPr id="0" name=""/>
        <dsp:cNvSpPr/>
      </dsp:nvSpPr>
      <dsp:spPr>
        <a:xfrm>
          <a:off x="724819" y="2356255"/>
          <a:ext cx="8961080" cy="627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16" tIns="66416" rIns="66416" bIns="6641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Intelligenza artificiale</a:t>
          </a:r>
          <a:endParaRPr lang="en-US" sz="1900" kern="1200"/>
        </a:p>
      </dsp:txBody>
      <dsp:txXfrm>
        <a:off x="724819" y="2356255"/>
        <a:ext cx="8961080" cy="627549"/>
      </dsp:txXfrm>
    </dsp:sp>
    <dsp:sp modelId="{0D4EE0AC-0C40-4403-808D-188A4FE5F94B}">
      <dsp:nvSpPr>
        <dsp:cNvPr id="0" name=""/>
        <dsp:cNvSpPr/>
      </dsp:nvSpPr>
      <dsp:spPr>
        <a:xfrm>
          <a:off x="0" y="3140692"/>
          <a:ext cx="9685900" cy="6275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2EBDE0-2C75-45C5-955A-242009376632}">
      <dsp:nvSpPr>
        <dsp:cNvPr id="0" name=""/>
        <dsp:cNvSpPr/>
      </dsp:nvSpPr>
      <dsp:spPr>
        <a:xfrm>
          <a:off x="189833" y="3281891"/>
          <a:ext cx="345152" cy="34515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DFD799-D430-4C49-9058-2AD0858224F8}">
      <dsp:nvSpPr>
        <dsp:cNvPr id="0" name=""/>
        <dsp:cNvSpPr/>
      </dsp:nvSpPr>
      <dsp:spPr>
        <a:xfrm>
          <a:off x="724819" y="3140692"/>
          <a:ext cx="8961080" cy="627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16" tIns="66416" rIns="66416" bIns="6641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Internet of things</a:t>
          </a:r>
          <a:endParaRPr lang="en-US" sz="1900" kern="1200"/>
        </a:p>
      </dsp:txBody>
      <dsp:txXfrm>
        <a:off x="724819" y="3140692"/>
        <a:ext cx="8961080" cy="6275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07124-8321-44EF-BA8F-9CE205F89AFC}">
      <dsp:nvSpPr>
        <dsp:cNvPr id="0" name=""/>
        <dsp:cNvSpPr/>
      </dsp:nvSpPr>
      <dsp:spPr>
        <a:xfrm>
          <a:off x="0" y="289120"/>
          <a:ext cx="10161038" cy="1392300"/>
        </a:xfrm>
        <a:prstGeom prst="rect">
          <a:avLst/>
        </a:prstGeom>
        <a:noFill/>
        <a:ln w="12700" cap="flat" cmpd="sng" algn="ctr">
          <a:solidFill>
            <a:srgbClr val="0CEBF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8609" tIns="354076" rIns="788609" bIns="149352" numCol="1" spcCol="1270" anchor="t" anchorCtr="0">
          <a:noAutofit/>
        </a:bodyPr>
        <a:lstStyle/>
        <a:p>
          <a:pPr marL="228600" lvl="1" indent="-228600" algn="just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100" kern="1200" dirty="0"/>
            <a:t>Gli algoritmi di intelligenza artificiale analizzano le immagini mediche (raggi X, risonanza magnetica, scansioni TC) per rilevare anomalie e assistere i radiologi nella diagnosi.</a:t>
          </a:r>
          <a:endParaRPr lang="en-US" sz="2100" kern="1200" dirty="0"/>
        </a:p>
      </dsp:txBody>
      <dsp:txXfrm>
        <a:off x="0" y="289120"/>
        <a:ext cx="10161038" cy="1392300"/>
      </dsp:txXfrm>
    </dsp:sp>
    <dsp:sp modelId="{499656BC-7E2C-42FE-90F0-B193F9DFF5FA}">
      <dsp:nvSpPr>
        <dsp:cNvPr id="0" name=""/>
        <dsp:cNvSpPr/>
      </dsp:nvSpPr>
      <dsp:spPr>
        <a:xfrm>
          <a:off x="508051" y="38200"/>
          <a:ext cx="7112726" cy="50184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44" tIns="0" rIns="268844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Imaging medico</a:t>
          </a:r>
        </a:p>
      </dsp:txBody>
      <dsp:txXfrm>
        <a:off x="532549" y="62698"/>
        <a:ext cx="7063730" cy="452844"/>
      </dsp:txXfrm>
    </dsp:sp>
    <dsp:sp modelId="{AA111DBC-F94D-4818-80C2-43070D4AAFDC}">
      <dsp:nvSpPr>
        <dsp:cNvPr id="0" name=""/>
        <dsp:cNvSpPr/>
      </dsp:nvSpPr>
      <dsp:spPr>
        <a:xfrm>
          <a:off x="0" y="2024140"/>
          <a:ext cx="10161038" cy="1392300"/>
        </a:xfrm>
        <a:prstGeom prst="rect">
          <a:avLst/>
        </a:prstGeom>
        <a:noFill/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8609" tIns="354076" rIns="788609" bIns="149352" numCol="1" spcCol="1270" anchor="t" anchorCtr="0">
          <a:noAutofit/>
        </a:bodyPr>
        <a:lstStyle/>
        <a:p>
          <a:pPr marL="228600" lvl="1" indent="-228600" algn="just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100" kern="1200" dirty="0"/>
            <a:t>L'intelligenza artificiale accelera i processi di scoperta di farmaci prevedendo le interazioni molecolari, identificando potenziali farmaci candidati e ottimizzando gli studi clinici.</a:t>
          </a:r>
          <a:endParaRPr lang="en-US" sz="2100" kern="1200" dirty="0"/>
        </a:p>
      </dsp:txBody>
      <dsp:txXfrm>
        <a:off x="0" y="2024140"/>
        <a:ext cx="10161038" cy="1392300"/>
      </dsp:txXfrm>
    </dsp:sp>
    <dsp:sp modelId="{105FCD6D-16FF-4E11-9570-C37A50A65711}">
      <dsp:nvSpPr>
        <dsp:cNvPr id="0" name=""/>
        <dsp:cNvSpPr/>
      </dsp:nvSpPr>
      <dsp:spPr>
        <a:xfrm>
          <a:off x="556443" y="1784015"/>
          <a:ext cx="7112726" cy="50184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44" tIns="0" rIns="268844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b="1" kern="1200" dirty="0"/>
            <a:t>Scoperta e sviluppo di farmaci</a:t>
          </a:r>
          <a:endParaRPr lang="en-US" sz="2100" b="1" kern="1200" dirty="0"/>
        </a:p>
      </dsp:txBody>
      <dsp:txXfrm>
        <a:off x="580941" y="1808513"/>
        <a:ext cx="7063730" cy="452844"/>
      </dsp:txXfrm>
    </dsp:sp>
    <dsp:sp modelId="{F67D7666-9130-4FA3-BE8E-8DDD0D147B7A}">
      <dsp:nvSpPr>
        <dsp:cNvPr id="0" name=""/>
        <dsp:cNvSpPr/>
      </dsp:nvSpPr>
      <dsp:spPr>
        <a:xfrm>
          <a:off x="0" y="3759160"/>
          <a:ext cx="10161038" cy="1392300"/>
        </a:xfrm>
        <a:prstGeom prst="rect">
          <a:avLst/>
        </a:prstGeom>
        <a:noFill/>
        <a:ln w="12700" cap="flat" cmpd="sng" algn="ctr">
          <a:solidFill>
            <a:srgbClr val="02FFD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8609" tIns="354076" rIns="788609" bIns="149352" numCol="1" spcCol="1270" anchor="t" anchorCtr="0">
          <a:noAutofit/>
        </a:bodyPr>
        <a:lstStyle/>
        <a:p>
          <a:pPr marL="228600" lvl="1" indent="-228600" algn="just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100" kern="1200" dirty="0"/>
            <a:t>I sistemi basati sull'intelligenza artificiale aiutano gli operatori sanitari a prendere decisioni informate analizzando i dati dei pazienti, la letteratura medica e le linee guida per il trattamento.</a:t>
          </a:r>
          <a:endParaRPr lang="en-US" sz="2100" kern="1200" dirty="0"/>
        </a:p>
      </dsp:txBody>
      <dsp:txXfrm>
        <a:off x="0" y="3759160"/>
        <a:ext cx="10161038" cy="1392300"/>
      </dsp:txXfrm>
    </dsp:sp>
    <dsp:sp modelId="{581F88EB-329E-409A-9AF6-A10CFDFE54F3}">
      <dsp:nvSpPr>
        <dsp:cNvPr id="0" name=""/>
        <dsp:cNvSpPr/>
      </dsp:nvSpPr>
      <dsp:spPr>
        <a:xfrm>
          <a:off x="444362" y="3461132"/>
          <a:ext cx="7112726" cy="50184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44" tIns="0" rIns="268844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 err="1"/>
            <a:t>Supporto</a:t>
          </a:r>
          <a:r>
            <a:rPr lang="en-US" sz="2100" b="1" kern="1200" dirty="0"/>
            <a:t> </a:t>
          </a:r>
          <a:r>
            <a:rPr lang="en-US" sz="2100" b="1" kern="1200" dirty="0" err="1"/>
            <a:t>alle</a:t>
          </a:r>
          <a:r>
            <a:rPr lang="en-US" sz="2100" b="1" kern="1200" dirty="0"/>
            <a:t> </a:t>
          </a:r>
          <a:r>
            <a:rPr lang="en-US" sz="2100" b="1" kern="1200" dirty="0" err="1"/>
            <a:t>decisioni</a:t>
          </a:r>
          <a:r>
            <a:rPr lang="en-US" sz="2100" b="1" kern="1200" dirty="0"/>
            <a:t> </a:t>
          </a:r>
          <a:r>
            <a:rPr lang="en-US" sz="2100" b="1" kern="1200" dirty="0" err="1"/>
            <a:t>cliniche</a:t>
          </a:r>
          <a:endParaRPr lang="en-US" sz="2100" b="1" kern="1200" dirty="0"/>
        </a:p>
      </dsp:txBody>
      <dsp:txXfrm>
        <a:off x="468860" y="3485630"/>
        <a:ext cx="7063730" cy="452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07124-8321-44EF-BA8F-9CE205F89AFC}">
      <dsp:nvSpPr>
        <dsp:cNvPr id="0" name=""/>
        <dsp:cNvSpPr/>
      </dsp:nvSpPr>
      <dsp:spPr>
        <a:xfrm>
          <a:off x="0" y="438205"/>
          <a:ext cx="8841370" cy="2083725"/>
        </a:xfrm>
        <a:prstGeom prst="rect">
          <a:avLst/>
        </a:prstGeom>
        <a:noFill/>
        <a:ln w="12700" cap="flat" cmpd="sng" algn="ctr">
          <a:solidFill>
            <a:srgbClr val="0CEBF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189" tIns="562356" rIns="686189" bIns="170688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 dirty="0"/>
            <a:t>I dispositivi potenziati con l’IA monitorano i pazienti da remoto, prevedono il deterioramento della salute e intervengono in modo proattivo per prevenire eventi avversi.</a:t>
          </a:r>
          <a:endParaRPr lang="en-US" sz="2400" kern="1200" dirty="0"/>
        </a:p>
      </dsp:txBody>
      <dsp:txXfrm>
        <a:off x="0" y="438205"/>
        <a:ext cx="8841370" cy="2083725"/>
      </dsp:txXfrm>
    </dsp:sp>
    <dsp:sp modelId="{499656BC-7E2C-42FE-90F0-B193F9DFF5FA}">
      <dsp:nvSpPr>
        <dsp:cNvPr id="0" name=""/>
        <dsp:cNvSpPr/>
      </dsp:nvSpPr>
      <dsp:spPr>
        <a:xfrm>
          <a:off x="442068" y="39685"/>
          <a:ext cx="6188959" cy="79704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28" tIns="0" rIns="23392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1" kern="1200" dirty="0"/>
            <a:t>Monitoraggio remoto e analisi predittiva</a:t>
          </a:r>
          <a:endParaRPr lang="en-US" sz="2400" b="1" kern="1200" dirty="0"/>
        </a:p>
      </dsp:txBody>
      <dsp:txXfrm>
        <a:off x="480976" y="78593"/>
        <a:ext cx="6111143" cy="719224"/>
      </dsp:txXfrm>
    </dsp:sp>
    <dsp:sp modelId="{AA111DBC-F94D-4818-80C2-43070D4AAFDC}">
      <dsp:nvSpPr>
        <dsp:cNvPr id="0" name=""/>
        <dsp:cNvSpPr/>
      </dsp:nvSpPr>
      <dsp:spPr>
        <a:xfrm>
          <a:off x="0" y="3066250"/>
          <a:ext cx="8841370" cy="2083725"/>
        </a:xfrm>
        <a:prstGeom prst="rect">
          <a:avLst/>
        </a:prstGeom>
        <a:noFill/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189" tIns="562356" rIns="686189" bIns="170688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 dirty="0"/>
            <a:t>Gli algoritmi di intelligenza artificiale analizzano i dati genetici e clinici per personalizzare i piani di trattamento in base alle caratteristiche e alle preferenze individuali del paziente.</a:t>
          </a:r>
          <a:endParaRPr lang="en-US" sz="2400" kern="1200" dirty="0"/>
        </a:p>
      </dsp:txBody>
      <dsp:txXfrm>
        <a:off x="0" y="3066250"/>
        <a:ext cx="8841370" cy="2083725"/>
      </dsp:txXfrm>
    </dsp:sp>
    <dsp:sp modelId="{105FCD6D-16FF-4E11-9570-C37A50A65711}">
      <dsp:nvSpPr>
        <dsp:cNvPr id="0" name=""/>
        <dsp:cNvSpPr/>
      </dsp:nvSpPr>
      <dsp:spPr>
        <a:xfrm>
          <a:off x="484175" y="2684874"/>
          <a:ext cx="6188959" cy="79704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28" tIns="0" rIns="23392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Medicina personalizzata</a:t>
          </a:r>
        </a:p>
      </dsp:txBody>
      <dsp:txXfrm>
        <a:off x="523083" y="2723782"/>
        <a:ext cx="6111143" cy="7192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1512"/>
          <a:ext cx="9741350" cy="51673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/>
            <a:t>Migliorata</a:t>
          </a:r>
          <a:r>
            <a:rPr lang="en-US" sz="2200" b="1" kern="1200" dirty="0"/>
            <a:t> </a:t>
          </a:r>
          <a:r>
            <a:rPr lang="en-US" sz="2200" b="1" kern="1200" dirty="0" err="1"/>
            <a:t>precisione</a:t>
          </a:r>
          <a:r>
            <a:rPr lang="en-US" sz="2200" b="1" kern="1200" dirty="0"/>
            <a:t> </a:t>
          </a:r>
          <a:r>
            <a:rPr lang="en-US" sz="2200" b="1" kern="1200" dirty="0" err="1"/>
            <a:t>nelle</a:t>
          </a:r>
          <a:r>
            <a:rPr lang="en-US" sz="2200" b="1" kern="1200" dirty="0"/>
            <a:t> </a:t>
          </a:r>
          <a:r>
            <a:rPr lang="en-US" sz="2200" b="1" kern="1200" dirty="0" err="1"/>
            <a:t>diagnosi</a:t>
          </a:r>
          <a:endParaRPr lang="en-US" sz="2200" b="1" kern="1200" dirty="0"/>
        </a:p>
      </dsp:txBody>
      <dsp:txXfrm>
        <a:off x="25225" y="26737"/>
        <a:ext cx="9690900" cy="466280"/>
      </dsp:txXfrm>
    </dsp:sp>
    <dsp:sp modelId="{505E8EB2-7FB4-4BA9-84E6-DEEED66CEC51}">
      <dsp:nvSpPr>
        <dsp:cNvPr id="0" name=""/>
        <dsp:cNvSpPr/>
      </dsp:nvSpPr>
      <dsp:spPr>
        <a:xfrm>
          <a:off x="0" y="518242"/>
          <a:ext cx="9741350" cy="487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20320" rIns="113792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Gli algoritmi di intelligenza artificiale migliorano l'accuratezza e la velocità diagnostica, portando alla diagnosi precoce delle malattie.</a:t>
          </a:r>
          <a:endParaRPr lang="en-US" sz="1600" kern="1200" dirty="0"/>
        </a:p>
      </dsp:txBody>
      <dsp:txXfrm>
        <a:off x="0" y="518242"/>
        <a:ext cx="9741350" cy="487582"/>
      </dsp:txXfrm>
    </dsp:sp>
    <dsp:sp modelId="{510C3DCC-396D-4FDF-AB77-CDF592E23393}">
      <dsp:nvSpPr>
        <dsp:cNvPr id="0" name=""/>
        <dsp:cNvSpPr/>
      </dsp:nvSpPr>
      <dsp:spPr>
        <a:xfrm>
          <a:off x="0" y="1005825"/>
          <a:ext cx="9741350" cy="51673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Maggiore </a:t>
          </a:r>
          <a:r>
            <a:rPr lang="en-US" sz="2200" b="1" kern="1200" dirty="0" err="1"/>
            <a:t>efficienza</a:t>
          </a:r>
          <a:endParaRPr lang="en-US" sz="2200" b="1" kern="1200" dirty="0"/>
        </a:p>
      </dsp:txBody>
      <dsp:txXfrm>
        <a:off x="25225" y="1031050"/>
        <a:ext cx="9690900" cy="466280"/>
      </dsp:txXfrm>
    </dsp:sp>
    <dsp:sp modelId="{22125DD9-0BA8-493A-9B98-54416029028F}">
      <dsp:nvSpPr>
        <dsp:cNvPr id="0" name=""/>
        <dsp:cNvSpPr/>
      </dsp:nvSpPr>
      <dsp:spPr>
        <a:xfrm>
          <a:off x="0" y="1522555"/>
          <a:ext cx="9741350" cy="487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20320" rIns="113792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L'automazione delle attività di routine riduce il carico amministrativo e consente agli operatori sanitari di concentrarsi sulla cura del paziente.</a:t>
          </a:r>
          <a:endParaRPr lang="en-US" sz="1600" kern="1200" dirty="0"/>
        </a:p>
      </dsp:txBody>
      <dsp:txXfrm>
        <a:off x="0" y="1522555"/>
        <a:ext cx="9741350" cy="487582"/>
      </dsp:txXfrm>
    </dsp:sp>
    <dsp:sp modelId="{8F65AB59-BF93-4783-81F7-E872A66D55E9}">
      <dsp:nvSpPr>
        <dsp:cNvPr id="0" name=""/>
        <dsp:cNvSpPr/>
      </dsp:nvSpPr>
      <dsp:spPr>
        <a:xfrm>
          <a:off x="0" y="2010138"/>
          <a:ext cx="9741350" cy="51673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/>
            <a:t>Riduzione</a:t>
          </a:r>
          <a:r>
            <a:rPr lang="en-US" sz="2200" b="1" kern="1200" dirty="0"/>
            <a:t> </a:t>
          </a:r>
          <a:r>
            <a:rPr lang="en-US" sz="2200" b="1" kern="1200" dirty="0" err="1"/>
            <a:t>dei</a:t>
          </a:r>
          <a:r>
            <a:rPr lang="en-US" sz="2200" b="1" kern="1200" dirty="0"/>
            <a:t> </a:t>
          </a:r>
          <a:r>
            <a:rPr lang="en-US" sz="2200" b="1" kern="1200" dirty="0" err="1"/>
            <a:t>costi</a:t>
          </a:r>
          <a:r>
            <a:rPr lang="en-US" sz="2200" b="1" kern="1200" dirty="0"/>
            <a:t> </a:t>
          </a:r>
        </a:p>
      </dsp:txBody>
      <dsp:txXfrm>
        <a:off x="25225" y="2035363"/>
        <a:ext cx="9690900" cy="466280"/>
      </dsp:txXfrm>
    </dsp:sp>
    <dsp:sp modelId="{B42FA074-F784-4D41-BE2F-5620E0FB4C95}">
      <dsp:nvSpPr>
        <dsp:cNvPr id="0" name=""/>
        <dsp:cNvSpPr/>
      </dsp:nvSpPr>
      <dsp:spPr>
        <a:xfrm>
          <a:off x="0" y="2526868"/>
          <a:ext cx="9741350" cy="487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20320" rIns="113792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Le soluzioni basate sull'intelligenza artificiale ottimizzano l'utilizzo delle risorse, riducono al minimo gli errori e riducono i costi sanitari.</a:t>
          </a:r>
          <a:endParaRPr lang="en-US" sz="1600" kern="1200" dirty="0"/>
        </a:p>
      </dsp:txBody>
      <dsp:txXfrm>
        <a:off x="0" y="2526868"/>
        <a:ext cx="9741350" cy="487582"/>
      </dsp:txXfrm>
    </dsp:sp>
    <dsp:sp modelId="{69043EFA-E0EB-4326-81DC-158718DE4BD9}">
      <dsp:nvSpPr>
        <dsp:cNvPr id="0" name=""/>
        <dsp:cNvSpPr/>
      </dsp:nvSpPr>
      <dsp:spPr>
        <a:xfrm>
          <a:off x="0" y="3014450"/>
          <a:ext cx="9741350" cy="51673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Cure </a:t>
          </a:r>
          <a:r>
            <a:rPr lang="en-US" sz="2200" b="1" kern="1200" dirty="0" err="1"/>
            <a:t>personalizzate</a:t>
          </a:r>
          <a:endParaRPr lang="en-US" sz="2200" b="1" kern="1200" dirty="0"/>
        </a:p>
      </dsp:txBody>
      <dsp:txXfrm>
        <a:off x="25225" y="3039675"/>
        <a:ext cx="9690900" cy="466280"/>
      </dsp:txXfrm>
    </dsp:sp>
    <dsp:sp modelId="{767074E9-6AA6-45BB-9307-E3B34521388C}">
      <dsp:nvSpPr>
        <dsp:cNvPr id="0" name=""/>
        <dsp:cNvSpPr/>
      </dsp:nvSpPr>
      <dsp:spPr>
        <a:xfrm>
          <a:off x="0" y="3531181"/>
          <a:ext cx="9741350" cy="487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20320" rIns="113792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L'intelligenza artificiale facilita piani di trattamento personalizzati basati sui dati dei singoli pazienti, portando a risultati migliori.</a:t>
          </a:r>
          <a:endParaRPr lang="en-US" sz="1600" kern="1200" dirty="0"/>
        </a:p>
      </dsp:txBody>
      <dsp:txXfrm>
        <a:off x="0" y="3531181"/>
        <a:ext cx="9741350" cy="487582"/>
      </dsp:txXfrm>
    </dsp:sp>
    <dsp:sp modelId="{164B2F7D-83C5-46E7-B859-55CFE17C19D8}">
      <dsp:nvSpPr>
        <dsp:cNvPr id="0" name=""/>
        <dsp:cNvSpPr/>
      </dsp:nvSpPr>
      <dsp:spPr>
        <a:xfrm>
          <a:off x="0" y="4018763"/>
          <a:ext cx="9741350" cy="51673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Accesso </a:t>
          </a:r>
          <a:r>
            <a:rPr lang="en-US" sz="2200" b="1" kern="1200" dirty="0" err="1"/>
            <a:t>esteso</a:t>
          </a:r>
          <a:r>
            <a:rPr lang="en-US" sz="2200" b="1" kern="1200" dirty="0"/>
            <a:t> </a:t>
          </a:r>
          <a:r>
            <a:rPr lang="en-US" sz="2200" b="1" kern="1200" dirty="0" err="1"/>
            <a:t>all'assistenza</a:t>
          </a:r>
          <a:r>
            <a:rPr lang="en-US" sz="2200" b="1" kern="1200" dirty="0"/>
            <a:t> sanitaria</a:t>
          </a:r>
        </a:p>
      </dsp:txBody>
      <dsp:txXfrm>
        <a:off x="25225" y="4043988"/>
        <a:ext cx="9690900" cy="466280"/>
      </dsp:txXfrm>
    </dsp:sp>
    <dsp:sp modelId="{7FF3F689-8235-4D7F-B12E-8BCEFCC64EFE}">
      <dsp:nvSpPr>
        <dsp:cNvPr id="0" name=""/>
        <dsp:cNvSpPr/>
      </dsp:nvSpPr>
      <dsp:spPr>
        <a:xfrm>
          <a:off x="0" y="4535494"/>
          <a:ext cx="9741350" cy="487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20320" rIns="113792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Le tecnologie basate sull'intelligenza artificiale consentono il monitoraggio remoto e la telemedicina, migliorando l'accessibilità all'assistenza sanitaria.</a:t>
          </a:r>
          <a:endParaRPr lang="en-US" sz="1600" kern="1200" dirty="0"/>
        </a:p>
      </dsp:txBody>
      <dsp:txXfrm>
        <a:off x="0" y="4535494"/>
        <a:ext cx="9741350" cy="4875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65380"/>
          <a:ext cx="9739855" cy="52767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 dirty="0"/>
            <a:t>Privacy e sicurezza dei dati</a:t>
          </a:r>
          <a:endParaRPr lang="en-US" sz="2200" b="1" kern="1200" dirty="0"/>
        </a:p>
      </dsp:txBody>
      <dsp:txXfrm>
        <a:off x="25759" y="91139"/>
        <a:ext cx="9688337" cy="476152"/>
      </dsp:txXfrm>
    </dsp:sp>
    <dsp:sp modelId="{505E8EB2-7FB4-4BA9-84E6-DEEED66CEC51}">
      <dsp:nvSpPr>
        <dsp:cNvPr id="0" name=""/>
        <dsp:cNvSpPr/>
      </dsp:nvSpPr>
      <dsp:spPr>
        <a:xfrm>
          <a:off x="0" y="593050"/>
          <a:ext cx="9739855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kern="1200" dirty="0"/>
            <a:t>La protezione dei dati dei pazienti da violazioni e accessi non autorizzati pone sfide significative ai sistemi sanitari che vogliono implementare soluzioni basate sull’intelligenza artificiale.</a:t>
          </a:r>
          <a:endParaRPr lang="en-US" sz="1700" kern="1200" dirty="0"/>
        </a:p>
      </dsp:txBody>
      <dsp:txXfrm>
        <a:off x="0" y="593050"/>
        <a:ext cx="9739855" cy="535095"/>
      </dsp:txXfrm>
    </dsp:sp>
    <dsp:sp modelId="{510C3DCC-396D-4FDF-AB77-CDF592E23393}">
      <dsp:nvSpPr>
        <dsp:cNvPr id="0" name=""/>
        <dsp:cNvSpPr/>
      </dsp:nvSpPr>
      <dsp:spPr>
        <a:xfrm>
          <a:off x="0" y="1128145"/>
          <a:ext cx="9739855" cy="52767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Bias e </a:t>
          </a:r>
          <a:r>
            <a:rPr lang="en-US" sz="2200" b="1" kern="1200" dirty="0" err="1"/>
            <a:t>interpretabilità</a:t>
          </a:r>
          <a:r>
            <a:rPr lang="en-US" sz="2200" b="1" kern="1200" dirty="0"/>
            <a:t> </a:t>
          </a:r>
          <a:r>
            <a:rPr lang="en-US" sz="2200" b="1" kern="1200" dirty="0" err="1"/>
            <a:t>dell'algoritmo</a:t>
          </a:r>
          <a:endParaRPr lang="en-US" sz="2200" b="1" kern="1200" dirty="0"/>
        </a:p>
      </dsp:txBody>
      <dsp:txXfrm>
        <a:off x="25759" y="1153904"/>
        <a:ext cx="9688337" cy="476152"/>
      </dsp:txXfrm>
    </dsp:sp>
    <dsp:sp modelId="{22125DD9-0BA8-493A-9B98-54416029028F}">
      <dsp:nvSpPr>
        <dsp:cNvPr id="0" name=""/>
        <dsp:cNvSpPr/>
      </dsp:nvSpPr>
      <dsp:spPr>
        <a:xfrm>
          <a:off x="0" y="1655815"/>
          <a:ext cx="9739855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kern="1200" dirty="0"/>
            <a:t>Garantire equità e trasparenza negli algoritmi di intelligenza artificiale e interpretare accuratamente le loro decisioni rimane una sfida.</a:t>
          </a:r>
          <a:endParaRPr lang="en-US" sz="1700" kern="1200" dirty="0"/>
        </a:p>
      </dsp:txBody>
      <dsp:txXfrm>
        <a:off x="0" y="1655815"/>
        <a:ext cx="9739855" cy="535095"/>
      </dsp:txXfrm>
    </dsp:sp>
    <dsp:sp modelId="{8F65AB59-BF93-4783-81F7-E872A66D55E9}">
      <dsp:nvSpPr>
        <dsp:cNvPr id="0" name=""/>
        <dsp:cNvSpPr/>
      </dsp:nvSpPr>
      <dsp:spPr>
        <a:xfrm>
          <a:off x="0" y="2190910"/>
          <a:ext cx="9739855" cy="52767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/>
            <a:t>Conformità</a:t>
          </a:r>
          <a:r>
            <a:rPr lang="en-US" sz="2200" b="1" kern="1200" dirty="0"/>
            <a:t> </a:t>
          </a:r>
          <a:r>
            <a:rPr lang="en-US" sz="2200" b="1" kern="1200" dirty="0" err="1"/>
            <a:t>normativa</a:t>
          </a:r>
          <a:endParaRPr lang="en-US" sz="2200" b="1" kern="1200" dirty="0"/>
        </a:p>
      </dsp:txBody>
      <dsp:txXfrm>
        <a:off x="25759" y="2216669"/>
        <a:ext cx="9688337" cy="476152"/>
      </dsp:txXfrm>
    </dsp:sp>
    <dsp:sp modelId="{B42FA074-F784-4D41-BE2F-5620E0FB4C95}">
      <dsp:nvSpPr>
        <dsp:cNvPr id="0" name=""/>
        <dsp:cNvSpPr/>
      </dsp:nvSpPr>
      <dsp:spPr>
        <a:xfrm>
          <a:off x="0" y="2718580"/>
          <a:ext cx="9739855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kern="1200" dirty="0"/>
            <a:t>La conformità alle normative e agli standard in evoluzione per l'intelligenza artificiale nel settore sanitario richiede un adattamento continuo.</a:t>
          </a:r>
          <a:endParaRPr lang="en-US" sz="1700" kern="1200" dirty="0"/>
        </a:p>
      </dsp:txBody>
      <dsp:txXfrm>
        <a:off x="0" y="2718580"/>
        <a:ext cx="9739855" cy="535095"/>
      </dsp:txXfrm>
    </dsp:sp>
    <dsp:sp modelId="{69043EFA-E0EB-4326-81DC-158718DE4BD9}">
      <dsp:nvSpPr>
        <dsp:cNvPr id="0" name=""/>
        <dsp:cNvSpPr/>
      </dsp:nvSpPr>
      <dsp:spPr>
        <a:xfrm>
          <a:off x="0" y="3253675"/>
          <a:ext cx="9739855" cy="52767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/>
            <a:t>Integrazione</a:t>
          </a:r>
          <a:r>
            <a:rPr lang="en-US" sz="2200" b="1" kern="1200" dirty="0"/>
            <a:t> con </a:t>
          </a:r>
          <a:r>
            <a:rPr lang="en-US" sz="2200" b="1" kern="1200" dirty="0" err="1"/>
            <a:t>sistemi</a:t>
          </a:r>
          <a:r>
            <a:rPr lang="en-US" sz="2200" b="1" kern="1200" dirty="0"/>
            <a:t> </a:t>
          </a:r>
          <a:r>
            <a:rPr lang="en-US" sz="2200" b="1" kern="1200" dirty="0" err="1"/>
            <a:t>esistenti</a:t>
          </a:r>
          <a:endParaRPr lang="en-US" sz="2200" b="1" kern="1200" dirty="0"/>
        </a:p>
      </dsp:txBody>
      <dsp:txXfrm>
        <a:off x="25759" y="3279434"/>
        <a:ext cx="9688337" cy="476152"/>
      </dsp:txXfrm>
    </dsp:sp>
    <dsp:sp modelId="{767074E9-6AA6-45BB-9307-E3B34521388C}">
      <dsp:nvSpPr>
        <dsp:cNvPr id="0" name=""/>
        <dsp:cNvSpPr/>
      </dsp:nvSpPr>
      <dsp:spPr>
        <a:xfrm>
          <a:off x="0" y="3781345"/>
          <a:ext cx="9739855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kern="1200" dirty="0"/>
            <a:t>L'integrazione di soluzioni di intelligenza artificiale nell'infrastruttura sanitaria esistente senza interrompere i flussi di lavoro può essere complessa.</a:t>
          </a:r>
          <a:endParaRPr lang="en-US" sz="1700" kern="1200" dirty="0"/>
        </a:p>
      </dsp:txBody>
      <dsp:txXfrm>
        <a:off x="0" y="3781345"/>
        <a:ext cx="9739855" cy="535095"/>
      </dsp:txXfrm>
    </dsp:sp>
    <dsp:sp modelId="{164B2F7D-83C5-46E7-B859-55CFE17C19D8}">
      <dsp:nvSpPr>
        <dsp:cNvPr id="0" name=""/>
        <dsp:cNvSpPr/>
      </dsp:nvSpPr>
      <dsp:spPr>
        <a:xfrm>
          <a:off x="0" y="4316440"/>
          <a:ext cx="9739855" cy="52767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/>
            <a:t>Dilemmi</a:t>
          </a:r>
          <a:r>
            <a:rPr lang="en-US" sz="2200" b="1" kern="1200" dirty="0"/>
            <a:t> </a:t>
          </a:r>
          <a:r>
            <a:rPr lang="en-US" sz="2200" b="1" kern="1200" dirty="0" err="1"/>
            <a:t>etici</a:t>
          </a:r>
          <a:endParaRPr lang="en-US" sz="2200" b="1" kern="1200" dirty="0"/>
        </a:p>
      </dsp:txBody>
      <dsp:txXfrm>
        <a:off x="25759" y="4342199"/>
        <a:ext cx="9688337" cy="476152"/>
      </dsp:txXfrm>
    </dsp:sp>
    <dsp:sp modelId="{7FF3F689-8235-4D7F-B12E-8BCEFCC64EFE}">
      <dsp:nvSpPr>
        <dsp:cNvPr id="0" name=""/>
        <dsp:cNvSpPr/>
      </dsp:nvSpPr>
      <dsp:spPr>
        <a:xfrm>
          <a:off x="0" y="4844110"/>
          <a:ext cx="9739855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700" kern="1200" dirty="0"/>
            <a:t>Affrontare le preoccupazioni etiche relative al consenso del paziente, all'autonomia e al potenziale dell'IA di sostituire il giudizio umano richiede un'attenta considerazione.</a:t>
          </a:r>
          <a:endParaRPr lang="en-US" sz="1700" kern="1200" dirty="0"/>
        </a:p>
      </dsp:txBody>
      <dsp:txXfrm>
        <a:off x="0" y="4844110"/>
        <a:ext cx="9739855" cy="5350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07124-8321-44EF-BA8F-9CE205F89AFC}">
      <dsp:nvSpPr>
        <dsp:cNvPr id="0" name=""/>
        <dsp:cNvSpPr/>
      </dsp:nvSpPr>
      <dsp:spPr>
        <a:xfrm>
          <a:off x="0" y="332072"/>
          <a:ext cx="9734988" cy="1346625"/>
        </a:xfrm>
        <a:prstGeom prst="rect">
          <a:avLst/>
        </a:prstGeom>
        <a:noFill/>
        <a:ln w="12700" cap="flat" cmpd="sng" algn="ctr">
          <a:solidFill>
            <a:srgbClr val="0CEBF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5543" tIns="395732" rIns="755543" bIns="135128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900" kern="1200" dirty="0"/>
            <a:t>I dispositivi IoT tracciano i parametri di salute dei pazienti (ad esempio: frequenza cardiaca, pressione sanguigna, livelli di glucosio) e trasmettono i dati agli operatori sanitari per il monitoraggio remoto e interventi tempestivi.</a:t>
          </a:r>
          <a:endParaRPr lang="en-US" sz="1900" kern="1200" dirty="0"/>
        </a:p>
      </dsp:txBody>
      <dsp:txXfrm>
        <a:off x="0" y="332072"/>
        <a:ext cx="9734988" cy="1346625"/>
      </dsp:txXfrm>
    </dsp:sp>
    <dsp:sp modelId="{499656BC-7E2C-42FE-90F0-B193F9DFF5FA}">
      <dsp:nvSpPr>
        <dsp:cNvPr id="0" name=""/>
        <dsp:cNvSpPr/>
      </dsp:nvSpPr>
      <dsp:spPr>
        <a:xfrm>
          <a:off x="486749" y="91118"/>
          <a:ext cx="6814491" cy="56088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572" tIns="0" rIns="25757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Monitoraggio</a:t>
          </a:r>
          <a:r>
            <a:rPr lang="en-US" sz="1900" b="1" kern="1200" dirty="0"/>
            <a:t> </a:t>
          </a:r>
          <a:r>
            <a:rPr lang="en-US" sz="1900" b="1" kern="1200" dirty="0" err="1"/>
            <a:t>remoto</a:t>
          </a:r>
          <a:r>
            <a:rPr lang="en-US" sz="1900" b="1" kern="1200" dirty="0"/>
            <a:t> del </a:t>
          </a:r>
          <a:r>
            <a:rPr lang="en-US" sz="1900" b="1" kern="1200" dirty="0" err="1"/>
            <a:t>paziente</a:t>
          </a:r>
          <a:endParaRPr lang="en-US" sz="1900" b="1" kern="1200" dirty="0"/>
        </a:p>
      </dsp:txBody>
      <dsp:txXfrm>
        <a:off x="514129" y="118498"/>
        <a:ext cx="6759731" cy="506120"/>
      </dsp:txXfrm>
    </dsp:sp>
    <dsp:sp modelId="{AA111DBC-F94D-4818-80C2-43070D4AAFDC}">
      <dsp:nvSpPr>
        <dsp:cNvPr id="0" name=""/>
        <dsp:cNvSpPr/>
      </dsp:nvSpPr>
      <dsp:spPr>
        <a:xfrm>
          <a:off x="0" y="2061737"/>
          <a:ext cx="9734988" cy="1346625"/>
        </a:xfrm>
        <a:prstGeom prst="rect">
          <a:avLst/>
        </a:prstGeom>
        <a:noFill/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5543" tIns="395732" rIns="755543" bIns="135128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900" kern="1200" dirty="0"/>
            <a:t>I dispositivi medici abilitati all'IoT, come pompe per insulina, pacemaker e inalatori intelligenti, raccolgono dati sanitari in tempo reale e regolano i regimi di trattamento in base alle esigenze dei singoli pazienti.</a:t>
          </a:r>
          <a:endParaRPr lang="en-US" sz="1900" kern="1200" dirty="0"/>
        </a:p>
      </dsp:txBody>
      <dsp:txXfrm>
        <a:off x="0" y="2061737"/>
        <a:ext cx="9734988" cy="1346625"/>
      </dsp:txXfrm>
    </dsp:sp>
    <dsp:sp modelId="{105FCD6D-16FF-4E11-9570-C37A50A65711}">
      <dsp:nvSpPr>
        <dsp:cNvPr id="0" name=""/>
        <dsp:cNvSpPr/>
      </dsp:nvSpPr>
      <dsp:spPr>
        <a:xfrm>
          <a:off x="533112" y="1793362"/>
          <a:ext cx="6814491" cy="56088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572" tIns="0" rIns="25757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Dispositivi</a:t>
          </a:r>
          <a:r>
            <a:rPr lang="en-US" sz="1900" b="1" kern="1200" dirty="0"/>
            <a:t> </a:t>
          </a:r>
          <a:r>
            <a:rPr lang="en-US" sz="1900" b="1" kern="1200" dirty="0" err="1"/>
            <a:t>medici</a:t>
          </a:r>
          <a:r>
            <a:rPr lang="en-US" sz="1900" b="1" kern="1200" dirty="0"/>
            <a:t> </a:t>
          </a:r>
          <a:r>
            <a:rPr lang="en-US" sz="1900" b="1" kern="1200" dirty="0" err="1"/>
            <a:t>intelligenti</a:t>
          </a:r>
          <a:endParaRPr lang="en-US" sz="1900" b="1" kern="1200" dirty="0"/>
        </a:p>
      </dsp:txBody>
      <dsp:txXfrm>
        <a:off x="560492" y="1820742"/>
        <a:ext cx="6759731" cy="506120"/>
      </dsp:txXfrm>
    </dsp:sp>
    <dsp:sp modelId="{F67D7666-9130-4FA3-BE8E-8DDD0D147B7A}">
      <dsp:nvSpPr>
        <dsp:cNvPr id="0" name=""/>
        <dsp:cNvSpPr/>
      </dsp:nvSpPr>
      <dsp:spPr>
        <a:xfrm>
          <a:off x="0" y="3791403"/>
          <a:ext cx="9734988" cy="1346625"/>
        </a:xfrm>
        <a:prstGeom prst="rect">
          <a:avLst/>
        </a:prstGeom>
        <a:noFill/>
        <a:ln w="12700" cap="flat" cmpd="sng" algn="ctr">
          <a:solidFill>
            <a:srgbClr val="02FFD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5543" tIns="395732" rIns="755543" bIns="135128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900" kern="1200" dirty="0"/>
            <a:t>Le soluzioni IoT monitorano la posizione e lo stato delle apparecchiature mediche, delle forniture e del personale nelle strutture sanitarie, migliorando la gestione dell'inventario e l'erogazione dell'assistenza ai pazienti.</a:t>
          </a:r>
          <a:endParaRPr lang="en-US" sz="1900" kern="1200" dirty="0"/>
        </a:p>
      </dsp:txBody>
      <dsp:txXfrm>
        <a:off x="0" y="3791403"/>
        <a:ext cx="9734988" cy="1346625"/>
      </dsp:txXfrm>
    </dsp:sp>
    <dsp:sp modelId="{581F88EB-329E-409A-9AF6-A10CFDFE54F3}">
      <dsp:nvSpPr>
        <dsp:cNvPr id="0" name=""/>
        <dsp:cNvSpPr/>
      </dsp:nvSpPr>
      <dsp:spPr>
        <a:xfrm>
          <a:off x="486749" y="3510963"/>
          <a:ext cx="6814491" cy="56088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572" tIns="0" rIns="25757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Monitoraggio</a:t>
          </a:r>
          <a:r>
            <a:rPr lang="en-US" sz="1900" b="1" kern="1200" dirty="0"/>
            <a:t> </a:t>
          </a:r>
          <a:r>
            <a:rPr lang="en-US" sz="1900" b="1" kern="1200" dirty="0" err="1"/>
            <a:t>delle</a:t>
          </a:r>
          <a:r>
            <a:rPr lang="en-US" sz="1900" b="1" kern="1200" dirty="0"/>
            <a:t> </a:t>
          </a:r>
          <a:r>
            <a:rPr lang="en-US" sz="1900" b="1" kern="1200" dirty="0" err="1"/>
            <a:t>risorse</a:t>
          </a:r>
          <a:r>
            <a:rPr lang="en-US" sz="1900" b="1" kern="1200" dirty="0"/>
            <a:t> </a:t>
          </a:r>
          <a:r>
            <a:rPr lang="en-US" sz="1900" b="1" kern="1200" dirty="0" err="1"/>
            <a:t>sanitarie</a:t>
          </a:r>
          <a:endParaRPr lang="en-US" sz="1900" b="1" kern="1200" dirty="0"/>
        </a:p>
      </dsp:txBody>
      <dsp:txXfrm>
        <a:off x="514129" y="3538343"/>
        <a:ext cx="6759731" cy="5061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24614"/>
          <a:ext cx="10164261" cy="47970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Monitoraggio</a:t>
          </a:r>
          <a:r>
            <a:rPr lang="en-US" sz="2000" b="1" kern="1200" dirty="0"/>
            <a:t> </a:t>
          </a:r>
          <a:r>
            <a:rPr lang="en-US" sz="2000" b="1" kern="1200" dirty="0" err="1"/>
            <a:t>avanzato</a:t>
          </a:r>
          <a:r>
            <a:rPr lang="en-US" sz="2000" b="1" kern="1200" dirty="0"/>
            <a:t> del </a:t>
          </a:r>
          <a:r>
            <a:rPr lang="en-US" sz="2000" b="1" kern="1200" dirty="0" err="1"/>
            <a:t>paziente</a:t>
          </a:r>
          <a:endParaRPr lang="en-US" sz="2000" b="1" kern="1200" dirty="0"/>
        </a:p>
      </dsp:txBody>
      <dsp:txXfrm>
        <a:off x="23417" y="48031"/>
        <a:ext cx="10117427" cy="432866"/>
      </dsp:txXfrm>
    </dsp:sp>
    <dsp:sp modelId="{505E8EB2-7FB4-4BA9-84E6-DEEED66CEC51}">
      <dsp:nvSpPr>
        <dsp:cNvPr id="0" name=""/>
        <dsp:cNvSpPr/>
      </dsp:nvSpPr>
      <dsp:spPr>
        <a:xfrm>
          <a:off x="0" y="504314"/>
          <a:ext cx="10164261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5400" rIns="142240" bIns="2540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 dispositivi IoT consentono il monitoraggio continuo dei segni vitali e dei parametri di salute, facilitando la diagnosi precoce dei problemi di salute e gli interventi tempestivi.</a:t>
          </a:r>
          <a:endParaRPr lang="en-US" sz="1600" kern="1200" dirty="0"/>
        </a:p>
      </dsp:txBody>
      <dsp:txXfrm>
        <a:off x="0" y="504314"/>
        <a:ext cx="10164261" cy="507150"/>
      </dsp:txXfrm>
    </dsp:sp>
    <dsp:sp modelId="{510C3DCC-396D-4FDF-AB77-CDF592E23393}">
      <dsp:nvSpPr>
        <dsp:cNvPr id="0" name=""/>
        <dsp:cNvSpPr/>
      </dsp:nvSpPr>
      <dsp:spPr>
        <a:xfrm>
          <a:off x="0" y="1011464"/>
          <a:ext cx="10164261" cy="47970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Assistenza</a:t>
          </a:r>
          <a:r>
            <a:rPr lang="en-US" sz="2000" b="1" kern="1200" dirty="0"/>
            <a:t> remota ai </a:t>
          </a:r>
          <a:r>
            <a:rPr lang="en-US" sz="2000" b="1" kern="1200" dirty="0" err="1"/>
            <a:t>pazienti</a:t>
          </a:r>
          <a:endParaRPr lang="en-US" sz="2000" b="1" kern="1200" dirty="0"/>
        </a:p>
      </dsp:txBody>
      <dsp:txXfrm>
        <a:off x="23417" y="1034881"/>
        <a:ext cx="10117427" cy="432866"/>
      </dsp:txXfrm>
    </dsp:sp>
    <dsp:sp modelId="{22125DD9-0BA8-493A-9B98-54416029028F}">
      <dsp:nvSpPr>
        <dsp:cNvPr id="0" name=""/>
        <dsp:cNvSpPr/>
      </dsp:nvSpPr>
      <dsp:spPr>
        <a:xfrm>
          <a:off x="0" y="1491165"/>
          <a:ext cx="10164261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5400" rIns="142240" bIns="2540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 sistemi di monitoraggio remoto abilitati all'IoT consentono agli operatori sanitari di monitorare lo stato di salute dei pazienti da remoto, riducendo la necessità di frequenti visite ospedaliere e migliorando i risultati dei pazienti.</a:t>
          </a:r>
          <a:endParaRPr lang="en-US" sz="1600" kern="1200" dirty="0"/>
        </a:p>
      </dsp:txBody>
      <dsp:txXfrm>
        <a:off x="0" y="1491165"/>
        <a:ext cx="10164261" cy="507150"/>
      </dsp:txXfrm>
    </dsp:sp>
    <dsp:sp modelId="{8F65AB59-BF93-4783-81F7-E872A66D55E9}">
      <dsp:nvSpPr>
        <dsp:cNvPr id="0" name=""/>
        <dsp:cNvSpPr/>
      </dsp:nvSpPr>
      <dsp:spPr>
        <a:xfrm>
          <a:off x="0" y="1998315"/>
          <a:ext cx="10164261" cy="47970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Gestione</a:t>
          </a:r>
          <a:r>
            <a:rPr lang="en-US" sz="2000" b="1" kern="1200" dirty="0"/>
            <a:t> </a:t>
          </a:r>
          <a:r>
            <a:rPr lang="en-US" sz="2000" b="1" kern="1200" dirty="0" err="1"/>
            <a:t>efficiente</a:t>
          </a:r>
          <a:r>
            <a:rPr lang="en-US" sz="2000" b="1" kern="1200" dirty="0"/>
            <a:t> </a:t>
          </a:r>
          <a:r>
            <a:rPr lang="en-US" sz="2000" b="1" kern="1200" dirty="0" err="1"/>
            <a:t>delle</a:t>
          </a:r>
          <a:r>
            <a:rPr lang="en-US" sz="2000" b="1" kern="1200" dirty="0"/>
            <a:t> </a:t>
          </a:r>
          <a:r>
            <a:rPr lang="en-US" sz="2000" b="1" kern="1200" dirty="0" err="1"/>
            <a:t>risorse</a:t>
          </a:r>
          <a:endParaRPr lang="en-US" sz="2000" b="1" kern="1200" dirty="0"/>
        </a:p>
      </dsp:txBody>
      <dsp:txXfrm>
        <a:off x="23417" y="2021732"/>
        <a:ext cx="10117427" cy="432866"/>
      </dsp:txXfrm>
    </dsp:sp>
    <dsp:sp modelId="{B42FA074-F784-4D41-BE2F-5620E0FB4C95}">
      <dsp:nvSpPr>
        <dsp:cNvPr id="0" name=""/>
        <dsp:cNvSpPr/>
      </dsp:nvSpPr>
      <dsp:spPr>
        <a:xfrm>
          <a:off x="0" y="2478015"/>
          <a:ext cx="10164261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5400" rIns="142240" bIns="2540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Le soluzioni IoT ottimizzano l'utilizzo delle risorse nelle strutture sanitarie monitorando l'inventario, l'utilizzo delle apparecchiature e il flusso dei pazienti, con conseguenti risparmi sui costi e una maggiore efficienza operativa.</a:t>
          </a:r>
          <a:endParaRPr lang="en-US" sz="1600" kern="1200" dirty="0"/>
        </a:p>
      </dsp:txBody>
      <dsp:txXfrm>
        <a:off x="0" y="2478015"/>
        <a:ext cx="10164261" cy="507150"/>
      </dsp:txXfrm>
    </dsp:sp>
    <dsp:sp modelId="{69043EFA-E0EB-4326-81DC-158718DE4BD9}">
      <dsp:nvSpPr>
        <dsp:cNvPr id="0" name=""/>
        <dsp:cNvSpPr/>
      </dsp:nvSpPr>
      <dsp:spPr>
        <a:xfrm>
          <a:off x="0" y="2985165"/>
          <a:ext cx="10164261" cy="47970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Medicina </a:t>
          </a:r>
          <a:r>
            <a:rPr lang="en-US" sz="2000" b="1" kern="1200" dirty="0" err="1"/>
            <a:t>Personalizzata</a:t>
          </a:r>
          <a:endParaRPr lang="en-US" sz="2000" b="1" kern="1200" dirty="0"/>
        </a:p>
      </dsp:txBody>
      <dsp:txXfrm>
        <a:off x="23417" y="3008582"/>
        <a:ext cx="10117427" cy="432866"/>
      </dsp:txXfrm>
    </dsp:sp>
    <dsp:sp modelId="{767074E9-6AA6-45BB-9307-E3B34521388C}">
      <dsp:nvSpPr>
        <dsp:cNvPr id="0" name=""/>
        <dsp:cNvSpPr/>
      </dsp:nvSpPr>
      <dsp:spPr>
        <a:xfrm>
          <a:off x="0" y="3464865"/>
          <a:ext cx="10164261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5400" rIns="142240" bIns="2540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L'analisi dei dati IoT consente piani di trattamento personalizzati basati sui dati, le preferenze e il comportamento dei singoli pazienti, portando a migliori risultati sanitari.</a:t>
          </a:r>
          <a:endParaRPr lang="en-US" sz="1600" kern="1200" dirty="0"/>
        </a:p>
      </dsp:txBody>
      <dsp:txXfrm>
        <a:off x="0" y="3464865"/>
        <a:ext cx="10164261" cy="507150"/>
      </dsp:txXfrm>
    </dsp:sp>
    <dsp:sp modelId="{164B2F7D-83C5-46E7-B859-55CFE17C19D8}">
      <dsp:nvSpPr>
        <dsp:cNvPr id="0" name=""/>
        <dsp:cNvSpPr/>
      </dsp:nvSpPr>
      <dsp:spPr>
        <a:xfrm>
          <a:off x="0" y="3972015"/>
          <a:ext cx="10164261" cy="47970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Miglioramento</a:t>
          </a:r>
          <a:r>
            <a:rPr lang="en-US" sz="2000" b="1" kern="1200" dirty="0"/>
            <a:t> </a:t>
          </a:r>
          <a:r>
            <a:rPr lang="en-US" sz="2000" b="1" kern="1200" dirty="0" err="1"/>
            <a:t>dell'esperienza</a:t>
          </a:r>
          <a:r>
            <a:rPr lang="en-US" sz="2000" b="1" kern="1200" dirty="0"/>
            <a:t> del </a:t>
          </a:r>
          <a:r>
            <a:rPr lang="en-US" sz="2000" b="1" kern="1200" dirty="0" err="1"/>
            <a:t>paziente</a:t>
          </a:r>
          <a:endParaRPr lang="en-US" sz="2000" b="1" kern="1200" dirty="0"/>
        </a:p>
      </dsp:txBody>
      <dsp:txXfrm>
        <a:off x="23417" y="3995432"/>
        <a:ext cx="10117427" cy="432866"/>
      </dsp:txXfrm>
    </dsp:sp>
    <dsp:sp modelId="{7FF3F689-8235-4D7F-B12E-8BCEFCC64EFE}">
      <dsp:nvSpPr>
        <dsp:cNvPr id="0" name=""/>
        <dsp:cNvSpPr/>
      </dsp:nvSpPr>
      <dsp:spPr>
        <a:xfrm>
          <a:off x="0" y="4451715"/>
          <a:ext cx="10164261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715" tIns="25400" rIns="142240" bIns="2540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Le tecnologie IoT migliorano il coinvolgimento e la soddisfazione dei pazienti fornendo un comodo accesso ai servizi sanitari, informazioni sanitarie personalizzate e canali di comunicazione interattivi.</a:t>
          </a:r>
          <a:endParaRPr lang="en-US" sz="1600" kern="1200" dirty="0"/>
        </a:p>
      </dsp:txBody>
      <dsp:txXfrm>
        <a:off x="0" y="4451715"/>
        <a:ext cx="10164261" cy="5071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8050"/>
          <a:ext cx="9682705" cy="503685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b="1" kern="1200" dirty="0"/>
            <a:t>Problemi di sicurezza e privacy</a:t>
          </a:r>
          <a:endParaRPr lang="en-US" sz="2100" b="1" kern="1200" dirty="0"/>
        </a:p>
      </dsp:txBody>
      <dsp:txXfrm>
        <a:off x="24588" y="32638"/>
        <a:ext cx="9633529" cy="454509"/>
      </dsp:txXfrm>
    </dsp:sp>
    <dsp:sp modelId="{505E8EB2-7FB4-4BA9-84E6-DEEED66CEC51}">
      <dsp:nvSpPr>
        <dsp:cNvPr id="0" name=""/>
        <dsp:cNvSpPr/>
      </dsp:nvSpPr>
      <dsp:spPr>
        <a:xfrm>
          <a:off x="0" y="511735"/>
          <a:ext cx="9682705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426" tIns="26670" rIns="149352" bIns="2667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 dispositivi IoT sono vulnerabili alle minacce alla sicurezza informatica, tra cui violazioni dei dati, attacchi malware e accessi non autorizzati, che mettono a rischio la privacy e la riservatezza dei pazienti.</a:t>
          </a:r>
          <a:endParaRPr lang="en-US" sz="1600" kern="1200" dirty="0"/>
        </a:p>
      </dsp:txBody>
      <dsp:txXfrm>
        <a:off x="0" y="511735"/>
        <a:ext cx="9682705" cy="499904"/>
      </dsp:txXfrm>
    </dsp:sp>
    <dsp:sp modelId="{510C3DCC-396D-4FDF-AB77-CDF592E23393}">
      <dsp:nvSpPr>
        <dsp:cNvPr id="0" name=""/>
        <dsp:cNvSpPr/>
      </dsp:nvSpPr>
      <dsp:spPr>
        <a:xfrm>
          <a:off x="0" y="1011640"/>
          <a:ext cx="9682705" cy="503685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 err="1"/>
            <a:t>Problemi</a:t>
          </a:r>
          <a:r>
            <a:rPr lang="en-US" sz="2100" b="1" kern="1200" dirty="0"/>
            <a:t> di </a:t>
          </a:r>
          <a:r>
            <a:rPr lang="en-US" sz="2100" b="1" kern="1200" dirty="0" err="1"/>
            <a:t>interoperabilità</a:t>
          </a:r>
          <a:endParaRPr lang="en-US" sz="2100" b="1" kern="1200" dirty="0"/>
        </a:p>
      </dsp:txBody>
      <dsp:txXfrm>
        <a:off x="24588" y="1036228"/>
        <a:ext cx="9633529" cy="454509"/>
      </dsp:txXfrm>
    </dsp:sp>
    <dsp:sp modelId="{22125DD9-0BA8-493A-9B98-54416029028F}">
      <dsp:nvSpPr>
        <dsp:cNvPr id="0" name=""/>
        <dsp:cNvSpPr/>
      </dsp:nvSpPr>
      <dsp:spPr>
        <a:xfrm>
          <a:off x="0" y="1515325"/>
          <a:ext cx="9682705" cy="73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426" tIns="26670" rIns="149352" bIns="2667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La mancanza di standard di interoperabilità tra i dispositivi IoT e i sistemi sanitari ostacola lo scambio e l'integrazione dei dati senza soluzione di continuità, portando a un'erogazione dell'assistenza sanitaria frammentata e a risultati non ottimali.</a:t>
          </a:r>
          <a:endParaRPr lang="en-US" sz="1600" kern="1200" dirty="0"/>
        </a:p>
      </dsp:txBody>
      <dsp:txXfrm>
        <a:off x="0" y="1515325"/>
        <a:ext cx="9682705" cy="738990"/>
      </dsp:txXfrm>
    </dsp:sp>
    <dsp:sp modelId="{8F65AB59-BF93-4783-81F7-E872A66D55E9}">
      <dsp:nvSpPr>
        <dsp:cNvPr id="0" name=""/>
        <dsp:cNvSpPr/>
      </dsp:nvSpPr>
      <dsp:spPr>
        <a:xfrm>
          <a:off x="0" y="2215482"/>
          <a:ext cx="9682705" cy="503685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b="1" kern="1200" dirty="0"/>
            <a:t>Accuratezza e affidabilità dei dati</a:t>
          </a:r>
          <a:endParaRPr lang="en-US" sz="2100" b="1" kern="1200" dirty="0"/>
        </a:p>
      </dsp:txBody>
      <dsp:txXfrm>
        <a:off x="24588" y="2240070"/>
        <a:ext cx="9633529" cy="454509"/>
      </dsp:txXfrm>
    </dsp:sp>
    <dsp:sp modelId="{B42FA074-F784-4D41-BE2F-5620E0FB4C95}">
      <dsp:nvSpPr>
        <dsp:cNvPr id="0" name=""/>
        <dsp:cNvSpPr/>
      </dsp:nvSpPr>
      <dsp:spPr>
        <a:xfrm>
          <a:off x="0" y="2758000"/>
          <a:ext cx="9682705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426" tIns="26670" rIns="149352" bIns="2667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Garantire l'accuratezza, l'affidabilità e l'integrità dei dati sanitari generati dall'IoT è fondamentale per prendere decisioni cliniche informate e prevenire errori medici.</a:t>
          </a:r>
          <a:endParaRPr lang="en-US" sz="1600" kern="1200" dirty="0"/>
        </a:p>
      </dsp:txBody>
      <dsp:txXfrm>
        <a:off x="0" y="2758000"/>
        <a:ext cx="9682705" cy="499904"/>
      </dsp:txXfrm>
    </dsp:sp>
    <dsp:sp modelId="{69043EFA-E0EB-4326-81DC-158718DE4BD9}">
      <dsp:nvSpPr>
        <dsp:cNvPr id="0" name=""/>
        <dsp:cNvSpPr/>
      </dsp:nvSpPr>
      <dsp:spPr>
        <a:xfrm>
          <a:off x="0" y="3257905"/>
          <a:ext cx="9682705" cy="503685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 err="1"/>
            <a:t>Conformità</a:t>
          </a:r>
          <a:r>
            <a:rPr lang="en-US" sz="2100" b="1" kern="1200" dirty="0"/>
            <a:t> </a:t>
          </a:r>
          <a:r>
            <a:rPr lang="en-US" sz="2100" b="1" kern="1200" dirty="0" err="1"/>
            <a:t>normativa</a:t>
          </a:r>
          <a:endParaRPr lang="en-US" sz="2100" b="1" kern="1200" dirty="0"/>
        </a:p>
      </dsp:txBody>
      <dsp:txXfrm>
        <a:off x="24588" y="3282493"/>
        <a:ext cx="9633529" cy="454509"/>
      </dsp:txXfrm>
    </dsp:sp>
    <dsp:sp modelId="{767074E9-6AA6-45BB-9307-E3B34521388C}">
      <dsp:nvSpPr>
        <dsp:cNvPr id="0" name=""/>
        <dsp:cNvSpPr/>
      </dsp:nvSpPr>
      <dsp:spPr>
        <a:xfrm>
          <a:off x="0" y="3761590"/>
          <a:ext cx="9682705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426" tIns="26670" rIns="149352" bIns="2667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La conformità alle normative sanitarie, come HIPAA, GDPR e le linee guida FDA, presenta sfide nello sviluppo, nell'implementazione e nell'uso di soluzioni IoT nel settore sanitario.</a:t>
          </a:r>
          <a:endParaRPr lang="en-US" sz="1600" kern="1200" dirty="0"/>
        </a:p>
      </dsp:txBody>
      <dsp:txXfrm>
        <a:off x="0" y="3761590"/>
        <a:ext cx="9682705" cy="499904"/>
      </dsp:txXfrm>
    </dsp:sp>
    <dsp:sp modelId="{164B2F7D-83C5-46E7-B859-55CFE17C19D8}">
      <dsp:nvSpPr>
        <dsp:cNvPr id="0" name=""/>
        <dsp:cNvSpPr/>
      </dsp:nvSpPr>
      <dsp:spPr>
        <a:xfrm>
          <a:off x="0" y="4261495"/>
          <a:ext cx="9682705" cy="503685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 err="1"/>
            <a:t>Considerazioni</a:t>
          </a:r>
          <a:r>
            <a:rPr lang="en-US" sz="2100" b="1" kern="1200" dirty="0"/>
            <a:t> </a:t>
          </a:r>
          <a:r>
            <a:rPr lang="en-US" sz="2100" b="1" kern="1200" dirty="0" err="1"/>
            <a:t>etiche</a:t>
          </a:r>
          <a:endParaRPr lang="en-US" sz="2100" b="1" kern="1200" dirty="0"/>
        </a:p>
      </dsp:txBody>
      <dsp:txXfrm>
        <a:off x="24588" y="4286083"/>
        <a:ext cx="9633529" cy="454509"/>
      </dsp:txXfrm>
    </dsp:sp>
    <dsp:sp modelId="{7FF3F689-8235-4D7F-B12E-8BCEFCC64EFE}">
      <dsp:nvSpPr>
        <dsp:cNvPr id="0" name=""/>
        <dsp:cNvSpPr/>
      </dsp:nvSpPr>
      <dsp:spPr>
        <a:xfrm>
          <a:off x="0" y="4765180"/>
          <a:ext cx="9682705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426" tIns="26670" rIns="149352" bIns="2667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 dilemmi etici relativi al consenso del paziente, alla proprietà dei dati e all'uso responsabile dei dati sanitari generati dall'IoT richiedono un'attenta considerazione per sostenere i diritti e l'autonomia dei pazienti.</a:t>
          </a:r>
          <a:endParaRPr lang="en-US" sz="1600" kern="1200" dirty="0"/>
        </a:p>
      </dsp:txBody>
      <dsp:txXfrm>
        <a:off x="0" y="4765180"/>
        <a:ext cx="9682705" cy="49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05/03/2026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3614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Orsi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8609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9964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emf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84431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276697098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16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2600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3681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017792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3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531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6A0FE610-1D22-DD98-BC14-ED1F232FDAF5}"/>
              </a:ext>
            </a:extLst>
          </p:cNvPr>
          <p:cNvSpPr txBox="1"/>
          <p:nvPr userDrawn="1"/>
        </p:nvSpPr>
        <p:spPr>
          <a:xfrm>
            <a:off x="1233293" y="6110320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BB8CD35-962C-38A3-D9DF-21399369DC6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22700" y="6131393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2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05/03/2026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442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menti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91133" y="3246369"/>
            <a:ext cx="8417490" cy="1447100"/>
          </a:xfrm>
        </p:spPr>
        <p:txBody>
          <a:bodyPr anchor="ctr"/>
          <a:lstStyle/>
          <a:p>
            <a:r>
              <a:rPr lang="en-US" dirty="0" err="1"/>
              <a:t>Tecnologie</a:t>
            </a:r>
            <a:r>
              <a:rPr lang="en-US" dirty="0"/>
              <a:t> </a:t>
            </a:r>
            <a:r>
              <a:rPr lang="en-US" dirty="0" err="1"/>
              <a:t>digitali</a:t>
            </a:r>
            <a:r>
              <a:rPr lang="en-US" dirty="0"/>
              <a:t> in </a:t>
            </a:r>
            <a:r>
              <a:rPr lang="en-US" dirty="0" err="1"/>
              <a:t>sanità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C0A8C5-381E-DA91-452F-66577E02A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CEC8170-F5D1-372B-0E24-DE157B9F1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</p:spPr>
        <p:txBody>
          <a:bodyPr anchor="b">
            <a:normAutofit/>
          </a:bodyPr>
          <a:lstStyle/>
          <a:p>
            <a:r>
              <a:rPr lang="en-US" dirty="0" err="1"/>
              <a:t>Cos’è</a:t>
            </a:r>
            <a:r>
              <a:rPr lang="en-US" dirty="0"/>
              <a:t> </a:t>
            </a:r>
            <a:r>
              <a:rPr lang="en-US" dirty="0" err="1"/>
              <a:t>l’Internet</a:t>
            </a:r>
            <a:r>
              <a:rPr lang="en-US" dirty="0"/>
              <a:t> of Things (IoT)?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D053963-1B68-E62E-FE5B-DF4249703C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76" r="8199"/>
          <a:stretch>
            <a:fillRect/>
          </a:stretch>
        </p:blipFill>
        <p:spPr>
          <a:xfrm>
            <a:off x="321426" y="2128706"/>
            <a:ext cx="5142917" cy="3279035"/>
          </a:xfrm>
          <a:prstGeom prst="rect">
            <a:avLst/>
          </a:prstGeom>
          <a:noFill/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1A18F10-30F3-5528-E665-734055D6746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</p:spPr>
        <p:txBody>
          <a:bodyPr>
            <a:normAutofit/>
          </a:bodyPr>
          <a:lstStyle/>
          <a:p>
            <a:r>
              <a:rPr lang="it-IT" dirty="0"/>
              <a:t>Dispositivi smart con sensori connessi a internet.</a:t>
            </a:r>
          </a:p>
          <a:p>
            <a:r>
              <a:rPr lang="it-IT" dirty="0"/>
              <a:t>Raccolta dati in tempo reale su ambiente e utenti.</a:t>
            </a:r>
          </a:p>
          <a:p>
            <a:r>
              <a:rPr lang="it-IT" dirty="0"/>
              <a:t>Esempi: dispositivi indossabili, sensori biometrici, attrezzature mediche connesse.</a:t>
            </a:r>
          </a:p>
        </p:txBody>
      </p:sp>
    </p:spTree>
    <p:extLst>
      <p:ext uri="{BB962C8B-B14F-4D97-AF65-F5344CB8AC3E}">
        <p14:creationId xmlns:p14="http://schemas.microsoft.com/office/powerpoint/2010/main" val="1721109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3601385-14A8-8A1A-D177-DE338E9C81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8039047"/>
              </p:ext>
            </p:extLst>
          </p:nvPr>
        </p:nvGraphicFramePr>
        <p:xfrm>
          <a:off x="532387" y="1298516"/>
          <a:ext cx="9734988" cy="5189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ím 1">
            <a:extLst>
              <a:ext uri="{FF2B5EF4-FFF2-40B4-BE49-F238E27FC236}">
                <a16:creationId xmlns:a16="http://schemas.microsoft.com/office/drawing/2014/main" id="{C23D9C32-1589-A132-B38C-44A58E9A6C2B}"/>
              </a:ext>
            </a:extLst>
          </p:cNvPr>
          <p:cNvSpPr txBox="1">
            <a:spLocks/>
          </p:cNvSpPr>
          <p:nvPr/>
        </p:nvSpPr>
        <p:spPr>
          <a:xfrm>
            <a:off x="872052" y="439850"/>
            <a:ext cx="8041639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Applicazioni dell'IoT in sanità (1)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EF93B-FB34-CB1D-DE33-D0CDCCED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89686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419919" y="335663"/>
            <a:ext cx="6858566" cy="694491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Vantaggi dell'IoT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/>
        </p:nvGraphicFramePr>
        <p:xfrm>
          <a:off x="419919" y="1234440"/>
          <a:ext cx="10164261" cy="4983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80271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558528" y="397585"/>
            <a:ext cx="9008792" cy="69275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Sfide dell'IoT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39216"/>
              </p:ext>
            </p:extLst>
          </p:nvPr>
        </p:nvGraphicFramePr>
        <p:xfrm>
          <a:off x="558528" y="1120140"/>
          <a:ext cx="9682705" cy="527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60889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EFAB31-9B64-F9F1-C5DD-035F1579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</p:spPr>
        <p:txBody>
          <a:bodyPr anchor="b">
            <a:normAutofit/>
          </a:bodyPr>
          <a:lstStyle/>
          <a:p>
            <a:r>
              <a:rPr lang="it-IT" dirty="0"/>
              <a:t>Una grande sfida: quali competenze?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1BF07B5-4923-77D9-0B0A-81EDCA4949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459" r="1" b="20607"/>
          <a:stretch>
            <a:fillRect/>
          </a:stretch>
        </p:blipFill>
        <p:spPr>
          <a:xfrm>
            <a:off x="682313" y="1991292"/>
            <a:ext cx="5478964" cy="2133225"/>
          </a:xfrm>
          <a:prstGeom prst="rect">
            <a:avLst/>
          </a:prstGeom>
          <a:noFill/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667E7F6-97DC-61C9-6BD0-56FCA063C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869" y="1975757"/>
            <a:ext cx="4072392" cy="407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21177BB-9F62-F442-5AC4-6D895173E28C}"/>
              </a:ext>
            </a:extLst>
          </p:cNvPr>
          <p:cNvSpPr txBox="1"/>
          <p:nvPr/>
        </p:nvSpPr>
        <p:spPr>
          <a:xfrm>
            <a:off x="546307" y="5122119"/>
            <a:ext cx="54006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Rispondi alla domanda su mentimeter.com</a:t>
            </a:r>
          </a:p>
          <a:p>
            <a:r>
              <a:rPr lang="it-IT" dirty="0"/>
              <a:t>https://www.menti.com/alb75s5uuz3u</a:t>
            </a:r>
          </a:p>
        </p:txBody>
      </p:sp>
    </p:spTree>
    <p:extLst>
      <p:ext uri="{BB962C8B-B14F-4D97-AF65-F5344CB8AC3E}">
        <p14:creationId xmlns:p14="http://schemas.microsoft.com/office/powerpoint/2010/main" val="2320584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510382" y="510211"/>
            <a:ext cx="3232582" cy="646909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>
                <a:solidFill>
                  <a:srgbClr val="1A75DB"/>
                </a:solidFill>
                <a:latin typeface="+mn-lt"/>
              </a:rPr>
              <a:t>Bibliografia</a:t>
            </a:r>
            <a:endParaRPr lang="en-GB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69648A7-1393-069B-B06A-97031B04C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8E2B3D-52DF-FE7F-7E64-DAFB14E9A4DC}"/>
              </a:ext>
            </a:extLst>
          </p:cNvPr>
          <p:cNvSpPr txBox="1"/>
          <p:nvPr/>
        </p:nvSpPr>
        <p:spPr>
          <a:xfrm>
            <a:off x="510382" y="1429039"/>
            <a:ext cx="9977509" cy="4936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Chen, L., &amp; Wang, H. (2019). Robotics in Healthcare: State-of-the-Art and Future Trends. Journal of Robotics and Automation in Medicine, 17(2), 33-46.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Gupta, S., &amp; Sharma, R. (2019). Internet of Things (IoT) in Healthcare: Opportunities and Challenges. International Journal of Healthcare Technology, 12(4), 87-102.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Johnson, T., &amp; Smith, K. (2017). Applications of 3D Printing in Medicine: A Comprehensive Review. Journal of 3D Printing in Healthcare, 8(1), 55-70.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Jones, A., &amp; Lee, B. (2020). Artificial Intelligence in Healthcare: Current Applications and Future Directions. Journal of Artificial Intelligence in Medicine, 25(3), 45-58.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Smith, J. (2018). The Evolution of Healthcare Technology: A Historical Perspective. Journal of Medical History, 15(2), 123-135.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Taylor, M., &amp; Brown, S. (2018). Horizon Scanning in Healthcare: A Practical Guide. Journal of Healthcare Strategy and Management, 22(3), 67-79.</a:t>
            </a:r>
          </a:p>
        </p:txBody>
      </p:sp>
    </p:spTree>
    <p:extLst>
      <p:ext uri="{BB962C8B-B14F-4D97-AF65-F5344CB8AC3E}">
        <p14:creationId xmlns:p14="http://schemas.microsoft.com/office/powerpoint/2010/main" val="3558087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655861F-74EA-8B2C-AB4E-7B46236DC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Grazie!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20472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7259098" y="360056"/>
            <a:ext cx="3254827" cy="64469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400" b="1" dirty="0" err="1">
                <a:solidFill>
                  <a:schemeClr val="bg1"/>
                </a:solidFill>
                <a:latin typeface="+mn-lt"/>
              </a:rPr>
              <a:t>Introduzione</a:t>
            </a:r>
            <a:endParaRPr lang="en-GB" sz="4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3BD108E-A093-B018-78DF-AFB45930D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620EC54-473D-F0AD-FCF8-82959AB9E23F}"/>
              </a:ext>
            </a:extLst>
          </p:cNvPr>
          <p:cNvSpPr txBox="1"/>
          <p:nvPr/>
        </p:nvSpPr>
        <p:spPr>
          <a:xfrm>
            <a:off x="444952" y="1934936"/>
            <a:ext cx="540067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2400" dirty="0"/>
              <a:t>Per iniziare, ti invitiamo a partecipare a un breve sondaggio interattivo su </a:t>
            </a:r>
            <a:r>
              <a:rPr lang="it-IT" sz="2400" b="1" dirty="0" err="1"/>
              <a:t>Mentimeter</a:t>
            </a:r>
            <a:r>
              <a:rPr lang="it-IT" sz="2400" dirty="0"/>
              <a:t>.</a:t>
            </a:r>
            <a:br>
              <a:rPr lang="it-IT" sz="2400" dirty="0"/>
            </a:br>
            <a:r>
              <a:rPr lang="it-IT" sz="2400" dirty="0"/>
              <a:t>Inquadra il </a:t>
            </a:r>
            <a:r>
              <a:rPr lang="it-IT" sz="2400" b="1" dirty="0"/>
              <a:t>QR code dal tuo telefono,</a:t>
            </a:r>
            <a:r>
              <a:rPr lang="it-IT" sz="2400" dirty="0"/>
              <a:t> clicca il link in chat oppure vai su </a:t>
            </a:r>
            <a:r>
              <a:rPr lang="it-IT" sz="2400" dirty="0">
                <a:hlinkClick r:id="rId2"/>
              </a:rPr>
              <a:t>menti.com</a:t>
            </a:r>
            <a:r>
              <a:rPr lang="it-IT" sz="2400" dirty="0"/>
              <a:t> e inserisci il codice che vedi sullo schermo.</a:t>
            </a:r>
          </a:p>
          <a:p>
            <a:pPr>
              <a:buNone/>
            </a:pPr>
            <a:endParaRPr lang="it-IT" sz="2400" dirty="0"/>
          </a:p>
          <a:p>
            <a:r>
              <a:rPr lang="it-IT" sz="2400" dirty="0"/>
              <a:t>Le tue risposte ci aiuteranno a riflettere insieme sull’impatto della </a:t>
            </a:r>
            <a:r>
              <a:rPr lang="it-IT" sz="2400" b="1" dirty="0"/>
              <a:t>digitalizzazione in sanità</a:t>
            </a:r>
            <a:r>
              <a:rPr lang="it-IT" sz="2400" dirty="0"/>
              <a:t>!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BBF6C259-2621-F481-7600-DA2A237D2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19" y="1934936"/>
            <a:ext cx="4072392" cy="407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520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12B30-30F1-53F9-96BD-019B325DA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94D08-5174-B1EF-5E34-31043E66B0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1879" y="1488213"/>
            <a:ext cx="3977491" cy="4439865"/>
          </a:xfrm>
        </p:spPr>
        <p:txBody>
          <a:bodyPr/>
          <a:lstStyle/>
          <a:p>
            <a:r>
              <a:rPr lang="it-IT" dirty="0"/>
              <a:t>Nel panorama in rapida evoluzione dell'assistenza sanitaria, le tecnologie digitali emergono come potenti strumenti per rivoluzionare </a:t>
            </a:r>
            <a:r>
              <a:rPr lang="it-IT" b="1" dirty="0"/>
              <a:t>l'assistenza ai pazienti</a:t>
            </a:r>
            <a:r>
              <a:rPr lang="it-IT" dirty="0"/>
              <a:t>, </a:t>
            </a:r>
            <a:r>
              <a:rPr lang="it-IT" b="1" dirty="0"/>
              <a:t>semplificare i flussi di lavoro</a:t>
            </a:r>
            <a:r>
              <a:rPr lang="it-IT" dirty="0"/>
              <a:t> e </a:t>
            </a:r>
            <a:r>
              <a:rPr lang="it-IT" b="1" dirty="0"/>
              <a:t>migliorare i risultati clinici</a:t>
            </a:r>
            <a:r>
              <a:rPr lang="it-IT" dirty="0"/>
              <a:t>.</a:t>
            </a:r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EBD7C5C7-8E7C-B502-AAB1-D2D143F05239}"/>
              </a:ext>
            </a:extLst>
          </p:cNvPr>
          <p:cNvSpPr txBox="1">
            <a:spLocks/>
          </p:cNvSpPr>
          <p:nvPr/>
        </p:nvSpPr>
        <p:spPr>
          <a:xfrm>
            <a:off x="7259098" y="360056"/>
            <a:ext cx="3254827" cy="64469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400" b="1" dirty="0" err="1">
                <a:solidFill>
                  <a:schemeClr val="bg1"/>
                </a:solidFill>
                <a:latin typeface="+mn-lt"/>
              </a:rPr>
              <a:t>Introduzione</a:t>
            </a:r>
            <a:endParaRPr lang="en-GB" sz="4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93AE4CB-601E-331B-45D1-7232E453D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DCC560B-3CCB-6748-41ED-04176A5CC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587" y="1488213"/>
            <a:ext cx="4900297" cy="443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84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07423E-308B-DBD3-087C-0356D1280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55964"/>
            <a:ext cx="9707606" cy="993805"/>
          </a:xfrm>
        </p:spPr>
        <p:txBody>
          <a:bodyPr anchor="b">
            <a:normAutofit/>
          </a:bodyPr>
          <a:lstStyle/>
          <a:p>
            <a:r>
              <a:rPr lang="it-IT" dirty="0"/>
              <a:t>La digitalizzazione in sanità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C8EECD73-C0F3-54BA-54A6-06B4F028254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74057564"/>
              </p:ext>
            </p:extLst>
          </p:nvPr>
        </p:nvGraphicFramePr>
        <p:xfrm>
          <a:off x="625163" y="2208507"/>
          <a:ext cx="9685900" cy="3771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2023909C-1CC6-415F-A81E-5B1F5BB7EBF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268" t="22357" r="50641" b="20188"/>
          <a:stretch>
            <a:fillRect/>
          </a:stretch>
        </p:blipFill>
        <p:spPr>
          <a:xfrm>
            <a:off x="7049729" y="2208507"/>
            <a:ext cx="558643" cy="558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C43580E-66CE-D288-57FB-576C81E2F5B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211" t="23154" r="815" b="19029"/>
          <a:stretch>
            <a:fillRect/>
          </a:stretch>
        </p:blipFill>
        <p:spPr>
          <a:xfrm>
            <a:off x="8650696" y="2208506"/>
            <a:ext cx="618042" cy="55864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DA44586-776F-715B-F123-2BA26873F60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268" t="22357" r="50641" b="20188"/>
          <a:stretch>
            <a:fillRect/>
          </a:stretch>
        </p:blipFill>
        <p:spPr>
          <a:xfrm>
            <a:off x="7049729" y="3041013"/>
            <a:ext cx="558643" cy="55864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78ECF8C7-44EF-1D49-A3E8-8CBAF7AD676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268" t="22357" r="50641" b="20188"/>
          <a:stretch>
            <a:fillRect/>
          </a:stretch>
        </p:blipFill>
        <p:spPr>
          <a:xfrm>
            <a:off x="7049729" y="3814779"/>
            <a:ext cx="558643" cy="55864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FE70865-B658-CFF7-79B2-6E2C3B5C472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268" t="22357" r="50641" b="20188"/>
          <a:stretch>
            <a:fillRect/>
          </a:stretch>
        </p:blipFill>
        <p:spPr>
          <a:xfrm>
            <a:off x="7049729" y="4588545"/>
            <a:ext cx="558643" cy="55864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6434054-8D0D-6A8C-B4A9-A582AAA5E7F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268" t="22357" r="50641" b="20188"/>
          <a:stretch>
            <a:fillRect/>
          </a:stretch>
        </p:blipFill>
        <p:spPr>
          <a:xfrm>
            <a:off x="7049729" y="5362311"/>
            <a:ext cx="558643" cy="558643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46260D35-7B49-C342-7AFE-D16DD6AC332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211" t="23154" r="815" b="19029"/>
          <a:stretch>
            <a:fillRect/>
          </a:stretch>
        </p:blipFill>
        <p:spPr>
          <a:xfrm>
            <a:off x="8650696" y="3041012"/>
            <a:ext cx="618042" cy="558643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7E7D8126-1574-6663-A25E-AB7F522DAB7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211" t="23154" r="815" b="19029"/>
          <a:stretch>
            <a:fillRect/>
          </a:stretch>
        </p:blipFill>
        <p:spPr>
          <a:xfrm>
            <a:off x="8650696" y="3814778"/>
            <a:ext cx="618042" cy="55864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CE0B393E-734A-F677-061B-9F55ED75607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211" t="23154" r="815" b="19029"/>
          <a:stretch>
            <a:fillRect/>
          </a:stretch>
        </p:blipFill>
        <p:spPr>
          <a:xfrm>
            <a:off x="8650696" y="4588544"/>
            <a:ext cx="618042" cy="558643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7254CBE0-2F4E-6692-2241-0C90AE074E2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211" t="23154" r="815" b="19029"/>
          <a:stretch>
            <a:fillRect/>
          </a:stretch>
        </p:blipFill>
        <p:spPr>
          <a:xfrm>
            <a:off x="8650696" y="5362311"/>
            <a:ext cx="618042" cy="55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1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455420" y="124033"/>
            <a:ext cx="4517380" cy="784586"/>
          </a:xfrm>
        </p:spPr>
        <p:txBody>
          <a:bodyPr/>
          <a:lstStyle/>
          <a:p>
            <a:pPr algn="just"/>
            <a:r>
              <a:rPr lang="en-US" sz="4000" b="1" dirty="0" err="1">
                <a:solidFill>
                  <a:schemeClr val="bg1"/>
                </a:solidFill>
              </a:rPr>
              <a:t>Cos’è</a:t>
            </a:r>
            <a:r>
              <a:rPr lang="en-US" sz="4000" b="1" dirty="0">
                <a:solidFill>
                  <a:schemeClr val="bg1"/>
                </a:solidFill>
              </a:rPr>
              <a:t> L’IA?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528320" y="1351280"/>
            <a:ext cx="5160908" cy="4983690"/>
          </a:xfrm>
        </p:spPr>
        <p:txBody>
          <a:bodyPr/>
          <a:lstStyle/>
          <a:p>
            <a:pPr marL="0" indent="0">
              <a:buNone/>
            </a:pPr>
            <a:r>
              <a:rPr lang="it-IT" sz="3000" dirty="0"/>
              <a:t>Sistemi di apprendimento automatico (machine learning) e apprendimento profondo (deep learning).</a:t>
            </a:r>
          </a:p>
          <a:p>
            <a:pPr marL="0" indent="0">
              <a:buNone/>
            </a:pPr>
            <a:r>
              <a:rPr lang="it-IT" sz="3000" dirty="0"/>
              <a:t>Capacità di elaborare grandi quantità di dati e individuare pattern.</a:t>
            </a:r>
          </a:p>
          <a:p>
            <a:pPr marL="0" indent="0">
              <a:buNone/>
            </a:pPr>
            <a:r>
              <a:rPr lang="it-IT" sz="3000" dirty="0"/>
              <a:t>Esempi: riconoscimento immagini, analisi linguaggio naturale (NLP), predizioni.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C8CD5C-2CB1-3A50-6D10-C6FA42CF6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/>
              <a:t>Project: 101101139 — H-PASS — EU4H-2022-PJ</a:t>
            </a:r>
            <a:endParaRPr lang="el-GR" altLang="en-US" sz="12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937BDAE-23E6-FA15-BD7D-99702E91B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071" y="2489200"/>
            <a:ext cx="4844455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43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3601385-14A8-8A1A-D177-DE338E9C81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6379815"/>
              </p:ext>
            </p:extLst>
          </p:nvPr>
        </p:nvGraphicFramePr>
        <p:xfrm>
          <a:off x="450021" y="1298516"/>
          <a:ext cx="10161038" cy="5189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ím 1">
            <a:extLst>
              <a:ext uri="{FF2B5EF4-FFF2-40B4-BE49-F238E27FC236}">
                <a16:creationId xmlns:a16="http://schemas.microsoft.com/office/drawing/2014/main" id="{C23D9C32-1589-A132-B38C-44A58E9A6C2B}"/>
              </a:ext>
            </a:extLst>
          </p:cNvPr>
          <p:cNvSpPr txBox="1">
            <a:spLocks/>
          </p:cNvSpPr>
          <p:nvPr/>
        </p:nvSpPr>
        <p:spPr>
          <a:xfrm>
            <a:off x="349538" y="422439"/>
            <a:ext cx="9901902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Applicazioni dell'IA nel settore sanitario (1)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EF93B-FB34-CB1D-DE33-D0CDCCED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84556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3601385-14A8-8A1A-D177-DE338E9C81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9559488"/>
              </p:ext>
            </p:extLst>
          </p:nvPr>
        </p:nvGraphicFramePr>
        <p:xfrm>
          <a:off x="979196" y="1364232"/>
          <a:ext cx="8841370" cy="5189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Cím 1">
            <a:extLst>
              <a:ext uri="{FF2B5EF4-FFF2-40B4-BE49-F238E27FC236}">
                <a16:creationId xmlns:a16="http://schemas.microsoft.com/office/drawing/2014/main" id="{9E4F8791-85B9-15EF-75B5-2C6B2D9CD4E0}"/>
              </a:ext>
            </a:extLst>
          </p:cNvPr>
          <p:cNvSpPr txBox="1">
            <a:spLocks/>
          </p:cNvSpPr>
          <p:nvPr/>
        </p:nvSpPr>
        <p:spPr>
          <a:xfrm>
            <a:off x="979196" y="571281"/>
            <a:ext cx="9292564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Applicazioni dell’IA nel settore sanitario (2)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6BA658-209C-F528-65AC-B36DE3BA0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42523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659949" y="380508"/>
            <a:ext cx="8981891" cy="723932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I vantaggi dell’IA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8768930"/>
              </p:ext>
            </p:extLst>
          </p:nvPr>
        </p:nvGraphicFramePr>
        <p:xfrm>
          <a:off x="659949" y="1317914"/>
          <a:ext cx="9741351" cy="5024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5298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529953" y="327628"/>
            <a:ext cx="9630047" cy="723932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Le sfide dell’IA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5206177"/>
              </p:ext>
            </p:extLst>
          </p:nvPr>
        </p:nvGraphicFramePr>
        <p:xfrm>
          <a:off x="529953" y="1051560"/>
          <a:ext cx="9739855" cy="544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67266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sample" id="{B5566A6A-2AAD-4F6F-9DB6-BFD6D3F937FD}" vid="{73CDC075-7C71-48FA-B3B4-4668FD5DEB34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cb709d3-8535-4900-99f2-74827045ee9b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BE8206E-8C34-4E2B-9E9D-AB54D94CDF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4</TotalTime>
  <Words>1394</Words>
  <Application>Microsoft Office PowerPoint</Application>
  <PresentationFormat>Personalizzato</PresentationFormat>
  <Paragraphs>111</Paragraphs>
  <Slides>16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16</vt:i4>
      </vt:variant>
    </vt:vector>
  </HeadingPairs>
  <TitlesOfParts>
    <vt:vector size="20" baseType="lpstr">
      <vt:lpstr>Arial</vt:lpstr>
      <vt:lpstr>Calibri</vt:lpstr>
      <vt:lpstr>Tema di Office</vt:lpstr>
      <vt:lpstr>1_Tema di Office</vt:lpstr>
      <vt:lpstr>Tecnologie digitali in sanità</vt:lpstr>
      <vt:lpstr>Presentazione standard di PowerPoint</vt:lpstr>
      <vt:lpstr>Presentazione standard di PowerPoint</vt:lpstr>
      <vt:lpstr>La digitalizzazione in sanità</vt:lpstr>
      <vt:lpstr>Cos’è L’IA?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Cos’è l’Internet of Things (IoT)?</vt:lpstr>
      <vt:lpstr>Presentazione standard di PowerPoint</vt:lpstr>
      <vt:lpstr>Presentazione standard di PowerPoint</vt:lpstr>
      <vt:lpstr>Presentazione standard di PowerPoint</vt:lpstr>
      <vt:lpstr>Una grande sfida: quali competenze?</vt:lpstr>
      <vt:lpstr>Presentazione standard di PowerPoint</vt:lpstr>
      <vt:lpstr>Grazie!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Piermario Di Grazia</cp:lastModifiedBy>
  <cp:revision>43</cp:revision>
  <cp:lastPrinted>2024-12-17T08:22:54Z</cp:lastPrinted>
  <dcterms:created xsi:type="dcterms:W3CDTF">2023-07-21T15:01:30Z</dcterms:created>
  <dcterms:modified xsi:type="dcterms:W3CDTF">2026-03-05T08:11:44Z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