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26"/>
  </p:notesMasterIdLst>
  <p:handoutMasterIdLst>
    <p:handoutMasterId r:id="rId27"/>
  </p:handoutMasterIdLst>
  <p:sldIdLst>
    <p:sldId id="256" r:id="rId6"/>
    <p:sldId id="342" r:id="rId7"/>
    <p:sldId id="344" r:id="rId8"/>
    <p:sldId id="277" r:id="rId9"/>
    <p:sldId id="345" r:id="rId10"/>
    <p:sldId id="352" r:id="rId11"/>
    <p:sldId id="316" r:id="rId12"/>
    <p:sldId id="351" r:id="rId13"/>
    <p:sldId id="348" r:id="rId14"/>
    <p:sldId id="317" r:id="rId15"/>
    <p:sldId id="355" r:id="rId16"/>
    <p:sldId id="354" r:id="rId17"/>
    <p:sldId id="359" r:id="rId18"/>
    <p:sldId id="356" r:id="rId19"/>
    <p:sldId id="358" r:id="rId20"/>
    <p:sldId id="357" r:id="rId21"/>
    <p:sldId id="362" r:id="rId22"/>
    <p:sldId id="360" r:id="rId23"/>
    <p:sldId id="361" r:id="rId24"/>
    <p:sldId id="794" r:id="rId25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i Anastasiou" initials="KA" lastIdx="1" clrIdx="0">
    <p:extLst>
      <p:ext uri="{19B8F6BF-5375-455C-9EA6-DF929625EA0E}">
        <p15:presenceInfo xmlns:p15="http://schemas.microsoft.com/office/powerpoint/2012/main" userId="S::kyriaki.anastasiou@inhwe.org::75e5871f-fa02-44ad-a3e0-6042bf2705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EBF6"/>
    <a:srgbClr val="02FFD2"/>
    <a:srgbClr val="AB0084"/>
    <a:srgbClr val="D0009E"/>
    <a:srgbClr val="23D4DD"/>
    <a:srgbClr val="E5FBFB"/>
    <a:srgbClr val="1A75DB"/>
    <a:srgbClr val="0063DC"/>
    <a:srgbClr val="FB0087"/>
    <a:srgbClr val="00C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14" autoAdjust="0"/>
    <p:restoredTop sz="93197" autoAdjust="0"/>
  </p:normalViewPr>
  <p:slideViewPr>
    <p:cSldViewPr snapToGrid="0">
      <p:cViewPr varScale="1">
        <p:scale>
          <a:sx n="56" d="100"/>
          <a:sy n="56" d="100"/>
        </p:scale>
        <p:origin x="10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it-IT" b="1"/>
            <a:t>Dati medici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fondamentale per garantire la continuità delle cure, evitare trattamenti duplicati e fornire una comprensione completa delle esigenze di salute di un paziente.</a:t>
          </a:r>
          <a:endParaRPr lang="en-US" b="0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US" b="1"/>
            <a:t>Dati finanziari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essenziale per l'accesso dei pazienti alle cure, garantendo che i processi finanziari siano fluidi e che i sistemi assicurativi e di pagamento funzionino in modo efficiente sia per i pazienti che per i fornitori.</a:t>
          </a:r>
          <a:endParaRPr lang="en-US" b="0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Vitale per l'inseguimento accurato delle cartelle cliniche dei pazienti, il mantenimento delle informazioni di contatto e la conformità ai requisiti normativi.</a:t>
          </a:r>
          <a:endParaRPr lang="en-US" b="0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2FFD2"/>
        </a:solidFill>
      </dgm:spPr>
      <dgm:t>
        <a:bodyPr/>
        <a:lstStyle/>
        <a:p>
          <a:r>
            <a:rPr lang="it-IT" b="1"/>
            <a:t>Dati comportamentali e sullo stile di vita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Particolarmente importante per l'assistenza personalizzata e le strategie preventive, soprattutto nella gestione delle malattie croniche in cui i fattori dello stile di vita giocano un ruolo significativo.</a:t>
          </a:r>
          <a:endParaRPr lang="en-US" b="0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it-IT" b="1" dirty="0"/>
            <a:t>Informazioni personali</a:t>
          </a:r>
          <a:endParaRPr lang="en-US" b="1" dirty="0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366209"/>
          <a:ext cx="10164261" cy="52767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/>
            <a:t>Dati medici</a:t>
          </a:r>
          <a:endParaRPr lang="en-US" sz="2200" b="1" kern="1200" dirty="0"/>
        </a:p>
      </dsp:txBody>
      <dsp:txXfrm>
        <a:off x="25759" y="391968"/>
        <a:ext cx="10112743" cy="476152"/>
      </dsp:txXfrm>
    </dsp:sp>
    <dsp:sp modelId="{505E8EB2-7FB4-4BA9-84E6-DEEED66CEC51}">
      <dsp:nvSpPr>
        <dsp:cNvPr id="0" name=""/>
        <dsp:cNvSpPr/>
      </dsp:nvSpPr>
      <dsp:spPr>
        <a:xfrm>
          <a:off x="0" y="893879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fondamentale per garantire la continuità delle cure, evitare trattamenti duplicati e fornire una comprensione completa delle esigenze di salute di un paziente.</a:t>
          </a:r>
          <a:endParaRPr lang="en-US" sz="1700" b="0" kern="1200" dirty="0"/>
        </a:p>
      </dsp:txBody>
      <dsp:txXfrm>
        <a:off x="0" y="893879"/>
        <a:ext cx="10164261" cy="535095"/>
      </dsp:txXfrm>
    </dsp:sp>
    <dsp:sp modelId="{510C3DCC-396D-4FDF-AB77-CDF592E23393}">
      <dsp:nvSpPr>
        <dsp:cNvPr id="0" name=""/>
        <dsp:cNvSpPr/>
      </dsp:nvSpPr>
      <dsp:spPr>
        <a:xfrm>
          <a:off x="0" y="1428974"/>
          <a:ext cx="10164261" cy="52767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Dati finanziari</a:t>
          </a:r>
          <a:endParaRPr lang="en-US" sz="2200" b="1" kern="1200" dirty="0"/>
        </a:p>
      </dsp:txBody>
      <dsp:txXfrm>
        <a:off x="25759" y="1454733"/>
        <a:ext cx="10112743" cy="476152"/>
      </dsp:txXfrm>
    </dsp:sp>
    <dsp:sp modelId="{22125DD9-0BA8-493A-9B98-54416029028F}">
      <dsp:nvSpPr>
        <dsp:cNvPr id="0" name=""/>
        <dsp:cNvSpPr/>
      </dsp:nvSpPr>
      <dsp:spPr>
        <a:xfrm>
          <a:off x="0" y="1956645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essenziale per l'accesso dei pazienti alle cure, garantendo che i processi finanziari siano fluidi e che i sistemi assicurativi e di pagamento funzionino in modo efficiente sia per i pazienti che per i fornitori.</a:t>
          </a:r>
          <a:endParaRPr lang="en-US" sz="1700" b="0" kern="1200" dirty="0"/>
        </a:p>
      </dsp:txBody>
      <dsp:txXfrm>
        <a:off x="0" y="1956645"/>
        <a:ext cx="10164261" cy="535095"/>
      </dsp:txXfrm>
    </dsp:sp>
    <dsp:sp modelId="{8F65AB59-BF93-4783-81F7-E872A66D55E9}">
      <dsp:nvSpPr>
        <dsp:cNvPr id="0" name=""/>
        <dsp:cNvSpPr/>
      </dsp:nvSpPr>
      <dsp:spPr>
        <a:xfrm>
          <a:off x="0" y="2491740"/>
          <a:ext cx="10164261" cy="52767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 dirty="0"/>
            <a:t>Informazioni personali</a:t>
          </a:r>
          <a:endParaRPr lang="en-US" sz="2200" b="1" kern="1200" dirty="0"/>
        </a:p>
      </dsp:txBody>
      <dsp:txXfrm>
        <a:off x="25759" y="2517499"/>
        <a:ext cx="10112743" cy="476152"/>
      </dsp:txXfrm>
    </dsp:sp>
    <dsp:sp modelId="{B42FA074-F784-4D41-BE2F-5620E0FB4C95}">
      <dsp:nvSpPr>
        <dsp:cNvPr id="0" name=""/>
        <dsp:cNvSpPr/>
      </dsp:nvSpPr>
      <dsp:spPr>
        <a:xfrm>
          <a:off x="0" y="3019410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Vitale per l'inseguimento accurato delle cartelle cliniche dei pazienti, il mantenimento delle informazioni di contatto e la conformità ai requisiti normativi.</a:t>
          </a:r>
          <a:endParaRPr lang="en-US" sz="1700" b="0" kern="1200" dirty="0"/>
        </a:p>
      </dsp:txBody>
      <dsp:txXfrm>
        <a:off x="0" y="3019410"/>
        <a:ext cx="10164261" cy="535095"/>
      </dsp:txXfrm>
    </dsp:sp>
    <dsp:sp modelId="{69043EFA-E0EB-4326-81DC-158718DE4BD9}">
      <dsp:nvSpPr>
        <dsp:cNvPr id="0" name=""/>
        <dsp:cNvSpPr/>
      </dsp:nvSpPr>
      <dsp:spPr>
        <a:xfrm>
          <a:off x="0" y="3554505"/>
          <a:ext cx="10164261" cy="52767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/>
            <a:t>Dati comportamentali e sullo stile di vita</a:t>
          </a:r>
          <a:endParaRPr lang="en-US" sz="2200" b="1" kern="1200" dirty="0"/>
        </a:p>
      </dsp:txBody>
      <dsp:txXfrm>
        <a:off x="25759" y="3580264"/>
        <a:ext cx="10112743" cy="476152"/>
      </dsp:txXfrm>
    </dsp:sp>
    <dsp:sp modelId="{767074E9-6AA6-45BB-9307-E3B34521388C}">
      <dsp:nvSpPr>
        <dsp:cNvPr id="0" name=""/>
        <dsp:cNvSpPr/>
      </dsp:nvSpPr>
      <dsp:spPr>
        <a:xfrm>
          <a:off x="0" y="4082175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Particolarmente importante per l'assistenza personalizzata e le strategie preventive, soprattutto nella gestione delle malattie croniche in cui i fattori dello stile di vita giocano un ruolo significativo.</a:t>
          </a:r>
          <a:endParaRPr lang="en-US" sz="1700" b="0" kern="1200" dirty="0"/>
        </a:p>
      </dsp:txBody>
      <dsp:txXfrm>
        <a:off x="0" y="4082175"/>
        <a:ext cx="10164261" cy="5350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05/03/2026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3614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8609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9136D-3761-C4EF-AA5E-3BF15D04C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AE377DA-4D2D-4D1C-1E0F-A71209610A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691A3346-9B07-D58C-145F-D00D92F5A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A866E6E-22F6-D6F5-3FA2-1F943E39A6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6006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B4E43-6E74-3C09-210A-BDA3B5B6D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7AF138D-998D-9E82-BB2C-71B4273248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C084B27D-4E9A-2D0E-A827-689C9A1770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FA0A189-7B83-1079-6A5F-3B8685715C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6290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C25C2-9FE8-49BA-AF9D-36DD429B3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1AE693BF-575A-2C51-5445-1C5250A943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6A539374-C3A0-1C25-A3FD-934A9B6B6B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93CA00B-D705-0D41-BBF7-5F7C3F3771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8154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emf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01203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850213176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4621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2342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415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547704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16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8445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6A0FE610-1D22-DD98-BC14-ED1F232FDAF5}"/>
              </a:ext>
            </a:extLst>
          </p:cNvPr>
          <p:cNvSpPr txBox="1"/>
          <p:nvPr userDrawn="1"/>
        </p:nvSpPr>
        <p:spPr>
          <a:xfrm>
            <a:off x="1233293" y="6110320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BB8CD35-962C-38A3-D9DF-21399369DC6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22700" y="6131393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15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052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74627" y="2434765"/>
            <a:ext cx="6250502" cy="1447100"/>
          </a:xfrm>
        </p:spPr>
        <p:txBody>
          <a:bodyPr anchor="ctr"/>
          <a:lstStyle/>
          <a:p>
            <a:r>
              <a:rPr lang="en-US" dirty="0" err="1"/>
              <a:t>Ecosistemi</a:t>
            </a:r>
            <a:r>
              <a:rPr lang="en-US" dirty="0"/>
              <a:t> </a:t>
            </a:r>
            <a:r>
              <a:rPr lang="en-US" dirty="0" err="1"/>
              <a:t>digitali</a:t>
            </a:r>
            <a:endParaRPr lang="en-GB" dirty="0"/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DF872062-B160-1442-2470-A71125022477}"/>
              </a:ext>
            </a:extLst>
          </p:cNvPr>
          <p:cNvSpPr txBox="1">
            <a:spLocks/>
          </p:cNvSpPr>
          <p:nvPr/>
        </p:nvSpPr>
        <p:spPr>
          <a:xfrm>
            <a:off x="1859335" y="3983467"/>
            <a:ext cx="7081085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Calibri"/>
                <a:ea typeface="Calibri"/>
                <a:cs typeface="Calibri"/>
                <a:sym typeface="Calibri"/>
              </a:rPr>
              <a:t>Modulo 1</a:t>
            </a:r>
            <a:endParaRPr lang="it-IT" sz="3200" b="1" dirty="0">
              <a:latin typeface="+mn-lt"/>
            </a:endParaRPr>
          </a:p>
        </p:txBody>
      </p:sp>
      <p:sp>
        <p:nvSpPr>
          <p:cNvPr id="6" name="Affiliation">
            <a:extLst>
              <a:ext uri="{FF2B5EF4-FFF2-40B4-BE49-F238E27FC236}">
                <a16:creationId xmlns:a16="http://schemas.microsoft.com/office/drawing/2014/main" id="{4CDA6715-4494-A45B-F251-7CD5770B500A}"/>
              </a:ext>
            </a:extLst>
          </p:cNvPr>
          <p:cNvSpPr txBox="1">
            <a:spLocks/>
          </p:cNvSpPr>
          <p:nvPr/>
        </p:nvSpPr>
        <p:spPr>
          <a:xfrm>
            <a:off x="2507084" y="5071098"/>
            <a:ext cx="5785591" cy="509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600" b="1" dirty="0">
                <a:latin typeface="+mn-lt"/>
              </a:rPr>
              <a:t>Irene Gabutti – Alessio Di Pofi</a:t>
            </a:r>
            <a:br>
              <a:rPr lang="it-IT" sz="1600" b="1" dirty="0">
                <a:latin typeface="+mn-lt"/>
              </a:rPr>
            </a:br>
            <a:r>
              <a:rPr lang="it-IT" sz="1600" b="1" dirty="0">
                <a:latin typeface="+mn-lt"/>
              </a:rPr>
              <a:t>Università Cattolica Del Sacro Cuore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C0A8C5-381E-DA91-452F-66577E02A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Assetto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normativo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5FDF1F-B188-7483-C770-3FE9B459A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5" name="Picture 4" descr="Una bilancia vintage">
            <a:extLst>
              <a:ext uri="{FF2B5EF4-FFF2-40B4-BE49-F238E27FC236}">
                <a16:creationId xmlns:a16="http://schemas.microsoft.com/office/drawing/2014/main" id="{B5110698-B0E1-F55B-3823-1DF8B2287E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1647"/>
          <a:stretch/>
        </p:blipFill>
        <p:spPr>
          <a:xfrm>
            <a:off x="6944180" y="828942"/>
            <a:ext cx="3624847" cy="5341121"/>
          </a:xfrm>
          <a:prstGeom prst="rect">
            <a:avLst/>
          </a:prstGeom>
        </p:spPr>
      </p:pic>
      <p:sp>
        <p:nvSpPr>
          <p:cNvPr id="6" name="CasellaDiTesto 3">
            <a:extLst>
              <a:ext uri="{FF2B5EF4-FFF2-40B4-BE49-F238E27FC236}">
                <a16:creationId xmlns:a16="http://schemas.microsoft.com/office/drawing/2014/main" id="{A9FFC5E3-F2AE-7E87-83E7-8C286748B51E}"/>
              </a:ext>
            </a:extLst>
          </p:cNvPr>
          <p:cNvSpPr txBox="1"/>
          <p:nvPr/>
        </p:nvSpPr>
        <p:spPr>
          <a:xfrm>
            <a:off x="558528" y="1756067"/>
            <a:ext cx="58681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La normativa nazionale /regionale /locale è chiara, aggiornata, coerente ed è in linea con gli obiettivi prioritari da raggiungere nella gestione della cronicità tramite la best practice.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L’assetto normativo è solo di ostacolo alla piena implementazione della buona pratica</a:t>
            </a:r>
          </a:p>
          <a:p>
            <a:r>
              <a:rPr lang="it-IT" dirty="0"/>
              <a:t>1 L’assetto normativo talvolta limita o rallenta la piena implementazione della buona pratica</a:t>
            </a:r>
          </a:p>
          <a:p>
            <a:r>
              <a:rPr lang="it-IT" dirty="0"/>
              <a:t>2 L’assetto normativo è solitamente di supporto alla piena implementazione della buona pratica</a:t>
            </a:r>
          </a:p>
          <a:p>
            <a:r>
              <a:rPr lang="it-IT" dirty="0"/>
              <a:t>3 L’assetto normativo è pienamente allineato e coerente con l’implementazione e gli obiettivi della buona pratica</a:t>
            </a:r>
          </a:p>
        </p:txBody>
      </p:sp>
    </p:spTree>
    <p:extLst>
      <p:ext uri="{BB962C8B-B14F-4D97-AF65-F5344CB8AC3E}">
        <p14:creationId xmlns:p14="http://schemas.microsoft.com/office/powerpoint/2010/main" val="960889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BBFA6-D142-5F05-CA1A-98BEA9B8E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771CDF41-745B-C82C-EDC8-0073721EA8F7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Governance e leadership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AAD5D24-13E6-62F7-256D-93C64619F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One big red drawing pin in front of many smaller black drawing pins">
            <a:extLst>
              <a:ext uri="{FF2B5EF4-FFF2-40B4-BE49-F238E27FC236}">
                <a16:creationId xmlns:a16="http://schemas.microsoft.com/office/drawing/2014/main" id="{DC19B04C-2820-E95F-9D84-7AFA598471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30" r="14227" b="-1"/>
          <a:stretch/>
        </p:blipFill>
        <p:spPr>
          <a:xfrm>
            <a:off x="6856080" y="743964"/>
            <a:ext cx="3633367" cy="5353675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73899BCB-9425-AF42-45C6-BAE39EBA68DC}"/>
              </a:ext>
            </a:extLst>
          </p:cNvPr>
          <p:cNvSpPr txBox="1"/>
          <p:nvPr/>
        </p:nvSpPr>
        <p:spPr>
          <a:xfrm>
            <a:off x="524565" y="1529240"/>
            <a:ext cx="577474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La leadership regionale/ aziendale è fortemente orientata agli obiettivi da raggiungere tramite la best practice e le azioni di gestione e governo (es. modelli organizzativi, strumenti manageriali) sono adeguatamente allineate.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La leadership aziendale e locale è totalmente disinteressata all’implementazione della buona pratica</a:t>
            </a:r>
          </a:p>
          <a:p>
            <a:r>
              <a:rPr lang="it-IT" dirty="0"/>
              <a:t>1 La leadership aziendale e locale è solo in parte coerente con gli obiettivi e l’uso della buona pratica</a:t>
            </a:r>
          </a:p>
          <a:p>
            <a:r>
              <a:rPr lang="it-IT" dirty="0"/>
              <a:t>2 La leadership aziendale e locale è allineata con l’implementazione della buona pratica ma presenta ancora degli elementi di incoerenza</a:t>
            </a:r>
          </a:p>
          <a:p>
            <a:r>
              <a:rPr lang="it-IT" dirty="0"/>
              <a:t>3 La leadership aziendale e locale è molto coinvolta e dedita alla corretta implementazione della buona pratica. Essa ha adattato modelli e strumenti manageriali ai suoi obiettivi di lungo termine</a:t>
            </a:r>
          </a:p>
        </p:txBody>
      </p:sp>
    </p:spTree>
    <p:extLst>
      <p:ext uri="{BB962C8B-B14F-4D97-AF65-F5344CB8AC3E}">
        <p14:creationId xmlns:p14="http://schemas.microsoft.com/office/powerpoint/2010/main" val="348289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1E036-03CC-88AD-8F59-9A828327D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A928AD78-9021-8F11-3867-28BBBD3F06D5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Infrastrutture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tecnologiche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e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digitali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377D05F-0439-42FE-15C9-8C8C86A82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7" name="Picture 4" descr="Trama con circuito stampato bianco">
            <a:extLst>
              <a:ext uri="{FF2B5EF4-FFF2-40B4-BE49-F238E27FC236}">
                <a16:creationId xmlns:a16="http://schemas.microsoft.com/office/drawing/2014/main" id="{C143780C-01A4-03E1-2484-4239DA0159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13" r="27787"/>
          <a:stretch/>
        </p:blipFill>
        <p:spPr>
          <a:xfrm>
            <a:off x="6988803" y="1090344"/>
            <a:ext cx="3523172" cy="5191305"/>
          </a:xfrm>
          <a:prstGeom prst="rect">
            <a:avLst/>
          </a:prstGeom>
        </p:spPr>
      </p:pic>
      <p:sp>
        <p:nvSpPr>
          <p:cNvPr id="8" name="CasellaDiTesto 3">
            <a:extLst>
              <a:ext uri="{FF2B5EF4-FFF2-40B4-BE49-F238E27FC236}">
                <a16:creationId xmlns:a16="http://schemas.microsoft.com/office/drawing/2014/main" id="{333B3C26-2BAE-5158-98D4-F909CC275D8C}"/>
              </a:ext>
            </a:extLst>
          </p:cNvPr>
          <p:cNvSpPr txBox="1"/>
          <p:nvPr/>
        </p:nvSpPr>
        <p:spPr>
          <a:xfrm>
            <a:off x="558528" y="1390741"/>
            <a:ext cx="591099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Le infrastrutture, i dispositivi, le tecnologie ICT e le tecnologie in genere sono adeguate e funzionali alla piena implementazione della best practice.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Le infrastrutture e tecnologie digitali a disposizione costituiscono un serio impedimento alla piena implementazione della buona pratica</a:t>
            </a:r>
          </a:p>
          <a:p>
            <a:r>
              <a:rPr lang="it-IT" dirty="0"/>
              <a:t>1 Le infrastrutture e tecnologie digitali a disposizione sono solo in parte adatte alla piena implementazione della buona pratica e talvolta ne impediscono l’efficacia</a:t>
            </a:r>
          </a:p>
          <a:p>
            <a:r>
              <a:rPr lang="it-IT" dirty="0"/>
              <a:t>2 Le infrastrutture e tecnologie digitali a disposizione sono tendenzialmente adatte alla corretta implementazione della buona pratica ma talvolta presentano alcuni importanti limiti</a:t>
            </a:r>
          </a:p>
          <a:p>
            <a:r>
              <a:rPr lang="it-IT" dirty="0"/>
              <a:t>3 Le infrastrutture e tecnologie digitali a disposizione sono talmente moderne, coerenti e facili da usare che forniscono sempre un pieno supporto al raggiungimento degli obiettivi della buona pratica</a:t>
            </a:r>
          </a:p>
        </p:txBody>
      </p:sp>
    </p:spTree>
    <p:extLst>
      <p:ext uri="{BB962C8B-B14F-4D97-AF65-F5344CB8AC3E}">
        <p14:creationId xmlns:p14="http://schemas.microsoft.com/office/powerpoint/2010/main" val="1932547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4A48B-B700-4858-07F0-15418D1A0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1C46DDFC-8FD0-345F-A3B6-898F2BDB3D4C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Coordinamento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dei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processi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3E9C436-4E19-2E3A-DC0E-30C464ABC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0E68F7E-7B54-2F3A-5824-99073BE695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80" r="14151" b="2"/>
          <a:stretch/>
        </p:blipFill>
        <p:spPr>
          <a:xfrm>
            <a:off x="6761169" y="1209694"/>
            <a:ext cx="3363692" cy="4956316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6709BE17-2469-321C-CBB6-47C6022F37DF}"/>
              </a:ext>
            </a:extLst>
          </p:cNvPr>
          <p:cNvSpPr txBox="1"/>
          <p:nvPr/>
        </p:nvSpPr>
        <p:spPr>
          <a:xfrm>
            <a:off x="558528" y="1425694"/>
            <a:ext cx="51220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 processi fisici, clinici ed i flussi informativi sono delineati e gestiti in modo chiaro, esaustivo e senza l’insorgere di ridondanze e confusione.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endParaRPr lang="it-IT" dirty="0"/>
          </a:p>
          <a:p>
            <a:r>
              <a:rPr lang="it-IT" dirty="0"/>
              <a:t>0  Non esistono linee guida formali e standard su come coordinare i processi relativi alla buona pratica</a:t>
            </a:r>
          </a:p>
          <a:p>
            <a:r>
              <a:rPr lang="it-IT" dirty="0"/>
              <a:t>1  Sono presenti alcune linee guida su come coordinare i processi, ma non un approccio sistematico</a:t>
            </a:r>
          </a:p>
          <a:p>
            <a:r>
              <a:rPr lang="it-IT" dirty="0"/>
              <a:t>2 La maggior parte dei processi è coordinata da procedure standard e ben comprese dal personale</a:t>
            </a:r>
          </a:p>
          <a:p>
            <a:r>
              <a:rPr lang="it-IT" dirty="0"/>
              <a:t>3 Esiste un approccio sistematico alla standardizzazione dei processi di cura ed al loro coordinamento, che è sempre implementato</a:t>
            </a:r>
          </a:p>
        </p:txBody>
      </p:sp>
    </p:spTree>
    <p:extLst>
      <p:ext uri="{BB962C8B-B14F-4D97-AF65-F5344CB8AC3E}">
        <p14:creationId xmlns:p14="http://schemas.microsoft.com/office/powerpoint/2010/main" val="1394501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168DB-967E-9B43-E421-32EF314DC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6664CA4C-5DBD-7C2D-E7CE-CA015748C2EF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Finanziamenti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F7DBCA0-F0B3-869C-A2B4-EC9FE085A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Denaro e passaporto">
            <a:extLst>
              <a:ext uri="{FF2B5EF4-FFF2-40B4-BE49-F238E27FC236}">
                <a16:creationId xmlns:a16="http://schemas.microsoft.com/office/drawing/2014/main" id="{AC8818D6-B692-F156-9173-5597F2DBA7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817" r="22044"/>
          <a:stretch/>
        </p:blipFill>
        <p:spPr>
          <a:xfrm>
            <a:off x="7059407" y="992037"/>
            <a:ext cx="3417736" cy="5035949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4DE7AFEF-D11E-34EC-C65F-E68A7530BFAA}"/>
              </a:ext>
            </a:extLst>
          </p:cNvPr>
          <p:cNvSpPr txBox="1"/>
          <p:nvPr/>
        </p:nvSpPr>
        <p:spPr>
          <a:xfrm>
            <a:off x="558528" y="1328467"/>
            <a:ext cx="630246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 finanziamenti a disposizione per l’implementazione della best practice sono adeguati. Questi possono riguardare strumenti chiave o di supporto alla piena implementazione della best practice. Possono anche riguardare gli incentivi monetari legati alla sua piena implementazione.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I finanziamenti e le formule di rimborso sono totalmente incoerenti con gli obiettivi e le caratteristiche della best practice</a:t>
            </a:r>
          </a:p>
          <a:p>
            <a:r>
              <a:rPr lang="it-IT" dirty="0"/>
              <a:t>1 I finanziamenti e le formule di rimborso sono solo in parte coerenti con gli obiettivi e le caratteristiche della best practice</a:t>
            </a:r>
          </a:p>
          <a:p>
            <a:r>
              <a:rPr lang="it-IT" dirty="0"/>
              <a:t>2 La best practice è supportata da un sistema di finanziamento tendenzialmente adeguato per il raggiungimento della sua efficacia, pur sussistendo alcuni elementi di criticità</a:t>
            </a:r>
          </a:p>
          <a:p>
            <a:r>
              <a:rPr lang="it-IT" dirty="0"/>
              <a:t>3 La best practice è supportata da un sistema di finanziamento completamente coerente che ne consente la piena ed efficace implementazione</a:t>
            </a:r>
          </a:p>
        </p:txBody>
      </p:sp>
    </p:spTree>
    <p:extLst>
      <p:ext uri="{BB962C8B-B14F-4D97-AF65-F5344CB8AC3E}">
        <p14:creationId xmlns:p14="http://schemas.microsoft.com/office/powerpoint/2010/main" val="1329039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E390C-B2D0-B684-3B74-C6364173B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7FB956B9-CEFA-5614-EACB-D26AE565DFB0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Metodi di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valutazione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F68F30D-CBC7-F39E-DF40-6FF15219B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Lente di ingrandimento che mostra prestazioni in calo">
            <a:extLst>
              <a:ext uri="{FF2B5EF4-FFF2-40B4-BE49-F238E27FC236}">
                <a16:creationId xmlns:a16="http://schemas.microsoft.com/office/drawing/2014/main" id="{95ED58AC-85B4-395B-687A-2D76D0D899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06" r="42592" b="-1"/>
          <a:stretch/>
        </p:blipFill>
        <p:spPr>
          <a:xfrm>
            <a:off x="7089684" y="1090344"/>
            <a:ext cx="3502868" cy="5161388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B424D2BF-488B-9488-BEB7-8FE1D0E5AF26}"/>
              </a:ext>
            </a:extLst>
          </p:cNvPr>
          <p:cNvSpPr txBox="1"/>
          <p:nvPr/>
        </p:nvSpPr>
        <p:spPr>
          <a:xfrm>
            <a:off x="558528" y="1266326"/>
            <a:ext cx="55897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Gli interventi di valutazione delle aziende e dei professionisti tengono in debito conto l’impegno nell’implementazione della best practice.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La valutazione dei processi di cura è totalmente ancorata a vecchi standard e a vecchie modalità di erogazione dei servizi</a:t>
            </a:r>
          </a:p>
          <a:p>
            <a:r>
              <a:rPr lang="it-IT" dirty="0"/>
              <a:t>1. La valutazione dei processi di cura è solo in piccola parte coerente con gli obiettivi a lungo termine della best practice</a:t>
            </a:r>
          </a:p>
          <a:p>
            <a:r>
              <a:rPr lang="it-IT" dirty="0"/>
              <a:t>2 La valutazione dei processi di cura è in buona parte coerente con gli obiettivi a lungo termine della best practice</a:t>
            </a:r>
          </a:p>
          <a:p>
            <a:r>
              <a:rPr lang="it-IT" dirty="0"/>
              <a:t>3 La valutazione dei processi di cura è pienamente coerente con la best practice e con i suoi obiettivi a lungo termine</a:t>
            </a:r>
          </a:p>
        </p:txBody>
      </p:sp>
    </p:spTree>
    <p:extLst>
      <p:ext uri="{BB962C8B-B14F-4D97-AF65-F5344CB8AC3E}">
        <p14:creationId xmlns:p14="http://schemas.microsoft.com/office/powerpoint/2010/main" val="2342303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AC53E-BC35-2491-3B30-6713CE40D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2D47B687-ACD7-5209-4453-36875CCF9922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Professionisti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70F51BA-645F-2D48-A906-727922BD1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6" name="Picture 4" descr="Stetoscopio">
            <a:extLst>
              <a:ext uri="{FF2B5EF4-FFF2-40B4-BE49-F238E27FC236}">
                <a16:creationId xmlns:a16="http://schemas.microsoft.com/office/drawing/2014/main" id="{64509026-A4EC-3C55-19A2-A304F4BC58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122" r="20576" b="-1"/>
          <a:stretch/>
        </p:blipFill>
        <p:spPr>
          <a:xfrm>
            <a:off x="6986615" y="937822"/>
            <a:ext cx="3613002" cy="5323668"/>
          </a:xfrm>
          <a:prstGeom prst="rect">
            <a:avLst/>
          </a:prstGeom>
        </p:spPr>
      </p:pic>
      <p:sp>
        <p:nvSpPr>
          <p:cNvPr id="7" name="CasellaDiTesto 3">
            <a:extLst>
              <a:ext uri="{FF2B5EF4-FFF2-40B4-BE49-F238E27FC236}">
                <a16:creationId xmlns:a16="http://schemas.microsoft.com/office/drawing/2014/main" id="{7BF9CAD6-05EE-6C84-B3AC-FCF7130EB3CB}"/>
              </a:ext>
            </a:extLst>
          </p:cNvPr>
          <p:cNvSpPr txBox="1"/>
          <p:nvPr/>
        </p:nvSpPr>
        <p:spPr>
          <a:xfrm>
            <a:off x="558528" y="1090344"/>
            <a:ext cx="61370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 professionisti sono altamente dediti e competenti in merito all’implementazione della best practice. Non sussistono barriere in termini di commitment, culturali o di capacità/competenze nella sua implementazione. </a:t>
            </a:r>
            <a:r>
              <a:rPr lang="it-IT" b="1" dirty="0"/>
              <a:t>I ruoli professionali sono aggiornati e coerenti con i nuovi modi di gestire le cronicità tramite la best practice.</a:t>
            </a:r>
          </a:p>
          <a:p>
            <a:endParaRPr lang="it-IT" b="1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Esiste una forte confusione in merito ai ruoli e compiti dei professionisti, che spesso non sono adeguatamente formati all’uso della best practice</a:t>
            </a:r>
          </a:p>
          <a:p>
            <a:r>
              <a:rPr lang="it-IT" dirty="0"/>
              <a:t>1 I professionisti sono consapevoli del loro ruolo e disposti ad usare la best practice, ma si trovano spesso in situazioni di disagio a causa di sovrapposizioni di responsabilità o responsabilità poco chiare/coerenti</a:t>
            </a:r>
          </a:p>
          <a:p>
            <a:r>
              <a:rPr lang="it-IT" dirty="0"/>
              <a:t>2 I professionisti sono molto dediti alla best practice e solo di rado incontrano difficoltà relative all’ambiguità di ruolo o alle loro competenze</a:t>
            </a:r>
          </a:p>
          <a:p>
            <a:r>
              <a:rPr lang="it-IT" dirty="0"/>
              <a:t>3 I professionisti sono pienamente in grado e volenterosi di implementare la best practice e lo fanno senza difficoltà</a:t>
            </a:r>
          </a:p>
        </p:txBody>
      </p:sp>
    </p:spTree>
    <p:extLst>
      <p:ext uri="{BB962C8B-B14F-4D97-AF65-F5344CB8AC3E}">
        <p14:creationId xmlns:p14="http://schemas.microsoft.com/office/powerpoint/2010/main" val="3664239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70AFF-535B-55AB-1B0F-38215475D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D12EECA5-7827-4948-4BFE-B9A8514D7567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Utenti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e caregiver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62A679B-7C0B-D58F-38A1-C92E48625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Una mano di due adulti e un bambino l’una sopra l’altra">
            <a:extLst>
              <a:ext uri="{FF2B5EF4-FFF2-40B4-BE49-F238E27FC236}">
                <a16:creationId xmlns:a16="http://schemas.microsoft.com/office/drawing/2014/main" id="{266D1ECA-EACD-E29B-79F5-2C12860830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73" r="23925" b="-1"/>
          <a:stretch/>
        </p:blipFill>
        <p:spPr>
          <a:xfrm>
            <a:off x="7053377" y="978742"/>
            <a:ext cx="3443057" cy="5073258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3FF88187-AF9C-BF67-EBDF-68C656C82628}"/>
              </a:ext>
            </a:extLst>
          </p:cNvPr>
          <p:cNvSpPr txBox="1"/>
          <p:nvPr/>
        </p:nvSpPr>
        <p:spPr>
          <a:xfrm>
            <a:off x="558528" y="1391712"/>
            <a:ext cx="51202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Gli utenti ed i loro caregiver sono aperti e motivati all’uso della best practice. Sono in grado di svolgere le azioni richieste e non sussistono problemi di «health </a:t>
            </a:r>
            <a:r>
              <a:rPr lang="it-IT" dirty="0" err="1"/>
              <a:t>literacy</a:t>
            </a:r>
            <a:r>
              <a:rPr lang="it-IT" dirty="0"/>
              <a:t>» tali da impedirne la compliance. 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Gli utenti sono spaesati e restii all’uso della best practice</a:t>
            </a:r>
          </a:p>
          <a:p>
            <a:r>
              <a:rPr lang="it-IT" dirty="0"/>
              <a:t>1 Gli utenti sono volenterosi di usare la best practice ma incontrano frequenti difficoltà</a:t>
            </a:r>
          </a:p>
          <a:p>
            <a:r>
              <a:rPr lang="it-IT" dirty="0"/>
              <a:t>2 Gli utenti sono volenterosi di usare la best practice e solitamente la usano con disinvoltura, pur presentandosi occasionalmente degli ostacoli</a:t>
            </a:r>
          </a:p>
          <a:p>
            <a:r>
              <a:rPr lang="it-IT" dirty="0"/>
              <a:t>3 Gli utenti usano la best practice con soddisfazione ed in modo del tutto efficace</a:t>
            </a:r>
          </a:p>
        </p:txBody>
      </p:sp>
    </p:spTree>
    <p:extLst>
      <p:ext uri="{BB962C8B-B14F-4D97-AF65-F5344CB8AC3E}">
        <p14:creationId xmlns:p14="http://schemas.microsoft.com/office/powerpoint/2010/main" val="4247686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08839-6E08-7EEC-69FD-914783EE7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F625740D-9759-B5E7-6A2F-A0D7BAFAD375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Rapporto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medico-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paziente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ADA515-3078-5635-4298-8EE8DE2BD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Pietre bianche impilate in equilibrio">
            <a:extLst>
              <a:ext uri="{FF2B5EF4-FFF2-40B4-BE49-F238E27FC236}">
                <a16:creationId xmlns:a16="http://schemas.microsoft.com/office/drawing/2014/main" id="{E21163EB-D990-DEEE-1682-5833361A55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544" r="154" b="-1"/>
          <a:stretch/>
        </p:blipFill>
        <p:spPr>
          <a:xfrm>
            <a:off x="6892252" y="743964"/>
            <a:ext cx="3747488" cy="5521830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468E1078-9741-BB1D-7818-FA29E7362F16}"/>
              </a:ext>
            </a:extLst>
          </p:cNvPr>
          <p:cNvSpPr txBox="1"/>
          <p:nvPr/>
        </p:nvSpPr>
        <p:spPr>
          <a:xfrm>
            <a:off x="558528" y="1277412"/>
            <a:ext cx="566728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Sia i professionisti che i pazienti ritengono che l’uso della best practice migliori o comunque non peggiori il rapporto di fiducia tra medico e paziente. Ritengono, inoltre, che la qualità dei servizi erogati tramite essa sia uguale o superiore rispetto a quella dei servizi erogati in precedenza.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Il rapporto M-P ha subito un forte ed evidente peggioramento con l’uso della best practice</a:t>
            </a:r>
          </a:p>
          <a:p>
            <a:r>
              <a:rPr lang="it-IT" dirty="0"/>
              <a:t>1Il rapporto M-P è rimasto tendenzialmente invariato con l’uso della best practice</a:t>
            </a:r>
          </a:p>
          <a:p>
            <a:r>
              <a:rPr lang="it-IT" dirty="0"/>
              <a:t>2 Il rapporto M-P è leggermente migliorato, ma presenta ancora alcune criticità</a:t>
            </a:r>
          </a:p>
          <a:p>
            <a:r>
              <a:rPr lang="it-IT" dirty="0"/>
              <a:t>3 Il rapporto M-P è pienamente soddisfacente e possibilmente anche migliorato in seguito all’uso della best practice</a:t>
            </a:r>
          </a:p>
        </p:txBody>
      </p:sp>
    </p:spTree>
    <p:extLst>
      <p:ext uri="{BB962C8B-B14F-4D97-AF65-F5344CB8AC3E}">
        <p14:creationId xmlns:p14="http://schemas.microsoft.com/office/powerpoint/2010/main" val="2302637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47041-7DE3-8A8C-94DF-08C6042AB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E79BD246-1752-4EE5-245C-02C838CFCE1B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Ampiezza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dell’ambizione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4567B82-F439-9C9C-262A-0BEE66549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Five bulbs and one of them is glowing">
            <a:extLst>
              <a:ext uri="{FF2B5EF4-FFF2-40B4-BE49-F238E27FC236}">
                <a16:creationId xmlns:a16="http://schemas.microsoft.com/office/drawing/2014/main" id="{57780359-2549-3775-3B2F-C294DB66CB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65" r="26834" b="-1"/>
          <a:stretch/>
        </p:blipFill>
        <p:spPr>
          <a:xfrm>
            <a:off x="6985204" y="828135"/>
            <a:ext cx="3646061" cy="5372380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490610F0-8D96-A6D8-AE72-C567774C2F76}"/>
              </a:ext>
            </a:extLst>
          </p:cNvPr>
          <p:cNvSpPr txBox="1"/>
          <p:nvPr/>
        </p:nvSpPr>
        <p:spPr>
          <a:xfrm>
            <a:off x="558528" y="1390741"/>
            <a:ext cx="62150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La best practice è costruita su di una visione a lungo termine con obiettivi strategici e visionari. Non è legata solo a obiettivi di breve periodo con un limitato impatto nella società.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La best practice è un’iniziativa isolata, usata in modo ripetitivo e non inserita in un più ampio contesto di strategie a lungo termine</a:t>
            </a:r>
          </a:p>
          <a:p>
            <a:r>
              <a:rPr lang="it-IT" dirty="0"/>
              <a:t>1 La best practice è un’iniziativa supportata da un contesto strategico allineato, pur essendo questo ancora relativamente confuso ed incoerente</a:t>
            </a:r>
          </a:p>
          <a:p>
            <a:r>
              <a:rPr lang="it-IT" dirty="0"/>
              <a:t>2 La best practice è un’iniziativa supportata da un contesto strategico allineato e fa parte di scelte di governance ben coordinate tra loro</a:t>
            </a:r>
          </a:p>
          <a:p>
            <a:r>
              <a:rPr lang="it-IT" dirty="0"/>
              <a:t>3 la best practice fa parte di un sistema di azioni con obiettivi a lungo termine chiari, coerenti e ben condivisi con i professionisti e gli utenti. Le sue potenzialità, anche se non interamente espresse attualmente, sono ben esplorate e conosciute</a:t>
            </a:r>
          </a:p>
        </p:txBody>
      </p:sp>
    </p:spTree>
    <p:extLst>
      <p:ext uri="{BB962C8B-B14F-4D97-AF65-F5344CB8AC3E}">
        <p14:creationId xmlns:p14="http://schemas.microsoft.com/office/powerpoint/2010/main" val="2266614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0F56C-47F1-58D7-63D8-971C65777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2101990"/>
            <a:ext cx="9685900" cy="3771188"/>
          </a:xfrm>
        </p:spPr>
        <p:txBody>
          <a:bodyPr/>
          <a:lstStyle/>
          <a:p>
            <a:pPr marL="0" indent="0">
              <a:buNone/>
            </a:pPr>
            <a:r>
              <a:rPr lang="it-IT" b="1" dirty="0"/>
              <a:t>Che cos'è un ecosistema digitale?</a:t>
            </a:r>
          </a:p>
          <a:p>
            <a:r>
              <a:rPr lang="it-IT" dirty="0"/>
              <a:t>Nel settore sanitario, un ecosistema digitale si riferisce a un ambiente di rete in cui varie parti interessate (pazienti, operatori sanitari, sistemi di supporto e altro ancora) sono interconnesse attraverso piattaforme e strumenti digitali.</a:t>
            </a:r>
          </a:p>
          <a:p>
            <a:r>
              <a:rPr lang="it-IT" dirty="0"/>
              <a:t>Questi ecosistemi facilitano lo scambio di informazioni a più livelli, consentendo un approccio completo alla cura del paziente.</a:t>
            </a:r>
            <a:endParaRPr lang="en-US" dirty="0"/>
          </a:p>
        </p:txBody>
      </p:sp>
      <p:sp>
        <p:nvSpPr>
          <p:cNvPr id="4" name="Cím 1"/>
          <p:cNvSpPr txBox="1">
            <a:spLocks/>
          </p:cNvSpPr>
          <p:nvPr/>
        </p:nvSpPr>
        <p:spPr>
          <a:xfrm>
            <a:off x="7259098" y="360056"/>
            <a:ext cx="3254827" cy="644694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400" b="1" dirty="0" err="1">
                <a:solidFill>
                  <a:schemeClr val="bg1"/>
                </a:solidFill>
                <a:latin typeface="+mn-lt"/>
              </a:rPr>
              <a:t>Introduzione</a:t>
            </a:r>
            <a:endParaRPr lang="en-GB" sz="4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3BD108E-A093-B018-78DF-AFB45930D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10520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655861F-74EA-8B2C-AB4E-7B46236DC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Grazie!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20472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FA34B-088C-4676-BDA0-A5DE7A019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0EEB9-4562-C69B-1200-DC8DB6F635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1385893"/>
            <a:ext cx="9685900" cy="3771188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Scopo</a:t>
            </a:r>
            <a:r>
              <a:rPr lang="en-US" b="1" dirty="0"/>
              <a:t> </a:t>
            </a:r>
            <a:r>
              <a:rPr lang="en-US" b="1" dirty="0" err="1"/>
              <a:t>degli</a:t>
            </a:r>
            <a:r>
              <a:rPr lang="en-US" b="1" dirty="0"/>
              <a:t> </a:t>
            </a:r>
            <a:r>
              <a:rPr lang="en-US" b="1" dirty="0" err="1"/>
              <a:t>ecosistemi</a:t>
            </a:r>
            <a:r>
              <a:rPr lang="en-US" b="1" dirty="0"/>
              <a:t> </a:t>
            </a:r>
            <a:r>
              <a:rPr lang="en-US" b="1" dirty="0" err="1"/>
              <a:t>digitali</a:t>
            </a:r>
            <a:endParaRPr lang="en-US" b="1" dirty="0"/>
          </a:p>
          <a:p>
            <a:r>
              <a:rPr lang="it-IT" sz="2800" dirty="0"/>
              <a:t>Gli ecosistemi digitali nel settore sanitario sono progettati per creare percorsi di cura incentrati sul paziente e orientati alla prossimità.</a:t>
            </a:r>
          </a:p>
          <a:p>
            <a:r>
              <a:rPr lang="it-IT" sz="2800" dirty="0"/>
              <a:t>Ciò significa organizzare i servizi sanitari più vicino a dove vivono i pazienti, spesso consentendo l'assistenza domiciliare, che è preziosa per la gestione di condizioni croniche e complesse.</a:t>
            </a:r>
          </a:p>
          <a:p>
            <a:r>
              <a:rPr lang="it-IT" sz="2800" dirty="0"/>
              <a:t>L'obiettivo è quello di garantire un'assistenza coordinata e senza soluzione di continuità, che si adatti alle esigenze individuali dei pazienti e incoraggi un maggiore coinvolgimento dei pazienti nella gestione della propria salute.</a:t>
            </a:r>
            <a:endParaRPr lang="en-US" sz="2800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1970C22C-9BD6-FD8B-C036-0C9629C0DE18}"/>
              </a:ext>
            </a:extLst>
          </p:cNvPr>
          <p:cNvSpPr txBox="1">
            <a:spLocks/>
          </p:cNvSpPr>
          <p:nvPr/>
        </p:nvSpPr>
        <p:spPr>
          <a:xfrm>
            <a:off x="7259098" y="360056"/>
            <a:ext cx="3254827" cy="644694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400" b="1" dirty="0" err="1">
                <a:solidFill>
                  <a:schemeClr val="bg1"/>
                </a:solidFill>
                <a:latin typeface="+mn-lt"/>
              </a:rPr>
              <a:t>Introduzione</a:t>
            </a:r>
            <a:endParaRPr lang="en-GB" sz="4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1348E7F-D845-C348-2D50-68D10890A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868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282383" y="491178"/>
            <a:ext cx="4517380" cy="784586"/>
          </a:xfrm>
        </p:spPr>
        <p:txBody>
          <a:bodyPr/>
          <a:lstStyle/>
          <a:p>
            <a:pPr algn="ctr"/>
            <a:r>
              <a:rPr lang="en-US" sz="4000" b="1" dirty="0" err="1">
                <a:solidFill>
                  <a:schemeClr val="bg1"/>
                </a:solidFill>
              </a:rPr>
              <a:t>Importanza</a:t>
            </a:r>
            <a:r>
              <a:rPr lang="en-US" sz="4000" b="1" dirty="0">
                <a:solidFill>
                  <a:schemeClr val="bg1"/>
                </a:solidFill>
              </a:rPr>
              <a:t> dell’</a:t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 err="1">
                <a:solidFill>
                  <a:schemeClr val="bg1"/>
                </a:solidFill>
              </a:rPr>
              <a:t>Infrastruttura</a:t>
            </a:r>
            <a:r>
              <a:rPr lang="en-US" sz="4000" b="1" dirty="0">
                <a:solidFill>
                  <a:schemeClr val="bg1"/>
                </a:solidFill>
              </a:rPr>
              <a:t> IT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556931" y="1332269"/>
            <a:ext cx="9685900" cy="4534774"/>
          </a:xfrm>
        </p:spPr>
        <p:txBody>
          <a:bodyPr/>
          <a:lstStyle/>
          <a:p>
            <a:pPr marL="0" indent="0">
              <a:buNone/>
            </a:pPr>
            <a:r>
              <a:rPr lang="it-IT" b="1" dirty="0"/>
              <a:t>Il ruolo dei sistemi IT</a:t>
            </a:r>
          </a:p>
          <a:p>
            <a:r>
              <a:rPr lang="it-IT" sz="2800" dirty="0"/>
              <a:t>Affinché un ecosistema digitale funzioni in modo efficace, deve essere supportato da una solida infrastruttura IT.</a:t>
            </a:r>
          </a:p>
          <a:p>
            <a:r>
              <a:rPr lang="it-IT" sz="2800" dirty="0"/>
              <a:t>I sistemi informatici sono la spina dorsale degli ecosistemi digitali e consentono loro di:</a:t>
            </a:r>
          </a:p>
          <a:p>
            <a:r>
              <a:rPr lang="it-IT" sz="2800" dirty="0"/>
              <a:t>Integra i dati su diverse piattaforme, garantendo che le informazioni possano fluire tra diversi fornitori di servizi sanitari, servizi e impostazioni.</a:t>
            </a:r>
          </a:p>
          <a:p>
            <a:r>
              <a:rPr lang="it-IT" sz="2800" dirty="0"/>
              <a:t>Supporta lo scambio di dati in tempo reale, consentendo agli operatori sanitari di accedere a informazioni aggiornate sui pazienti per un processo decisionale tempestivo e accurato.</a:t>
            </a:r>
            <a:endParaRPr lang="en-US" sz="280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3C8CD5C-2CB1-3A50-6D10-C6FA42CF6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45143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6D420-CA94-A56A-D807-FF04FBFA7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2C559D1E-48B1-642E-7F7A-2CFCAD5CCC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1701620"/>
            <a:ext cx="9685900" cy="4534774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Vantaggi</a:t>
            </a:r>
            <a:r>
              <a:rPr lang="en-US" b="1" dirty="0"/>
              <a:t> del </a:t>
            </a:r>
            <a:r>
              <a:rPr lang="en-US" b="1" dirty="0" err="1"/>
              <a:t>supporto</a:t>
            </a:r>
            <a:r>
              <a:rPr lang="en-US" b="1" dirty="0"/>
              <a:t> IT</a:t>
            </a:r>
          </a:p>
          <a:p>
            <a:r>
              <a:rPr lang="it-IT" dirty="0"/>
              <a:t>Con una solida base IT, gli ecosistemi digitali possono fornire informazioni più rapide e affidabili ai medici, supportare flussi di lavoro più fluidi e migliorare l'esperienza dei pazienti riducendo i ritardi e gli errori nella condivisione delle informazioni.</a:t>
            </a:r>
          </a:p>
          <a:p>
            <a:r>
              <a:rPr lang="it-IT" dirty="0"/>
              <a:t>I sistemi IT svolgono anche un ruolo chiave nella standardizzazione dei formati dei dati, facilitando il raggiungimento dell'interoperabilità in tutto l'ecosistema.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015846-AD1F-02D6-3B99-2CBD6309A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7" name="Cím 1">
            <a:extLst>
              <a:ext uri="{FF2B5EF4-FFF2-40B4-BE49-F238E27FC236}">
                <a16:creationId xmlns:a16="http://schemas.microsoft.com/office/drawing/2014/main" id="{3E554A06-14E0-4B10-B29B-1EC4F1B9B0D1}"/>
              </a:ext>
            </a:extLst>
          </p:cNvPr>
          <p:cNvSpPr txBox="1">
            <a:spLocks/>
          </p:cNvSpPr>
          <p:nvPr/>
        </p:nvSpPr>
        <p:spPr>
          <a:xfrm>
            <a:off x="6282383" y="491178"/>
            <a:ext cx="4517380" cy="784586"/>
          </a:xfrm>
          <a:prstGeom prst="rect">
            <a:avLst/>
          </a:prstGeom>
        </p:spPr>
        <p:txBody>
          <a:bodyPr anchor="b"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1A75D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>
                <a:solidFill>
                  <a:schemeClr val="bg1"/>
                </a:solidFill>
              </a:rPr>
              <a:t>Importanza dell’</a:t>
            </a:r>
            <a:br>
              <a:rPr lang="en-US" sz="4000" b="1">
                <a:solidFill>
                  <a:schemeClr val="bg1"/>
                </a:solidFill>
              </a:rPr>
            </a:br>
            <a:r>
              <a:rPr lang="en-US" sz="4000" b="1">
                <a:solidFill>
                  <a:schemeClr val="bg1"/>
                </a:solidFill>
              </a:rPr>
              <a:t>Infrastruttura IT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703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5B972CB-814A-5AB8-DB43-271FE5CF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296" y="-880534"/>
            <a:ext cx="4199467" cy="1761067"/>
          </a:xfrm>
        </p:spPr>
        <p:txBody>
          <a:bodyPr anchor="b">
            <a:norm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Chi fa parte di un ED?</a:t>
            </a: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1D4B40EB-0785-856E-7BC0-0024C6662C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1559" r="5607" b="-3"/>
          <a:stretch/>
        </p:blipFill>
        <p:spPr>
          <a:xfrm>
            <a:off x="625163" y="2208507"/>
            <a:ext cx="4680763" cy="3771188"/>
          </a:xfrm>
          <a:prstGeom prst="rect">
            <a:avLst/>
          </a:prstGeom>
          <a:noFill/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8CE9D03-63F3-1A52-5357-2CE2EC58F19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662289" y="1852907"/>
            <a:ext cx="4682641" cy="3771188"/>
          </a:xfrm>
        </p:spPr>
        <p:txBody>
          <a:bodyPr/>
          <a:lstStyle/>
          <a:p>
            <a:r>
              <a:rPr lang="it-IT" sz="2800" dirty="0"/>
              <a:t>LHU (chi esattamente?)
Responsabili dell'assistenza e dei casi
Ospedale (chi esattamente?)
Medici specialisti
Gps
Farmacisti
Pazienti
Famiglie
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85724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419919" y="335663"/>
            <a:ext cx="9243626" cy="694491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3600" b="1" dirty="0">
                <a:solidFill>
                  <a:srgbClr val="1A75DB"/>
                </a:solidFill>
                <a:latin typeface="+mn-lt"/>
              </a:rPr>
              <a:t>Dati sensibili negli ecosistemi digitali sanitari</a:t>
            </a:r>
            <a:endParaRPr lang="en-GB" sz="36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6147615"/>
              </p:ext>
            </p:extLst>
          </p:nvPr>
        </p:nvGraphicFramePr>
        <p:xfrm>
          <a:off x="419919" y="1234440"/>
          <a:ext cx="10164261" cy="4983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9230B-277B-9913-A937-664D726C0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82002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67722-6FF0-EB1B-C25A-053D5A8D3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0A333F7-4C97-32BF-62B9-FEAFC40D1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357" y="461656"/>
            <a:ext cx="4305406" cy="784586"/>
          </a:xfrm>
        </p:spPr>
        <p:txBody>
          <a:bodyPr/>
          <a:lstStyle/>
          <a:p>
            <a:pPr algn="ctr"/>
            <a:r>
              <a:rPr lang="it-IT" b="1" dirty="0">
                <a:solidFill>
                  <a:schemeClr val="bg1"/>
                </a:solidFill>
              </a:rPr>
              <a:t>Sfide nella gestione dei dati sensibili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3AB8954-5BA3-4FB6-DEB6-37126B0DCC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1658190"/>
            <a:ext cx="9685900" cy="4534774"/>
          </a:xfrm>
        </p:spPr>
        <p:txBody>
          <a:bodyPr/>
          <a:lstStyle/>
          <a:p>
            <a:r>
              <a:rPr lang="en-US" sz="2400" b="1" dirty="0" err="1"/>
              <a:t>Preoccupazioni</a:t>
            </a:r>
            <a:r>
              <a:rPr lang="en-US" sz="2400" b="1" dirty="0"/>
              <a:t> </a:t>
            </a:r>
            <a:r>
              <a:rPr lang="en-US" sz="2400" b="1" dirty="0" err="1"/>
              <a:t>sulla</a:t>
            </a:r>
            <a:r>
              <a:rPr lang="en-US" sz="2400" b="1" dirty="0"/>
              <a:t> privacy: </a:t>
            </a:r>
            <a:r>
              <a:rPr lang="it-IT" sz="2400" dirty="0"/>
              <a:t>La gestione dei dati sensibili richiede il rispetto di rigorosi standard di privacy per proteggere la riservatezza dei pazienti.
</a:t>
            </a:r>
            <a:r>
              <a:rPr lang="it-IT" sz="2400" b="1" dirty="0"/>
              <a:t>Violazioni dei dati</a:t>
            </a:r>
            <a:r>
              <a:rPr lang="it-IT" sz="2400" dirty="0"/>
              <a:t>: il rischio di attacchi informatici rappresenta una grave </a:t>
            </a:r>
            <a:r>
              <a:rPr lang="it-IT" sz="2400" dirty="0" err="1"/>
              <a:t>minacciaai</a:t>
            </a:r>
            <a:r>
              <a:rPr lang="it-IT" sz="2400" dirty="0"/>
              <a:t> sistemi sanitari; La protezione delle informazioni sensibili è fondamentale.</a:t>
            </a:r>
          </a:p>
          <a:p>
            <a:r>
              <a:rPr lang="en-US" sz="2400" b="1" dirty="0" err="1"/>
              <a:t>Problemi</a:t>
            </a:r>
            <a:r>
              <a:rPr lang="en-US" sz="2400" b="1" dirty="0"/>
              <a:t> di </a:t>
            </a:r>
            <a:r>
              <a:rPr lang="en-US" sz="2400" b="1" dirty="0" err="1"/>
              <a:t>interoperabilità</a:t>
            </a:r>
            <a:r>
              <a:rPr lang="en-US" sz="2400" b="1" dirty="0"/>
              <a:t>: </a:t>
            </a:r>
            <a:r>
              <a:rPr lang="it-IT" sz="2400" dirty="0"/>
              <a:t>Le differenze nei formati e nei sistemi di dati possono creare barriere per un regolare scambio di informazioni, ostacolando potenzialmente l'assistenza coordinata.</a:t>
            </a:r>
          </a:p>
          <a:p>
            <a:pPr marL="0" indent="0">
              <a:buNone/>
            </a:pPr>
            <a:r>
              <a:rPr lang="it-IT" sz="2400" dirty="0"/>
              <a:t>Una gestione efficace degli ecosistemi digitali richiede sforzi continui per rafforzare la sicurezza dei dati, stabilire standard di interoperabilità e aderire alle linee guida normative, garantendo sia la fiducia dei pazienti che l'efficienza del sistema.</a:t>
            </a:r>
            <a:endParaRPr lang="en-US" sz="240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B569484-F05F-D07B-24DB-0D5C8803F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31526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C39C9-D110-0C15-C743-63B5AA72C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C6545F8-9DB3-721F-0F9B-B497656D3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2383" y="491178"/>
            <a:ext cx="4517380" cy="784586"/>
          </a:xfrm>
        </p:spPr>
        <p:txBody>
          <a:bodyPr/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Maturity</a:t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model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5D868F3-961D-540B-652D-805DA0821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6" name="Immagine 5" descr="Immagine che contiene testo, schermata, cerchio, diagramma&#10;&#10;Il contenuto generato dall'IA potrebbe non essere corretto.">
            <a:extLst>
              <a:ext uri="{FF2B5EF4-FFF2-40B4-BE49-F238E27FC236}">
                <a16:creationId xmlns:a16="http://schemas.microsoft.com/office/drawing/2014/main" id="{1D31450A-03C5-C885-E2C5-4D48D1E6B9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7" y="1899771"/>
            <a:ext cx="9042527" cy="4401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20501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sample" id="{B5566A6A-2AAD-4F6F-9DB6-BFD6D3F937FD}" vid="{73CDC075-7C71-48FA-B3B4-4668FD5DEB34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E8206E-8C34-4E2B-9E9D-AB54D94CDF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0cb709d3-8535-4900-99f2-74827045ee9b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H-PASS_presentation_WP1_25July2023</Template>
  <TotalTime>69</TotalTime>
  <Words>2011</Words>
  <Application>Microsoft Office PowerPoint</Application>
  <PresentationFormat>Personalizzato</PresentationFormat>
  <Paragraphs>146</Paragraphs>
  <Slides>20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20</vt:i4>
      </vt:variant>
    </vt:vector>
  </HeadingPairs>
  <TitlesOfParts>
    <vt:vector size="24" baseType="lpstr">
      <vt:lpstr>Arial</vt:lpstr>
      <vt:lpstr>Calibri</vt:lpstr>
      <vt:lpstr>Tema di Office</vt:lpstr>
      <vt:lpstr>1_Tema di Office</vt:lpstr>
      <vt:lpstr>Ecosistemi digitali</vt:lpstr>
      <vt:lpstr>Presentazione standard di PowerPoint</vt:lpstr>
      <vt:lpstr>Presentazione standard di PowerPoint</vt:lpstr>
      <vt:lpstr>Importanza dell’ Infrastruttura IT</vt:lpstr>
      <vt:lpstr>Presentazione standard di PowerPoint</vt:lpstr>
      <vt:lpstr>Chi fa parte di un ED?</vt:lpstr>
      <vt:lpstr>Presentazione standard di PowerPoint</vt:lpstr>
      <vt:lpstr>Sfide nella gestione dei dati sensibili</vt:lpstr>
      <vt:lpstr>Maturity model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STEERING COMMITTEE MEETING</dc:title>
  <dc:creator>szogi.melinda</dc:creator>
  <cp:lastModifiedBy>Piermario Di Grazia</cp:lastModifiedBy>
  <cp:revision>38</cp:revision>
  <dcterms:created xsi:type="dcterms:W3CDTF">2023-07-21T15:01:30Z</dcterms:created>
  <dcterms:modified xsi:type="dcterms:W3CDTF">2026-03-05T08:12:00Z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