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Lst>
  <p:notesMasterIdLst>
    <p:notesMasterId r:id="rId35"/>
  </p:notesMasterIdLst>
  <p:handoutMasterIdLst>
    <p:handoutMasterId r:id="rId36"/>
  </p:handoutMasterIdLst>
  <p:sldIdLst>
    <p:sldId id="256" r:id="rId6"/>
    <p:sldId id="257" r:id="rId7"/>
    <p:sldId id="295" r:id="rId8"/>
    <p:sldId id="790" r:id="rId9"/>
    <p:sldId id="258" r:id="rId10"/>
    <p:sldId id="274" r:id="rId11"/>
    <p:sldId id="281" r:id="rId12"/>
    <p:sldId id="284" r:id="rId13"/>
    <p:sldId id="273" r:id="rId14"/>
    <p:sldId id="282" r:id="rId15"/>
    <p:sldId id="291" r:id="rId16"/>
    <p:sldId id="279" r:id="rId17"/>
    <p:sldId id="275" r:id="rId18"/>
    <p:sldId id="280" r:id="rId19"/>
    <p:sldId id="276" r:id="rId20"/>
    <p:sldId id="285" r:id="rId21"/>
    <p:sldId id="277" r:id="rId22"/>
    <p:sldId id="288" r:id="rId23"/>
    <p:sldId id="286" r:id="rId24"/>
    <p:sldId id="287" r:id="rId25"/>
    <p:sldId id="294" r:id="rId26"/>
    <p:sldId id="290" r:id="rId27"/>
    <p:sldId id="289" r:id="rId28"/>
    <p:sldId id="293" r:id="rId29"/>
    <p:sldId id="793" r:id="rId30"/>
    <p:sldId id="791" r:id="rId31"/>
    <p:sldId id="792" r:id="rId32"/>
    <p:sldId id="308" r:id="rId33"/>
    <p:sldId id="794" r:id="rId34"/>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A6D5A46-FA90-69A0-78CB-0E7290DCD19F}" name="Fazekas Nóra" initials="FN" userId="S::nora.fazekas@uni-corvinus.hu::11f61499-faf9-4acd-9909-7b113d2777e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6D6"/>
    <a:srgbClr val="1A75DB"/>
    <a:srgbClr val="E5FBFB"/>
    <a:srgbClr val="AB0084"/>
    <a:srgbClr val="02FFD2"/>
    <a:srgbClr val="FB0087"/>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A7DD32-1646-E9B9-6538-7B5D42142160}" v="15" dt="2025-03-17T15:00:11.493"/>
    <p1510:client id="{B498A02A-B199-6196-C5B4-97A9A05FB6BB}" v="511" dt="2025-03-17T14:05:34.382"/>
    <p1510:client id="{CB5FF0DB-473A-511A-E040-D8869074FAF1}" v="735" dt="2025-03-17T14:58:57.2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00" autoAdjust="0"/>
    <p:restoredTop sz="89507" autoAdjust="0"/>
  </p:normalViewPr>
  <p:slideViewPr>
    <p:cSldViewPr snapToGrid="0">
      <p:cViewPr varScale="1">
        <p:scale>
          <a:sx n="54" d="100"/>
          <a:sy n="54" d="100"/>
        </p:scale>
        <p:origin x="1248" y="44"/>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image" Target="../media/image35.emf"/><Relationship Id="rId4" Type="http://schemas.openxmlformats.org/officeDocument/2006/relationships/image" Target="../media/image38.emf"/></Relationships>
</file>

<file path=ppt/diagrams/_rels/data2.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sv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4.sv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svg"/><Relationship Id="rId4" Type="http://schemas.openxmlformats.org/officeDocument/2006/relationships/image" Target="../media/image42.svg"/><Relationship Id="rId9" Type="http://schemas.openxmlformats.org/officeDocument/2006/relationships/image" Target="../media/image47.png"/></Relationships>
</file>

<file path=ppt/diagrams/_rels/data4.xml.rels><?xml version="1.0" encoding="UTF-8" standalone="yes"?>
<Relationships xmlns="http://schemas.openxmlformats.org/package/2006/relationships"><Relationship Id="rId8" Type="http://schemas.openxmlformats.org/officeDocument/2006/relationships/hyperlink" Target="https://www.youtube.com/watch?v=df4ttNzmAHY" TargetMode="External"/><Relationship Id="rId3" Type="http://schemas.openxmlformats.org/officeDocument/2006/relationships/hyperlink" Target="https://www.youtube.com/watch?v=TfkHrvct1hg" TargetMode="External"/><Relationship Id="rId7" Type="http://schemas.openxmlformats.org/officeDocument/2006/relationships/hyperlink" Target="https://www.youtube.com/watch?v=9XYLRaVqzNY" TargetMode="External"/><Relationship Id="rId2" Type="http://schemas.openxmlformats.org/officeDocument/2006/relationships/hyperlink" Target="https://www.youtube.com/watch?v=knEzQPGEaGY" TargetMode="External"/><Relationship Id="rId1" Type="http://schemas.openxmlformats.org/officeDocument/2006/relationships/hyperlink" Target="https://www.youtube.com/watch?v=gZJ807zw0GI" TargetMode="External"/><Relationship Id="rId6" Type="http://schemas.openxmlformats.org/officeDocument/2006/relationships/hyperlink" Target="https://www.youtube.com/watch?v=dwLCCKXa8qY" TargetMode="External"/><Relationship Id="rId5" Type="http://schemas.openxmlformats.org/officeDocument/2006/relationships/hyperlink" Target="https://www.youtube.com/watch?v=uCQU6g1J4HM" TargetMode="External"/><Relationship Id="rId4" Type="http://schemas.openxmlformats.org/officeDocument/2006/relationships/hyperlink" Target="https://www.youtube.com/watch?v=7t75CNC34vU" TargetMode="External"/></Relationships>
</file>

<file path=ppt/diagrams/_rels/drawing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image" Target="../media/image35.emf"/><Relationship Id="rId4" Type="http://schemas.openxmlformats.org/officeDocument/2006/relationships/image" Target="../media/image38.emf"/></Relationships>
</file>

<file path=ppt/diagrams/_rels/drawing2.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sv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4.sv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svg"/><Relationship Id="rId4" Type="http://schemas.openxmlformats.org/officeDocument/2006/relationships/image" Target="../media/image42.svg"/><Relationship Id="rId9" Type="http://schemas.openxmlformats.org/officeDocument/2006/relationships/image" Target="../media/image4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FE63C5-052F-4250-A927-4B7D13CB4C03}"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hu-HU"/>
        </a:p>
      </dgm:t>
    </dgm:pt>
    <dgm:pt modelId="{0CDE5B4D-5A2C-47B3-BAF9-44BFB64727D8}">
      <dgm:prSet phldrT="[Szöveg]" custT="1"/>
      <dgm:spPr>
        <a:solidFill>
          <a:srgbClr val="AB0084"/>
        </a:solidFill>
      </dgm:spPr>
      <dgm:t>
        <a:bodyPr/>
        <a:lstStyle/>
        <a:p>
          <a:pPr algn="ctr"/>
          <a:r>
            <a:rPr lang="it-IT" sz="2200" b="0" i="0" dirty="0"/>
            <a:t>Regolare o frequentemente ripetuto</a:t>
          </a:r>
          <a:endParaRPr lang="hu-HU" sz="2200" b="0" dirty="0">
            <a:solidFill>
              <a:schemeClr val="bg1"/>
            </a:solidFill>
            <a:latin typeface="+mn-lt"/>
          </a:endParaRPr>
        </a:p>
      </dgm:t>
    </dgm:pt>
    <dgm:pt modelId="{D46B49D3-AF16-4949-ABAB-5CC4C4EE816D}" type="parTrans" cxnId="{91D87E84-0BD8-43B0-B794-E380E917F6FF}">
      <dgm:prSet/>
      <dgm:spPr/>
      <dgm:t>
        <a:bodyPr/>
        <a:lstStyle/>
        <a:p>
          <a:pPr algn="ctr"/>
          <a:endParaRPr lang="hu-HU"/>
        </a:p>
      </dgm:t>
    </dgm:pt>
    <dgm:pt modelId="{EDF82525-71BF-413F-9989-5670F7920D3E}" type="sibTrans" cxnId="{91D87E84-0BD8-43B0-B794-E380E917F6FF}">
      <dgm:prSet/>
      <dgm:spPr/>
      <dgm:t>
        <a:bodyPr/>
        <a:lstStyle/>
        <a:p>
          <a:pPr algn="ctr"/>
          <a:endParaRPr lang="hu-HU"/>
        </a:p>
      </dgm:t>
    </dgm:pt>
    <dgm:pt modelId="{6064DD3F-36C0-41DC-AFE6-D8818308D842}">
      <dgm:prSet custT="1"/>
      <dgm:spPr>
        <a:solidFill>
          <a:srgbClr val="AB0084"/>
        </a:solidFill>
      </dgm:spPr>
      <dgm:t>
        <a:bodyPr/>
        <a:lstStyle/>
        <a:p>
          <a:pPr algn="ctr" rtl="0">
            <a:buNone/>
          </a:pPr>
          <a:r>
            <a:rPr lang="it-IT" sz="2200" b="0" i="0" dirty="0"/>
            <a:t>Coinvolgere la partecipazione di molti dipendenti o</a:t>
          </a:r>
          <a:r>
            <a:rPr lang="it-IT" sz="2200" b="0" i="0" dirty="0">
              <a:latin typeface="Calibri Light" panose="020F0302020204030204"/>
            </a:rPr>
            <a:t> di molti </a:t>
          </a:r>
          <a:r>
            <a:rPr lang="it-IT" sz="2200" b="0" i="0" dirty="0"/>
            <a:t>dipartimenti interni.</a:t>
          </a:r>
          <a:endParaRPr kumimoji="0" lang="hu-HU" altLang="hu-HU" sz="2200" b="0" i="0" u="none" strike="noStrike" cap="none" normalizeH="0" baseline="0" dirty="0">
            <a:ln>
              <a:noFill/>
            </a:ln>
            <a:solidFill>
              <a:schemeClr val="bg1"/>
            </a:solidFill>
            <a:effectLst/>
            <a:latin typeface="+mn-lt"/>
          </a:endParaRPr>
        </a:p>
      </dgm:t>
    </dgm:pt>
    <dgm:pt modelId="{B090F239-9404-429D-A706-DC4ABECCC99F}" type="parTrans" cxnId="{79DEB33E-D903-433F-B969-E628DB0F8E2D}">
      <dgm:prSet/>
      <dgm:spPr/>
      <dgm:t>
        <a:bodyPr/>
        <a:lstStyle/>
        <a:p>
          <a:pPr algn="ctr"/>
          <a:endParaRPr lang="hu-HU"/>
        </a:p>
      </dgm:t>
    </dgm:pt>
    <dgm:pt modelId="{8E0899B1-AA59-4741-A450-46C2F805B477}" type="sibTrans" cxnId="{79DEB33E-D903-433F-B969-E628DB0F8E2D}">
      <dgm:prSet/>
      <dgm:spPr/>
      <dgm:t>
        <a:bodyPr/>
        <a:lstStyle/>
        <a:p>
          <a:pPr algn="ctr"/>
          <a:endParaRPr lang="hu-HU"/>
        </a:p>
      </dgm:t>
    </dgm:pt>
    <dgm:pt modelId="{8C4C457C-164E-488F-82EC-DDC7BDA5FDB8}">
      <dgm:prSet custT="1"/>
      <dgm:spPr>
        <a:solidFill>
          <a:srgbClr val="AB0084"/>
        </a:solidFill>
      </dgm:spPr>
      <dgm:t>
        <a:bodyPr/>
        <a:lstStyle/>
        <a:p>
          <a:pPr algn="ctr" rtl="0"/>
          <a:r>
            <a:rPr lang="it-IT" sz="2200" b="0" i="0" dirty="0">
              <a:latin typeface="Calibri Light" panose="020F0302020204030204"/>
            </a:rPr>
            <a:t>influenzano</a:t>
          </a:r>
          <a:r>
            <a:rPr lang="it-IT" sz="2200" b="0" i="0" dirty="0"/>
            <a:t> tutti o la maggior parte dei </a:t>
          </a:r>
          <a:r>
            <a:rPr lang="it-IT" sz="2200" b="0" i="0" dirty="0">
              <a:solidFill>
                <a:schemeClr val="bg1"/>
              </a:solidFill>
              <a:latin typeface="Calibri Light" panose="020F0302020204030204"/>
            </a:rPr>
            <a:t>pazienti </a:t>
          </a:r>
          <a:endParaRPr kumimoji="0" lang="it-IT" sz="2200" b="0" i="0" u="none" strike="noStrike" cap="none" normalizeH="0" baseline="0" dirty="0">
            <a:ln>
              <a:noFill/>
            </a:ln>
            <a:solidFill>
              <a:schemeClr val="bg1"/>
            </a:solidFill>
            <a:effectLst/>
            <a:latin typeface="Calibri Light"/>
            <a:ea typeface="Calibri Light"/>
            <a:cs typeface="Calibri Light"/>
          </a:endParaRPr>
        </a:p>
      </dgm:t>
    </dgm:pt>
    <dgm:pt modelId="{D43EEFA8-620D-432B-B0AC-68E374221575}" type="parTrans" cxnId="{9CCFB741-1BFF-413F-A944-94898AB74F36}">
      <dgm:prSet/>
      <dgm:spPr/>
      <dgm:t>
        <a:bodyPr/>
        <a:lstStyle/>
        <a:p>
          <a:pPr algn="ctr"/>
          <a:endParaRPr lang="hu-HU"/>
        </a:p>
      </dgm:t>
    </dgm:pt>
    <dgm:pt modelId="{D65CD78E-A931-4562-BCE8-998D5F5D4398}" type="sibTrans" cxnId="{9CCFB741-1BFF-413F-A944-94898AB74F36}">
      <dgm:prSet/>
      <dgm:spPr/>
      <dgm:t>
        <a:bodyPr/>
        <a:lstStyle/>
        <a:p>
          <a:pPr algn="ctr"/>
          <a:endParaRPr lang="hu-HU"/>
        </a:p>
      </dgm:t>
    </dgm:pt>
    <dgm:pt modelId="{CFB81129-CD52-4E90-BBF7-2510107E107B}">
      <dgm:prSet custT="1"/>
      <dgm:spPr>
        <a:solidFill>
          <a:srgbClr val="AB0084"/>
        </a:solidFill>
      </dgm:spPr>
      <dgm:t>
        <a:bodyPr/>
        <a:lstStyle/>
        <a:p>
          <a:pPr algn="ctr">
            <a:buNone/>
          </a:pPr>
          <a:r>
            <a:rPr lang="it-IT" sz="2200" b="0" i="0" dirty="0"/>
            <a:t>La loro esecuzione efficace ed efficiente determina significativamente le prestazioni dell'organizzazione.</a:t>
          </a:r>
          <a:endParaRPr kumimoji="0" lang="hu-HU" altLang="hu-HU" sz="2200" b="0" i="0" u="none" strike="noStrike" cap="none" normalizeH="0" baseline="0" dirty="0">
            <a:ln>
              <a:noFill/>
            </a:ln>
            <a:solidFill>
              <a:schemeClr val="bg1"/>
            </a:solidFill>
            <a:effectLst/>
            <a:latin typeface="+mn-lt"/>
          </a:endParaRPr>
        </a:p>
      </dgm:t>
    </dgm:pt>
    <dgm:pt modelId="{3038ECF7-0BA4-48DB-AFE1-30CDB4E6202F}" type="parTrans" cxnId="{F0AED498-0DE6-43FA-A321-6CF9E79EBC03}">
      <dgm:prSet/>
      <dgm:spPr/>
      <dgm:t>
        <a:bodyPr/>
        <a:lstStyle/>
        <a:p>
          <a:pPr algn="ctr"/>
          <a:endParaRPr lang="hu-HU"/>
        </a:p>
      </dgm:t>
    </dgm:pt>
    <dgm:pt modelId="{D8FABAEF-C06A-43BB-A9DD-5E513BFA670F}" type="sibTrans" cxnId="{F0AED498-0DE6-43FA-A321-6CF9E79EBC03}">
      <dgm:prSet/>
      <dgm:spPr/>
      <dgm:t>
        <a:bodyPr/>
        <a:lstStyle/>
        <a:p>
          <a:pPr algn="ctr"/>
          <a:endParaRPr lang="hu-HU"/>
        </a:p>
      </dgm:t>
    </dgm:pt>
    <dgm:pt modelId="{97BC14C3-5EB6-4E16-9A0C-CB33ADAD0865}" type="pres">
      <dgm:prSet presAssocID="{66FE63C5-052F-4250-A927-4B7D13CB4C03}" presName="linearFlow" presStyleCnt="0">
        <dgm:presLayoutVars>
          <dgm:dir/>
          <dgm:resizeHandles val="exact"/>
        </dgm:presLayoutVars>
      </dgm:prSet>
      <dgm:spPr/>
    </dgm:pt>
    <dgm:pt modelId="{88057106-DBD4-4974-84C7-2852B61E7087}" type="pres">
      <dgm:prSet presAssocID="{0CDE5B4D-5A2C-47B3-BAF9-44BFB64727D8}" presName="composite" presStyleCnt="0"/>
      <dgm:spPr/>
    </dgm:pt>
    <dgm:pt modelId="{FBA776B5-6115-4237-8013-B34D641E2995}" type="pres">
      <dgm:prSet presAssocID="{0CDE5B4D-5A2C-47B3-BAF9-44BFB64727D8}" presName="imgShp" presStyleLbl="fgImgPlace1" presStyleIdx="0" presStyleCnt="4" custLinFactX="-4869" custLinFactNeighborX="-100000" custLinFactNeighborY="87"/>
      <dgm:spPr>
        <a:blipFill rotWithShape="1">
          <a:blip xmlns:r="http://schemas.openxmlformats.org/officeDocument/2006/relationships" r:embed="rId1">
            <a:duotone>
              <a:prstClr val="black"/>
              <a:schemeClr val="tx2">
                <a:tint val="45000"/>
                <a:satMod val="400000"/>
              </a:schemeClr>
            </a:duotone>
          </a:blip>
          <a:srcRect/>
          <a:stretch>
            <a:fillRect l="-8000" r="-8000"/>
          </a:stretch>
        </a:blipFill>
      </dgm:spPr>
    </dgm:pt>
    <dgm:pt modelId="{53BDD543-5CB0-46A8-AECD-5D6290F11038}" type="pres">
      <dgm:prSet presAssocID="{0CDE5B4D-5A2C-47B3-BAF9-44BFB64727D8}" presName="txShp" presStyleLbl="node1" presStyleIdx="0" presStyleCnt="4" custScaleX="114363" custLinFactNeighborX="2068" custLinFactNeighborY="-1556">
        <dgm:presLayoutVars>
          <dgm:bulletEnabled val="1"/>
        </dgm:presLayoutVars>
      </dgm:prSet>
      <dgm:spPr/>
    </dgm:pt>
    <dgm:pt modelId="{5B4F90DC-11BA-4CB9-8332-99E3E1B337A4}" type="pres">
      <dgm:prSet presAssocID="{EDF82525-71BF-413F-9989-5670F7920D3E}" presName="spacing" presStyleCnt="0"/>
      <dgm:spPr/>
    </dgm:pt>
    <dgm:pt modelId="{F1F79D09-863C-4263-BA29-8E7A986B134B}" type="pres">
      <dgm:prSet presAssocID="{6064DD3F-36C0-41DC-AFE6-D8818308D842}" presName="composite" presStyleCnt="0"/>
      <dgm:spPr/>
    </dgm:pt>
    <dgm:pt modelId="{B8913FA8-2E9B-4751-8E1C-66E0A72FAF7C}" type="pres">
      <dgm:prSet presAssocID="{6064DD3F-36C0-41DC-AFE6-D8818308D842}" presName="imgShp" presStyleLbl="fgImgPlace1" presStyleIdx="1" presStyleCnt="4" custLinFactX="-4869" custLinFactNeighborX="-100000" custLinFactNeighborY="87"/>
      <dgm:spPr>
        <a:blipFill rotWithShape="1">
          <a:blip xmlns:r="http://schemas.openxmlformats.org/officeDocument/2006/relationships" r:embed="rId2">
            <a:duotone>
              <a:prstClr val="black"/>
              <a:schemeClr val="tx2">
                <a:tint val="45000"/>
                <a:satMod val="400000"/>
              </a:schemeClr>
            </a:duotone>
          </a:blip>
          <a:srcRect/>
          <a:stretch>
            <a:fillRect l="-11000" r="-11000"/>
          </a:stretch>
        </a:blipFill>
      </dgm:spPr>
    </dgm:pt>
    <dgm:pt modelId="{8FEC69FB-C5CD-4500-BDAB-3B1784CB1834}" type="pres">
      <dgm:prSet presAssocID="{6064DD3F-36C0-41DC-AFE6-D8818308D842}" presName="txShp" presStyleLbl="node1" presStyleIdx="1" presStyleCnt="4" custScaleX="114363">
        <dgm:presLayoutVars>
          <dgm:bulletEnabled val="1"/>
        </dgm:presLayoutVars>
      </dgm:prSet>
      <dgm:spPr/>
    </dgm:pt>
    <dgm:pt modelId="{7415B885-6E21-4D08-B66B-E45F445545B9}" type="pres">
      <dgm:prSet presAssocID="{8E0899B1-AA59-4741-A450-46C2F805B477}" presName="spacing" presStyleCnt="0"/>
      <dgm:spPr/>
    </dgm:pt>
    <dgm:pt modelId="{6A0F53CA-32BD-47B7-9D3A-50BAB1C308CE}" type="pres">
      <dgm:prSet presAssocID="{8C4C457C-164E-488F-82EC-DDC7BDA5FDB8}" presName="composite" presStyleCnt="0"/>
      <dgm:spPr/>
    </dgm:pt>
    <dgm:pt modelId="{4BDA4B26-A9BF-423C-953B-4BA70B5134F5}" type="pres">
      <dgm:prSet presAssocID="{8C4C457C-164E-488F-82EC-DDC7BDA5FDB8}" presName="imgShp" presStyleLbl="fgImgPlace1" presStyleIdx="2" presStyleCnt="4" custLinFactX="-4869" custLinFactNeighborX="-100000" custLinFactNeighborY="87"/>
      <dgm:spPr>
        <a:blipFill rotWithShape="1">
          <a:blip xmlns:r="http://schemas.openxmlformats.org/officeDocument/2006/relationships" r:embed="rId3">
            <a:duotone>
              <a:prstClr val="black"/>
              <a:schemeClr val="tx2">
                <a:tint val="45000"/>
                <a:satMod val="400000"/>
              </a:schemeClr>
            </a:duotone>
          </a:blip>
          <a:srcRect/>
          <a:stretch>
            <a:fillRect l="-5000" r="-5000"/>
          </a:stretch>
        </a:blipFill>
      </dgm:spPr>
    </dgm:pt>
    <dgm:pt modelId="{CBD55097-C883-4C50-AA0B-632A45133F41}" type="pres">
      <dgm:prSet presAssocID="{8C4C457C-164E-488F-82EC-DDC7BDA5FDB8}" presName="txShp" presStyleLbl="node1" presStyleIdx="2" presStyleCnt="4" custScaleX="114363">
        <dgm:presLayoutVars>
          <dgm:bulletEnabled val="1"/>
        </dgm:presLayoutVars>
      </dgm:prSet>
      <dgm:spPr/>
    </dgm:pt>
    <dgm:pt modelId="{0C062AC6-6B2D-4AB8-A93D-8BA2CA4C8961}" type="pres">
      <dgm:prSet presAssocID="{D65CD78E-A931-4562-BCE8-998D5F5D4398}" presName="spacing" presStyleCnt="0"/>
      <dgm:spPr/>
    </dgm:pt>
    <dgm:pt modelId="{9D6F140C-C267-4A6F-A53A-B48E631D6826}" type="pres">
      <dgm:prSet presAssocID="{CFB81129-CD52-4E90-BBF7-2510107E107B}" presName="composite" presStyleCnt="0"/>
      <dgm:spPr/>
    </dgm:pt>
    <dgm:pt modelId="{94F2C2BE-C7E6-40B1-BC27-0AC864CE98E4}" type="pres">
      <dgm:prSet presAssocID="{CFB81129-CD52-4E90-BBF7-2510107E107B}" presName="imgShp" presStyleLbl="fgImgPlace1" presStyleIdx="3" presStyleCnt="4" custLinFactX="-4869" custLinFactNeighborX="-100000" custLinFactNeighborY="87"/>
      <dgm:spPr>
        <a:blipFill rotWithShape="1">
          <a:blip xmlns:r="http://schemas.openxmlformats.org/officeDocument/2006/relationships" r:embed="rId4">
            <a:duotone>
              <a:prstClr val="black"/>
              <a:schemeClr val="tx2">
                <a:tint val="45000"/>
                <a:satMod val="400000"/>
              </a:schemeClr>
            </a:duotone>
          </a:blip>
          <a:srcRect/>
          <a:stretch>
            <a:fillRect/>
          </a:stretch>
        </a:blipFill>
      </dgm:spPr>
    </dgm:pt>
    <dgm:pt modelId="{5617D5BB-D1C8-41F4-B2A4-ABAA30DEAEF0}" type="pres">
      <dgm:prSet presAssocID="{CFB81129-CD52-4E90-BBF7-2510107E107B}" presName="txShp" presStyleLbl="node1" presStyleIdx="3" presStyleCnt="4" custScaleX="114363" custScaleY="132911">
        <dgm:presLayoutVars>
          <dgm:bulletEnabled val="1"/>
        </dgm:presLayoutVars>
      </dgm:prSet>
      <dgm:spPr/>
    </dgm:pt>
  </dgm:ptLst>
  <dgm:cxnLst>
    <dgm:cxn modelId="{79DEB33E-D903-433F-B969-E628DB0F8E2D}" srcId="{66FE63C5-052F-4250-A927-4B7D13CB4C03}" destId="{6064DD3F-36C0-41DC-AFE6-D8818308D842}" srcOrd="1" destOrd="0" parTransId="{B090F239-9404-429D-A706-DC4ABECCC99F}" sibTransId="{8E0899B1-AA59-4741-A450-46C2F805B477}"/>
    <dgm:cxn modelId="{9CCFB741-1BFF-413F-A944-94898AB74F36}" srcId="{66FE63C5-052F-4250-A927-4B7D13CB4C03}" destId="{8C4C457C-164E-488F-82EC-DDC7BDA5FDB8}" srcOrd="2" destOrd="0" parTransId="{D43EEFA8-620D-432B-B0AC-68E374221575}" sibTransId="{D65CD78E-A931-4562-BCE8-998D5F5D4398}"/>
    <dgm:cxn modelId="{504B1547-71FA-4621-8038-0FF3D5C69734}" type="presOf" srcId="{6064DD3F-36C0-41DC-AFE6-D8818308D842}" destId="{8FEC69FB-C5CD-4500-BDAB-3B1784CB1834}" srcOrd="0" destOrd="0" presId="urn:microsoft.com/office/officeart/2005/8/layout/vList3"/>
    <dgm:cxn modelId="{9621614F-2F6C-4EFC-BD6C-4542D20478C8}" type="presOf" srcId="{8C4C457C-164E-488F-82EC-DDC7BDA5FDB8}" destId="{CBD55097-C883-4C50-AA0B-632A45133F41}" srcOrd="0" destOrd="0" presId="urn:microsoft.com/office/officeart/2005/8/layout/vList3"/>
    <dgm:cxn modelId="{BB52657F-3623-41D6-89B0-2A715D417B84}" type="presOf" srcId="{0CDE5B4D-5A2C-47B3-BAF9-44BFB64727D8}" destId="{53BDD543-5CB0-46A8-AECD-5D6290F11038}" srcOrd="0" destOrd="0" presId="urn:microsoft.com/office/officeart/2005/8/layout/vList3"/>
    <dgm:cxn modelId="{91D87E84-0BD8-43B0-B794-E380E917F6FF}" srcId="{66FE63C5-052F-4250-A927-4B7D13CB4C03}" destId="{0CDE5B4D-5A2C-47B3-BAF9-44BFB64727D8}" srcOrd="0" destOrd="0" parTransId="{D46B49D3-AF16-4949-ABAB-5CC4C4EE816D}" sibTransId="{EDF82525-71BF-413F-9989-5670F7920D3E}"/>
    <dgm:cxn modelId="{F0AED498-0DE6-43FA-A321-6CF9E79EBC03}" srcId="{66FE63C5-052F-4250-A927-4B7D13CB4C03}" destId="{CFB81129-CD52-4E90-BBF7-2510107E107B}" srcOrd="3" destOrd="0" parTransId="{3038ECF7-0BA4-48DB-AFE1-30CDB4E6202F}" sibTransId="{D8FABAEF-C06A-43BB-A9DD-5E513BFA670F}"/>
    <dgm:cxn modelId="{92B2FFD1-AC0C-46BD-AB88-1E3A725884FC}" type="presOf" srcId="{CFB81129-CD52-4E90-BBF7-2510107E107B}" destId="{5617D5BB-D1C8-41F4-B2A4-ABAA30DEAEF0}" srcOrd="0" destOrd="0" presId="urn:microsoft.com/office/officeart/2005/8/layout/vList3"/>
    <dgm:cxn modelId="{F6C8BDDE-7479-4FD7-AA54-6ED1D98DEA19}" type="presOf" srcId="{66FE63C5-052F-4250-A927-4B7D13CB4C03}" destId="{97BC14C3-5EB6-4E16-9A0C-CB33ADAD0865}" srcOrd="0" destOrd="0" presId="urn:microsoft.com/office/officeart/2005/8/layout/vList3"/>
    <dgm:cxn modelId="{7A780EDA-A348-4EC8-B3E9-753256DC3243}" type="presParOf" srcId="{97BC14C3-5EB6-4E16-9A0C-CB33ADAD0865}" destId="{88057106-DBD4-4974-84C7-2852B61E7087}" srcOrd="0" destOrd="0" presId="urn:microsoft.com/office/officeart/2005/8/layout/vList3"/>
    <dgm:cxn modelId="{6026F1D8-2105-4AA7-BB7E-9DCA8FE2B8B7}" type="presParOf" srcId="{88057106-DBD4-4974-84C7-2852B61E7087}" destId="{FBA776B5-6115-4237-8013-B34D641E2995}" srcOrd="0" destOrd="0" presId="urn:microsoft.com/office/officeart/2005/8/layout/vList3"/>
    <dgm:cxn modelId="{F0225C5E-58CA-47B0-9224-6847B3729AE6}" type="presParOf" srcId="{88057106-DBD4-4974-84C7-2852B61E7087}" destId="{53BDD543-5CB0-46A8-AECD-5D6290F11038}" srcOrd="1" destOrd="0" presId="urn:microsoft.com/office/officeart/2005/8/layout/vList3"/>
    <dgm:cxn modelId="{BF9BDE05-29DB-42CF-BA9B-FB343DAB8CAC}" type="presParOf" srcId="{97BC14C3-5EB6-4E16-9A0C-CB33ADAD0865}" destId="{5B4F90DC-11BA-4CB9-8332-99E3E1B337A4}" srcOrd="1" destOrd="0" presId="urn:microsoft.com/office/officeart/2005/8/layout/vList3"/>
    <dgm:cxn modelId="{B36B8FBC-6771-4955-BB96-F43D5981A6AE}" type="presParOf" srcId="{97BC14C3-5EB6-4E16-9A0C-CB33ADAD0865}" destId="{F1F79D09-863C-4263-BA29-8E7A986B134B}" srcOrd="2" destOrd="0" presId="urn:microsoft.com/office/officeart/2005/8/layout/vList3"/>
    <dgm:cxn modelId="{74ED31EE-A7F9-4352-96DE-B200F1D46CEB}" type="presParOf" srcId="{F1F79D09-863C-4263-BA29-8E7A986B134B}" destId="{B8913FA8-2E9B-4751-8E1C-66E0A72FAF7C}" srcOrd="0" destOrd="0" presId="urn:microsoft.com/office/officeart/2005/8/layout/vList3"/>
    <dgm:cxn modelId="{7AE47B80-2F2E-4F66-A3CA-C2CA4223CB88}" type="presParOf" srcId="{F1F79D09-863C-4263-BA29-8E7A986B134B}" destId="{8FEC69FB-C5CD-4500-BDAB-3B1784CB1834}" srcOrd="1" destOrd="0" presId="urn:microsoft.com/office/officeart/2005/8/layout/vList3"/>
    <dgm:cxn modelId="{01BDDF70-E99F-47FB-B62B-037E2AFA9557}" type="presParOf" srcId="{97BC14C3-5EB6-4E16-9A0C-CB33ADAD0865}" destId="{7415B885-6E21-4D08-B66B-E45F445545B9}" srcOrd="3" destOrd="0" presId="urn:microsoft.com/office/officeart/2005/8/layout/vList3"/>
    <dgm:cxn modelId="{538E3024-64C1-4860-BB5B-BF4781C029BC}" type="presParOf" srcId="{97BC14C3-5EB6-4E16-9A0C-CB33ADAD0865}" destId="{6A0F53CA-32BD-47B7-9D3A-50BAB1C308CE}" srcOrd="4" destOrd="0" presId="urn:microsoft.com/office/officeart/2005/8/layout/vList3"/>
    <dgm:cxn modelId="{7E866376-A42F-41E7-967F-33529EF732A7}" type="presParOf" srcId="{6A0F53CA-32BD-47B7-9D3A-50BAB1C308CE}" destId="{4BDA4B26-A9BF-423C-953B-4BA70B5134F5}" srcOrd="0" destOrd="0" presId="urn:microsoft.com/office/officeart/2005/8/layout/vList3"/>
    <dgm:cxn modelId="{147DC573-68E1-4750-964C-994FB3E708DE}" type="presParOf" srcId="{6A0F53CA-32BD-47B7-9D3A-50BAB1C308CE}" destId="{CBD55097-C883-4C50-AA0B-632A45133F41}" srcOrd="1" destOrd="0" presId="urn:microsoft.com/office/officeart/2005/8/layout/vList3"/>
    <dgm:cxn modelId="{11E27079-C9DA-4EAB-8DA9-12864B30A2D1}" type="presParOf" srcId="{97BC14C3-5EB6-4E16-9A0C-CB33ADAD0865}" destId="{0C062AC6-6B2D-4AB8-A93D-8BA2CA4C8961}" srcOrd="5" destOrd="0" presId="urn:microsoft.com/office/officeart/2005/8/layout/vList3"/>
    <dgm:cxn modelId="{1DF91087-6E89-4FDB-85E1-4A4034877E30}" type="presParOf" srcId="{97BC14C3-5EB6-4E16-9A0C-CB33ADAD0865}" destId="{9D6F140C-C267-4A6F-A53A-B48E631D6826}" srcOrd="6" destOrd="0" presId="urn:microsoft.com/office/officeart/2005/8/layout/vList3"/>
    <dgm:cxn modelId="{AD64BCB7-D199-4B17-84CB-14235CFF5ADD}" type="presParOf" srcId="{9D6F140C-C267-4A6F-A53A-B48E631D6826}" destId="{94F2C2BE-C7E6-40B1-BC27-0AC864CE98E4}" srcOrd="0" destOrd="0" presId="urn:microsoft.com/office/officeart/2005/8/layout/vList3"/>
    <dgm:cxn modelId="{55793E6D-9A39-4D75-81E9-6567C84F3050}" type="presParOf" srcId="{9D6F140C-C267-4A6F-A53A-B48E631D6826}" destId="{5617D5BB-D1C8-41F4-B2A4-ABAA30DEAEF0}"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4CC863-C57B-4AC9-826D-CA1F819D508C}"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8E455431-25E1-4EA3-815A-4D2C1809EEB7}">
      <dgm:prSet/>
      <dgm:spPr/>
      <dgm:t>
        <a:bodyPr/>
        <a:lstStyle/>
        <a:p>
          <a:pPr>
            <a:lnSpc>
              <a:spcPct val="100000"/>
            </a:lnSpc>
            <a:defRPr cap="all"/>
          </a:pPr>
          <a:r>
            <a:rPr lang="en-US" dirty="0" err="1"/>
            <a:t>Informazioni</a:t>
          </a:r>
          <a:r>
            <a:rPr lang="en-US" dirty="0"/>
            <a:t> </a:t>
          </a:r>
          <a:r>
            <a:rPr lang="en-US" dirty="0" err="1"/>
            <a:t>mancanti</a:t>
          </a:r>
          <a:r>
            <a:rPr lang="en-US" dirty="0"/>
            <a:t> </a:t>
          </a:r>
        </a:p>
      </dgm:t>
    </dgm:pt>
    <dgm:pt modelId="{6B0E606F-5DBE-41E1-AFEB-263959327D8B}" type="parTrans" cxnId="{99BDA410-5171-49A2-8918-223820DACC71}">
      <dgm:prSet/>
      <dgm:spPr/>
      <dgm:t>
        <a:bodyPr/>
        <a:lstStyle/>
        <a:p>
          <a:endParaRPr lang="en-US"/>
        </a:p>
      </dgm:t>
    </dgm:pt>
    <dgm:pt modelId="{442274C9-4174-4B50-91B4-7EB7D1986F48}" type="sibTrans" cxnId="{99BDA410-5171-49A2-8918-223820DACC71}">
      <dgm:prSet/>
      <dgm:spPr/>
      <dgm:t>
        <a:bodyPr/>
        <a:lstStyle/>
        <a:p>
          <a:endParaRPr lang="en-US"/>
        </a:p>
      </dgm:t>
    </dgm:pt>
    <dgm:pt modelId="{9C01FB85-FB7D-4754-96AC-4699EF5B8C83}">
      <dgm:prSet/>
      <dgm:spPr/>
      <dgm:t>
        <a:bodyPr/>
        <a:lstStyle/>
        <a:p>
          <a:pPr>
            <a:lnSpc>
              <a:spcPct val="100000"/>
            </a:lnSpc>
            <a:defRPr cap="all"/>
          </a:pPr>
          <a:r>
            <a:rPr lang="en-US" dirty="0" err="1"/>
            <a:t>Processi</a:t>
          </a:r>
          <a:r>
            <a:rPr lang="en-US" dirty="0"/>
            <a:t> </a:t>
          </a:r>
          <a:r>
            <a:rPr lang="en-US" dirty="0" err="1"/>
            <a:t>lenti</a:t>
          </a:r>
          <a:endParaRPr lang="en-US" dirty="0"/>
        </a:p>
      </dgm:t>
    </dgm:pt>
    <dgm:pt modelId="{670896CC-E6F4-48DF-8309-48705C40FD1C}" type="parTrans" cxnId="{466B9DFC-E8A6-4019-B359-611FC1416B4A}">
      <dgm:prSet/>
      <dgm:spPr/>
      <dgm:t>
        <a:bodyPr/>
        <a:lstStyle/>
        <a:p>
          <a:endParaRPr lang="en-US"/>
        </a:p>
      </dgm:t>
    </dgm:pt>
    <dgm:pt modelId="{C58478E8-0B59-4372-84E5-579A6350743B}" type="sibTrans" cxnId="{466B9DFC-E8A6-4019-B359-611FC1416B4A}">
      <dgm:prSet/>
      <dgm:spPr/>
      <dgm:t>
        <a:bodyPr/>
        <a:lstStyle/>
        <a:p>
          <a:endParaRPr lang="en-US"/>
        </a:p>
      </dgm:t>
    </dgm:pt>
    <dgm:pt modelId="{43833A8B-79C5-44A5-AA13-C2EDB2ACED14}">
      <dgm:prSet/>
      <dgm:spPr/>
      <dgm:t>
        <a:bodyPr/>
        <a:lstStyle/>
        <a:p>
          <a:pPr>
            <a:lnSpc>
              <a:spcPct val="100000"/>
            </a:lnSpc>
            <a:defRPr cap="all"/>
          </a:pPr>
          <a:r>
            <a:rPr lang="en-US" dirty="0" err="1"/>
            <a:t>Documentazione</a:t>
          </a:r>
          <a:r>
            <a:rPr lang="en-US" dirty="0"/>
            <a:t> </a:t>
          </a:r>
          <a:r>
            <a:rPr lang="en-US" dirty="0" err="1"/>
            <a:t>eccessiva</a:t>
          </a:r>
          <a:r>
            <a:rPr lang="en-US" dirty="0"/>
            <a:t> </a:t>
          </a:r>
        </a:p>
      </dgm:t>
    </dgm:pt>
    <dgm:pt modelId="{054AA73D-6F81-40C2-BA9A-086AEC5783AD}" type="parTrans" cxnId="{6409D053-E1A6-4B4E-8017-E3436A938B3A}">
      <dgm:prSet/>
      <dgm:spPr/>
      <dgm:t>
        <a:bodyPr/>
        <a:lstStyle/>
        <a:p>
          <a:endParaRPr lang="en-US"/>
        </a:p>
      </dgm:t>
    </dgm:pt>
    <dgm:pt modelId="{7847783A-7A2A-4F09-B01E-93D396F088A1}" type="sibTrans" cxnId="{6409D053-E1A6-4B4E-8017-E3436A938B3A}">
      <dgm:prSet/>
      <dgm:spPr/>
      <dgm:t>
        <a:bodyPr/>
        <a:lstStyle/>
        <a:p>
          <a:endParaRPr lang="en-US"/>
        </a:p>
      </dgm:t>
    </dgm:pt>
    <dgm:pt modelId="{08EAF5B7-92D4-440F-8E73-E3028D66A131}">
      <dgm:prSet/>
      <dgm:spPr/>
      <dgm:t>
        <a:bodyPr/>
        <a:lstStyle/>
        <a:p>
          <a:pPr>
            <a:lnSpc>
              <a:spcPct val="100000"/>
            </a:lnSpc>
            <a:defRPr cap="all"/>
          </a:pPr>
          <a:r>
            <a:rPr lang="en-US" dirty="0" err="1"/>
            <a:t>Liste</a:t>
          </a:r>
          <a:r>
            <a:rPr lang="en-US" dirty="0"/>
            <a:t> </a:t>
          </a:r>
          <a:r>
            <a:rPr lang="en-US" dirty="0" err="1"/>
            <a:t>d’attesa</a:t>
          </a:r>
          <a:r>
            <a:rPr lang="en-US" dirty="0"/>
            <a:t> </a:t>
          </a:r>
          <a:r>
            <a:rPr lang="en-US" dirty="0" err="1"/>
            <a:t>lunghe</a:t>
          </a:r>
          <a:endParaRPr lang="en-US" dirty="0"/>
        </a:p>
      </dgm:t>
    </dgm:pt>
    <dgm:pt modelId="{A4C33FF4-5911-4E35-BC18-D818BD4D7108}" type="parTrans" cxnId="{1EE2F9D5-94D7-499D-8B95-936BABDD3E92}">
      <dgm:prSet/>
      <dgm:spPr/>
      <dgm:t>
        <a:bodyPr/>
        <a:lstStyle/>
        <a:p>
          <a:endParaRPr lang="en-US"/>
        </a:p>
      </dgm:t>
    </dgm:pt>
    <dgm:pt modelId="{4FD169B1-F715-42B6-A12A-A46C1ED750BD}" type="sibTrans" cxnId="{1EE2F9D5-94D7-499D-8B95-936BABDD3E92}">
      <dgm:prSet/>
      <dgm:spPr/>
      <dgm:t>
        <a:bodyPr/>
        <a:lstStyle/>
        <a:p>
          <a:endParaRPr lang="en-US"/>
        </a:p>
      </dgm:t>
    </dgm:pt>
    <dgm:pt modelId="{34241638-6DDD-4262-B105-7D81C4D2352D}">
      <dgm:prSet/>
      <dgm:spPr/>
      <dgm:t>
        <a:bodyPr/>
        <a:lstStyle/>
        <a:p>
          <a:pPr>
            <a:lnSpc>
              <a:spcPct val="100000"/>
            </a:lnSpc>
            <a:defRPr cap="all"/>
          </a:pPr>
          <a:r>
            <a:rPr lang="en-US" dirty="0"/>
            <a:t>Diversi </a:t>
          </a:r>
          <a:r>
            <a:rPr lang="en-US" dirty="0" err="1"/>
            <a:t>stakeolders</a:t>
          </a:r>
          <a:endParaRPr lang="en-US" dirty="0"/>
        </a:p>
      </dgm:t>
    </dgm:pt>
    <dgm:pt modelId="{61E2A054-ADCF-4C7E-B6C5-9BF9B0AD71B9}" type="parTrans" cxnId="{2C59A1C5-5470-403E-AAB2-B503DDD65ADE}">
      <dgm:prSet/>
      <dgm:spPr/>
      <dgm:t>
        <a:bodyPr/>
        <a:lstStyle/>
        <a:p>
          <a:endParaRPr lang="en-US"/>
        </a:p>
      </dgm:t>
    </dgm:pt>
    <dgm:pt modelId="{11BF8759-F96D-4A8A-975D-B298B0CA8AFC}" type="sibTrans" cxnId="{2C59A1C5-5470-403E-AAB2-B503DDD65ADE}">
      <dgm:prSet/>
      <dgm:spPr/>
      <dgm:t>
        <a:bodyPr/>
        <a:lstStyle/>
        <a:p>
          <a:endParaRPr lang="en-US"/>
        </a:p>
      </dgm:t>
    </dgm:pt>
    <dgm:pt modelId="{3CDCDDFD-C380-4EFD-8F34-0EF87E59F638}">
      <dgm:prSet/>
      <dgm:spPr/>
      <dgm:t>
        <a:bodyPr/>
        <a:lstStyle/>
        <a:p>
          <a:pPr>
            <a:lnSpc>
              <a:spcPct val="100000"/>
            </a:lnSpc>
            <a:defRPr cap="all"/>
          </a:pPr>
          <a:r>
            <a:rPr lang="en-US" dirty="0" err="1"/>
            <a:t>Comportamenti</a:t>
          </a:r>
          <a:r>
            <a:rPr lang="en-US" dirty="0"/>
            <a:t> </a:t>
          </a:r>
          <a:r>
            <a:rPr lang="en-US" dirty="0" err="1"/>
            <a:t>scorretti</a:t>
          </a:r>
          <a:endParaRPr lang="en-US" dirty="0"/>
        </a:p>
      </dgm:t>
    </dgm:pt>
    <dgm:pt modelId="{9326EA59-626E-4258-ACA4-6D5B6CFFE9BF}" type="parTrans" cxnId="{E5098A33-ACDF-4039-B63E-09F8F5C00F5F}">
      <dgm:prSet/>
      <dgm:spPr/>
      <dgm:t>
        <a:bodyPr/>
        <a:lstStyle/>
        <a:p>
          <a:endParaRPr lang="en-US"/>
        </a:p>
      </dgm:t>
    </dgm:pt>
    <dgm:pt modelId="{1C52A62A-C3E8-4361-B106-5C64388BC3B3}" type="sibTrans" cxnId="{E5098A33-ACDF-4039-B63E-09F8F5C00F5F}">
      <dgm:prSet/>
      <dgm:spPr/>
      <dgm:t>
        <a:bodyPr/>
        <a:lstStyle/>
        <a:p>
          <a:endParaRPr lang="en-US"/>
        </a:p>
      </dgm:t>
    </dgm:pt>
    <dgm:pt modelId="{A8E3F4AB-94D7-461F-B539-9DBD263ACDF2}" type="pres">
      <dgm:prSet presAssocID="{604CC863-C57B-4AC9-826D-CA1F819D508C}" presName="root" presStyleCnt="0">
        <dgm:presLayoutVars>
          <dgm:dir/>
          <dgm:resizeHandles val="exact"/>
        </dgm:presLayoutVars>
      </dgm:prSet>
      <dgm:spPr/>
    </dgm:pt>
    <dgm:pt modelId="{93C407F4-D8EA-4B56-89DD-5C8C3EACAE33}" type="pres">
      <dgm:prSet presAssocID="{8E455431-25E1-4EA3-815A-4D2C1809EEB7}" presName="compNode" presStyleCnt="0"/>
      <dgm:spPr/>
    </dgm:pt>
    <dgm:pt modelId="{B0FE51C9-4B31-4C06-B2D6-12FCD3821701}" type="pres">
      <dgm:prSet presAssocID="{8E455431-25E1-4EA3-815A-4D2C1809EEB7}" presName="iconBgRect" presStyleLbl="bgShp" presStyleIdx="0" presStyleCnt="6"/>
      <dgm:spPr/>
    </dgm:pt>
    <dgm:pt modelId="{0627A7B4-CC08-4F4B-B3A1-4CB31BF74D81}" type="pres">
      <dgm:prSet presAssocID="{8E455431-25E1-4EA3-815A-4D2C1809EEB7}"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rritáló hatású"/>
        </a:ext>
      </dgm:extLst>
    </dgm:pt>
    <dgm:pt modelId="{67DA3A9C-1C07-4E5D-9EAE-41C94C17FD0A}" type="pres">
      <dgm:prSet presAssocID="{8E455431-25E1-4EA3-815A-4D2C1809EEB7}" presName="spaceRect" presStyleCnt="0"/>
      <dgm:spPr/>
    </dgm:pt>
    <dgm:pt modelId="{08FA3662-4259-4913-8207-093506BB2EEA}" type="pres">
      <dgm:prSet presAssocID="{8E455431-25E1-4EA3-815A-4D2C1809EEB7}" presName="textRect" presStyleLbl="revTx" presStyleIdx="0" presStyleCnt="6">
        <dgm:presLayoutVars>
          <dgm:chMax val="1"/>
          <dgm:chPref val="1"/>
        </dgm:presLayoutVars>
      </dgm:prSet>
      <dgm:spPr/>
    </dgm:pt>
    <dgm:pt modelId="{63CC95A0-A31E-4A2C-B9F5-0567DFED4E55}" type="pres">
      <dgm:prSet presAssocID="{442274C9-4174-4B50-91B4-7EB7D1986F48}" presName="sibTrans" presStyleCnt="0"/>
      <dgm:spPr/>
    </dgm:pt>
    <dgm:pt modelId="{FDD33434-EC5D-493A-8279-AE84362E3788}" type="pres">
      <dgm:prSet presAssocID="{9C01FB85-FB7D-4754-96AC-4699EF5B8C83}" presName="compNode" presStyleCnt="0"/>
      <dgm:spPr/>
    </dgm:pt>
    <dgm:pt modelId="{6828EA0F-C31C-4C72-A1DB-87FC0EE83CDC}" type="pres">
      <dgm:prSet presAssocID="{9C01FB85-FB7D-4754-96AC-4699EF5B8C83}" presName="iconBgRect" presStyleLbl="bgShp" presStyleIdx="1" presStyleCnt="6"/>
      <dgm:spPr/>
    </dgm:pt>
    <dgm:pt modelId="{F939AECD-0679-4B09-A3C7-9DE3ECB2E8F1}" type="pres">
      <dgm:prSet presAssocID="{9C01FB85-FB7D-4754-96AC-4699EF5B8C83}"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eknős"/>
        </a:ext>
      </dgm:extLst>
    </dgm:pt>
    <dgm:pt modelId="{2A30FED7-CAEF-479D-8993-FDB4E9471EAD}" type="pres">
      <dgm:prSet presAssocID="{9C01FB85-FB7D-4754-96AC-4699EF5B8C83}" presName="spaceRect" presStyleCnt="0"/>
      <dgm:spPr/>
    </dgm:pt>
    <dgm:pt modelId="{111A26F5-7E32-4092-9825-761147C90406}" type="pres">
      <dgm:prSet presAssocID="{9C01FB85-FB7D-4754-96AC-4699EF5B8C83}" presName="textRect" presStyleLbl="revTx" presStyleIdx="1" presStyleCnt="6">
        <dgm:presLayoutVars>
          <dgm:chMax val="1"/>
          <dgm:chPref val="1"/>
        </dgm:presLayoutVars>
      </dgm:prSet>
      <dgm:spPr/>
    </dgm:pt>
    <dgm:pt modelId="{4568FC40-F4E6-4F5F-9B47-EA68F9FD7FF4}" type="pres">
      <dgm:prSet presAssocID="{C58478E8-0B59-4372-84E5-579A6350743B}" presName="sibTrans" presStyleCnt="0"/>
      <dgm:spPr/>
    </dgm:pt>
    <dgm:pt modelId="{F8525366-39A7-406A-B20B-48762C661BE6}" type="pres">
      <dgm:prSet presAssocID="{43833A8B-79C5-44A5-AA13-C2EDB2ACED14}" presName="compNode" presStyleCnt="0"/>
      <dgm:spPr/>
    </dgm:pt>
    <dgm:pt modelId="{B7D9321B-CFE9-47B8-8D18-7C7F939080FD}" type="pres">
      <dgm:prSet presAssocID="{43833A8B-79C5-44A5-AA13-C2EDB2ACED14}" presName="iconBgRect" presStyleLbl="bgShp" presStyleIdx="2" presStyleCnt="6"/>
      <dgm:spPr>
        <a:ln>
          <a:noFill/>
        </a:ln>
      </dgm:spPr>
    </dgm:pt>
    <dgm:pt modelId="{D124D692-6CD7-47C5-B41D-9137589D9F32}" type="pres">
      <dgm:prSet presAssocID="{43833A8B-79C5-44A5-AA13-C2EDB2ACED14}"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okumentum"/>
        </a:ext>
      </dgm:extLst>
    </dgm:pt>
    <dgm:pt modelId="{7BAF5616-1967-4426-BBD2-1EC7E2F827FF}" type="pres">
      <dgm:prSet presAssocID="{43833A8B-79C5-44A5-AA13-C2EDB2ACED14}" presName="spaceRect" presStyleCnt="0"/>
      <dgm:spPr/>
    </dgm:pt>
    <dgm:pt modelId="{93759DF5-D3A8-42BB-B27C-DCB71EC4B11F}" type="pres">
      <dgm:prSet presAssocID="{43833A8B-79C5-44A5-AA13-C2EDB2ACED14}" presName="textRect" presStyleLbl="revTx" presStyleIdx="2" presStyleCnt="6">
        <dgm:presLayoutVars>
          <dgm:chMax val="1"/>
          <dgm:chPref val="1"/>
        </dgm:presLayoutVars>
      </dgm:prSet>
      <dgm:spPr/>
    </dgm:pt>
    <dgm:pt modelId="{C34A41AF-1858-4D88-82FE-FC34B8781F7F}" type="pres">
      <dgm:prSet presAssocID="{7847783A-7A2A-4F09-B01E-93D396F088A1}" presName="sibTrans" presStyleCnt="0"/>
      <dgm:spPr/>
    </dgm:pt>
    <dgm:pt modelId="{9F8F89A0-2DA8-4594-B78E-3F1FA1CD5C90}" type="pres">
      <dgm:prSet presAssocID="{08EAF5B7-92D4-440F-8E73-E3028D66A131}" presName="compNode" presStyleCnt="0"/>
      <dgm:spPr/>
    </dgm:pt>
    <dgm:pt modelId="{548FC03F-AF8F-4477-8627-345BF70DF166}" type="pres">
      <dgm:prSet presAssocID="{08EAF5B7-92D4-440F-8E73-E3028D66A131}" presName="iconBgRect" presStyleLbl="bgShp" presStyleIdx="3" presStyleCnt="6"/>
      <dgm:spPr>
        <a:ln>
          <a:noFill/>
        </a:ln>
      </dgm:spPr>
    </dgm:pt>
    <dgm:pt modelId="{71B55D52-73CF-4704-B8BD-DDF118BDF755}" type="pres">
      <dgm:prSet presAssocID="{08EAF5B7-92D4-440F-8E73-E3028D66A131}"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Elkészült homokóra"/>
        </a:ext>
      </dgm:extLst>
    </dgm:pt>
    <dgm:pt modelId="{71CD9433-6872-4E50-AC9B-273D20C41386}" type="pres">
      <dgm:prSet presAssocID="{08EAF5B7-92D4-440F-8E73-E3028D66A131}" presName="spaceRect" presStyleCnt="0"/>
      <dgm:spPr/>
    </dgm:pt>
    <dgm:pt modelId="{AB9D2525-7BF6-4F77-8712-FA9BF886F18A}" type="pres">
      <dgm:prSet presAssocID="{08EAF5B7-92D4-440F-8E73-E3028D66A131}" presName="textRect" presStyleLbl="revTx" presStyleIdx="3" presStyleCnt="6">
        <dgm:presLayoutVars>
          <dgm:chMax val="1"/>
          <dgm:chPref val="1"/>
        </dgm:presLayoutVars>
      </dgm:prSet>
      <dgm:spPr/>
    </dgm:pt>
    <dgm:pt modelId="{E4A22CF1-1E11-43F7-8FDC-ADAEF2C94DCF}" type="pres">
      <dgm:prSet presAssocID="{4FD169B1-F715-42B6-A12A-A46C1ED750BD}" presName="sibTrans" presStyleCnt="0"/>
      <dgm:spPr/>
    </dgm:pt>
    <dgm:pt modelId="{B2AB1B22-2C70-493A-B6D1-B3174E570AC3}" type="pres">
      <dgm:prSet presAssocID="{34241638-6DDD-4262-B105-7D81C4D2352D}" presName="compNode" presStyleCnt="0"/>
      <dgm:spPr/>
    </dgm:pt>
    <dgm:pt modelId="{2E6681DF-F705-4935-B8CA-28A384D34356}" type="pres">
      <dgm:prSet presAssocID="{34241638-6DDD-4262-B105-7D81C4D2352D}" presName="iconBgRect" presStyleLbl="bgShp" presStyleIdx="4" presStyleCnt="6"/>
      <dgm:spPr/>
    </dgm:pt>
    <dgm:pt modelId="{0020CED1-2516-4755-877B-DD6312FFC5F9}" type="pres">
      <dgm:prSet presAssocID="{34241638-6DDD-4262-B105-7D81C4D2352D}"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Értekezlet"/>
        </a:ext>
      </dgm:extLst>
    </dgm:pt>
    <dgm:pt modelId="{DE932309-3D79-4AEC-87C4-2847AF66D168}" type="pres">
      <dgm:prSet presAssocID="{34241638-6DDD-4262-B105-7D81C4D2352D}" presName="spaceRect" presStyleCnt="0"/>
      <dgm:spPr/>
    </dgm:pt>
    <dgm:pt modelId="{774D2179-222B-4A56-84F5-6C8A49F56C78}" type="pres">
      <dgm:prSet presAssocID="{34241638-6DDD-4262-B105-7D81C4D2352D}" presName="textRect" presStyleLbl="revTx" presStyleIdx="4" presStyleCnt="6">
        <dgm:presLayoutVars>
          <dgm:chMax val="1"/>
          <dgm:chPref val="1"/>
        </dgm:presLayoutVars>
      </dgm:prSet>
      <dgm:spPr/>
    </dgm:pt>
    <dgm:pt modelId="{E5CD9882-C5D9-415C-A622-90D0D28A71FA}" type="pres">
      <dgm:prSet presAssocID="{11BF8759-F96D-4A8A-975D-B298B0CA8AFC}" presName="sibTrans" presStyleCnt="0"/>
      <dgm:spPr/>
    </dgm:pt>
    <dgm:pt modelId="{47CFB6C2-DBC7-47C5-B770-0DF48E707BB3}" type="pres">
      <dgm:prSet presAssocID="{3CDCDDFD-C380-4EFD-8F34-0EF87E59F638}" presName="compNode" presStyleCnt="0"/>
      <dgm:spPr/>
    </dgm:pt>
    <dgm:pt modelId="{0DD657BB-642D-4529-A759-814806BD97F0}" type="pres">
      <dgm:prSet presAssocID="{3CDCDDFD-C380-4EFD-8F34-0EF87E59F638}" presName="iconBgRect" presStyleLbl="bgShp" presStyleIdx="5" presStyleCnt="6"/>
      <dgm:spPr>
        <a:ln>
          <a:noFill/>
        </a:ln>
      </dgm:spPr>
    </dgm:pt>
    <dgm:pt modelId="{E9304792-B609-4E66-88CD-7325BE40D864}" type="pres">
      <dgm:prSet presAssocID="{3CDCDDFD-C380-4EFD-8F34-0EF87E59F638}"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Devil Face Outline"/>
        </a:ext>
      </dgm:extLst>
    </dgm:pt>
    <dgm:pt modelId="{F14CF538-ED8B-4E78-93D9-B9411184E7C9}" type="pres">
      <dgm:prSet presAssocID="{3CDCDDFD-C380-4EFD-8F34-0EF87E59F638}" presName="spaceRect" presStyleCnt="0"/>
      <dgm:spPr/>
    </dgm:pt>
    <dgm:pt modelId="{CE4229DB-C987-43CE-8565-D4C241B3F65F}" type="pres">
      <dgm:prSet presAssocID="{3CDCDDFD-C380-4EFD-8F34-0EF87E59F638}" presName="textRect" presStyleLbl="revTx" presStyleIdx="5" presStyleCnt="6">
        <dgm:presLayoutVars>
          <dgm:chMax val="1"/>
          <dgm:chPref val="1"/>
        </dgm:presLayoutVars>
      </dgm:prSet>
      <dgm:spPr/>
    </dgm:pt>
  </dgm:ptLst>
  <dgm:cxnLst>
    <dgm:cxn modelId="{CF702307-6D99-4834-8AF8-2E9C59018A30}" type="presOf" srcId="{43833A8B-79C5-44A5-AA13-C2EDB2ACED14}" destId="{93759DF5-D3A8-42BB-B27C-DCB71EC4B11F}" srcOrd="0" destOrd="0" presId="urn:microsoft.com/office/officeart/2018/5/layout/IconCircleLabelList"/>
    <dgm:cxn modelId="{99BDA410-5171-49A2-8918-223820DACC71}" srcId="{604CC863-C57B-4AC9-826D-CA1F819D508C}" destId="{8E455431-25E1-4EA3-815A-4D2C1809EEB7}" srcOrd="0" destOrd="0" parTransId="{6B0E606F-5DBE-41E1-AFEB-263959327D8B}" sibTransId="{442274C9-4174-4B50-91B4-7EB7D1986F48}"/>
    <dgm:cxn modelId="{EAB27827-551A-4BC1-B19A-24F133BEAA66}" type="presOf" srcId="{3CDCDDFD-C380-4EFD-8F34-0EF87E59F638}" destId="{CE4229DB-C987-43CE-8565-D4C241B3F65F}" srcOrd="0" destOrd="0" presId="urn:microsoft.com/office/officeart/2018/5/layout/IconCircleLabelList"/>
    <dgm:cxn modelId="{1A8D3F2D-D8CE-4EB8-9A4B-0589F28FF27D}" type="presOf" srcId="{08EAF5B7-92D4-440F-8E73-E3028D66A131}" destId="{AB9D2525-7BF6-4F77-8712-FA9BF886F18A}" srcOrd="0" destOrd="0" presId="urn:microsoft.com/office/officeart/2018/5/layout/IconCircleLabelList"/>
    <dgm:cxn modelId="{E5098A33-ACDF-4039-B63E-09F8F5C00F5F}" srcId="{604CC863-C57B-4AC9-826D-CA1F819D508C}" destId="{3CDCDDFD-C380-4EFD-8F34-0EF87E59F638}" srcOrd="5" destOrd="0" parTransId="{9326EA59-626E-4258-ACA4-6D5B6CFFE9BF}" sibTransId="{1C52A62A-C3E8-4361-B106-5C64388BC3B3}"/>
    <dgm:cxn modelId="{1D8CEE62-26B9-49DD-9DD3-C6F0CFF57867}" type="presOf" srcId="{604CC863-C57B-4AC9-826D-CA1F819D508C}" destId="{A8E3F4AB-94D7-461F-B539-9DBD263ACDF2}" srcOrd="0" destOrd="0" presId="urn:microsoft.com/office/officeart/2018/5/layout/IconCircleLabelList"/>
    <dgm:cxn modelId="{E063A669-304A-4AE7-ADBD-93680F0BC109}" type="presOf" srcId="{9C01FB85-FB7D-4754-96AC-4699EF5B8C83}" destId="{111A26F5-7E32-4092-9825-761147C90406}" srcOrd="0" destOrd="0" presId="urn:microsoft.com/office/officeart/2018/5/layout/IconCircleLabelList"/>
    <dgm:cxn modelId="{6409D053-E1A6-4B4E-8017-E3436A938B3A}" srcId="{604CC863-C57B-4AC9-826D-CA1F819D508C}" destId="{43833A8B-79C5-44A5-AA13-C2EDB2ACED14}" srcOrd="2" destOrd="0" parTransId="{054AA73D-6F81-40C2-BA9A-086AEC5783AD}" sibTransId="{7847783A-7A2A-4F09-B01E-93D396F088A1}"/>
    <dgm:cxn modelId="{ED374781-04FE-41ED-90E0-8FA91DCFD27B}" type="presOf" srcId="{34241638-6DDD-4262-B105-7D81C4D2352D}" destId="{774D2179-222B-4A56-84F5-6C8A49F56C78}" srcOrd="0" destOrd="0" presId="urn:microsoft.com/office/officeart/2018/5/layout/IconCircleLabelList"/>
    <dgm:cxn modelId="{B89E89C2-A722-43A9-ABB3-64E49050CC06}" type="presOf" srcId="{8E455431-25E1-4EA3-815A-4D2C1809EEB7}" destId="{08FA3662-4259-4913-8207-093506BB2EEA}" srcOrd="0" destOrd="0" presId="urn:microsoft.com/office/officeart/2018/5/layout/IconCircleLabelList"/>
    <dgm:cxn modelId="{2C59A1C5-5470-403E-AAB2-B503DDD65ADE}" srcId="{604CC863-C57B-4AC9-826D-CA1F819D508C}" destId="{34241638-6DDD-4262-B105-7D81C4D2352D}" srcOrd="4" destOrd="0" parTransId="{61E2A054-ADCF-4C7E-B6C5-9BF9B0AD71B9}" sibTransId="{11BF8759-F96D-4A8A-975D-B298B0CA8AFC}"/>
    <dgm:cxn modelId="{1EE2F9D5-94D7-499D-8B95-936BABDD3E92}" srcId="{604CC863-C57B-4AC9-826D-CA1F819D508C}" destId="{08EAF5B7-92D4-440F-8E73-E3028D66A131}" srcOrd="3" destOrd="0" parTransId="{A4C33FF4-5911-4E35-BC18-D818BD4D7108}" sibTransId="{4FD169B1-F715-42B6-A12A-A46C1ED750BD}"/>
    <dgm:cxn modelId="{466B9DFC-E8A6-4019-B359-611FC1416B4A}" srcId="{604CC863-C57B-4AC9-826D-CA1F819D508C}" destId="{9C01FB85-FB7D-4754-96AC-4699EF5B8C83}" srcOrd="1" destOrd="0" parTransId="{670896CC-E6F4-48DF-8309-48705C40FD1C}" sibTransId="{C58478E8-0B59-4372-84E5-579A6350743B}"/>
    <dgm:cxn modelId="{45E1B099-C33E-4DA5-B8E5-8B0640AC8B4B}" type="presParOf" srcId="{A8E3F4AB-94D7-461F-B539-9DBD263ACDF2}" destId="{93C407F4-D8EA-4B56-89DD-5C8C3EACAE33}" srcOrd="0" destOrd="0" presId="urn:microsoft.com/office/officeart/2018/5/layout/IconCircleLabelList"/>
    <dgm:cxn modelId="{C99AA901-AD56-4289-BEBD-BABCAD135034}" type="presParOf" srcId="{93C407F4-D8EA-4B56-89DD-5C8C3EACAE33}" destId="{B0FE51C9-4B31-4C06-B2D6-12FCD3821701}" srcOrd="0" destOrd="0" presId="urn:microsoft.com/office/officeart/2018/5/layout/IconCircleLabelList"/>
    <dgm:cxn modelId="{33EDFCAF-7E1F-45F2-9EBC-DB0AF79622B4}" type="presParOf" srcId="{93C407F4-D8EA-4B56-89DD-5C8C3EACAE33}" destId="{0627A7B4-CC08-4F4B-B3A1-4CB31BF74D81}" srcOrd="1" destOrd="0" presId="urn:microsoft.com/office/officeart/2018/5/layout/IconCircleLabelList"/>
    <dgm:cxn modelId="{B1BD9248-0C08-4DE9-B14A-F1305779A024}" type="presParOf" srcId="{93C407F4-D8EA-4B56-89DD-5C8C3EACAE33}" destId="{67DA3A9C-1C07-4E5D-9EAE-41C94C17FD0A}" srcOrd="2" destOrd="0" presId="urn:microsoft.com/office/officeart/2018/5/layout/IconCircleLabelList"/>
    <dgm:cxn modelId="{9DC8CB38-C640-4F06-8CC6-CE92A60FF1F2}" type="presParOf" srcId="{93C407F4-D8EA-4B56-89DD-5C8C3EACAE33}" destId="{08FA3662-4259-4913-8207-093506BB2EEA}" srcOrd="3" destOrd="0" presId="urn:microsoft.com/office/officeart/2018/5/layout/IconCircleLabelList"/>
    <dgm:cxn modelId="{3F62C062-FD3C-4615-A2E5-20E41F1228CA}" type="presParOf" srcId="{A8E3F4AB-94D7-461F-B539-9DBD263ACDF2}" destId="{63CC95A0-A31E-4A2C-B9F5-0567DFED4E55}" srcOrd="1" destOrd="0" presId="urn:microsoft.com/office/officeart/2018/5/layout/IconCircleLabelList"/>
    <dgm:cxn modelId="{5511F18F-152A-43AA-8983-BBBF89E13A3B}" type="presParOf" srcId="{A8E3F4AB-94D7-461F-B539-9DBD263ACDF2}" destId="{FDD33434-EC5D-493A-8279-AE84362E3788}" srcOrd="2" destOrd="0" presId="urn:microsoft.com/office/officeart/2018/5/layout/IconCircleLabelList"/>
    <dgm:cxn modelId="{4DCBE7E1-C435-4F6B-951E-1745F0FC8168}" type="presParOf" srcId="{FDD33434-EC5D-493A-8279-AE84362E3788}" destId="{6828EA0F-C31C-4C72-A1DB-87FC0EE83CDC}" srcOrd="0" destOrd="0" presId="urn:microsoft.com/office/officeart/2018/5/layout/IconCircleLabelList"/>
    <dgm:cxn modelId="{ED2211E5-B5F0-48C8-B5D1-75F8BC46F66C}" type="presParOf" srcId="{FDD33434-EC5D-493A-8279-AE84362E3788}" destId="{F939AECD-0679-4B09-A3C7-9DE3ECB2E8F1}" srcOrd="1" destOrd="0" presId="urn:microsoft.com/office/officeart/2018/5/layout/IconCircleLabelList"/>
    <dgm:cxn modelId="{82C916E8-B997-4D9D-9298-069C6A3BB932}" type="presParOf" srcId="{FDD33434-EC5D-493A-8279-AE84362E3788}" destId="{2A30FED7-CAEF-479D-8993-FDB4E9471EAD}" srcOrd="2" destOrd="0" presId="urn:microsoft.com/office/officeart/2018/5/layout/IconCircleLabelList"/>
    <dgm:cxn modelId="{D6D22864-EEF0-4C6C-86F9-FA466960E016}" type="presParOf" srcId="{FDD33434-EC5D-493A-8279-AE84362E3788}" destId="{111A26F5-7E32-4092-9825-761147C90406}" srcOrd="3" destOrd="0" presId="urn:microsoft.com/office/officeart/2018/5/layout/IconCircleLabelList"/>
    <dgm:cxn modelId="{04C55C95-B69B-4DD0-BABA-00A84AB0F86E}" type="presParOf" srcId="{A8E3F4AB-94D7-461F-B539-9DBD263ACDF2}" destId="{4568FC40-F4E6-4F5F-9B47-EA68F9FD7FF4}" srcOrd="3" destOrd="0" presId="urn:microsoft.com/office/officeart/2018/5/layout/IconCircleLabelList"/>
    <dgm:cxn modelId="{155CEEB9-A28C-49EA-A5F0-93783E944175}" type="presParOf" srcId="{A8E3F4AB-94D7-461F-B539-9DBD263ACDF2}" destId="{F8525366-39A7-406A-B20B-48762C661BE6}" srcOrd="4" destOrd="0" presId="urn:microsoft.com/office/officeart/2018/5/layout/IconCircleLabelList"/>
    <dgm:cxn modelId="{7EC66AAD-0143-45A7-A5F2-5CFA45B72FBC}" type="presParOf" srcId="{F8525366-39A7-406A-B20B-48762C661BE6}" destId="{B7D9321B-CFE9-47B8-8D18-7C7F939080FD}" srcOrd="0" destOrd="0" presId="urn:microsoft.com/office/officeart/2018/5/layout/IconCircleLabelList"/>
    <dgm:cxn modelId="{7B86DC08-DB96-458E-99FB-FAE244E3B127}" type="presParOf" srcId="{F8525366-39A7-406A-B20B-48762C661BE6}" destId="{D124D692-6CD7-47C5-B41D-9137589D9F32}" srcOrd="1" destOrd="0" presId="urn:microsoft.com/office/officeart/2018/5/layout/IconCircleLabelList"/>
    <dgm:cxn modelId="{CE1F5E58-8CAD-4E95-943D-5334275491D1}" type="presParOf" srcId="{F8525366-39A7-406A-B20B-48762C661BE6}" destId="{7BAF5616-1967-4426-BBD2-1EC7E2F827FF}" srcOrd="2" destOrd="0" presId="urn:microsoft.com/office/officeart/2018/5/layout/IconCircleLabelList"/>
    <dgm:cxn modelId="{8ED5F2D0-ECF3-4E3C-B710-90D78294331B}" type="presParOf" srcId="{F8525366-39A7-406A-B20B-48762C661BE6}" destId="{93759DF5-D3A8-42BB-B27C-DCB71EC4B11F}" srcOrd="3" destOrd="0" presId="urn:microsoft.com/office/officeart/2018/5/layout/IconCircleLabelList"/>
    <dgm:cxn modelId="{67D7D4FE-27A3-418C-BFDB-640D05B333FF}" type="presParOf" srcId="{A8E3F4AB-94D7-461F-B539-9DBD263ACDF2}" destId="{C34A41AF-1858-4D88-82FE-FC34B8781F7F}" srcOrd="5" destOrd="0" presId="urn:microsoft.com/office/officeart/2018/5/layout/IconCircleLabelList"/>
    <dgm:cxn modelId="{C1B75698-64A0-4DBE-BA3A-1181174A4546}" type="presParOf" srcId="{A8E3F4AB-94D7-461F-B539-9DBD263ACDF2}" destId="{9F8F89A0-2DA8-4594-B78E-3F1FA1CD5C90}" srcOrd="6" destOrd="0" presId="urn:microsoft.com/office/officeart/2018/5/layout/IconCircleLabelList"/>
    <dgm:cxn modelId="{C187BFBB-B5E5-4175-89C3-40B8419F2266}" type="presParOf" srcId="{9F8F89A0-2DA8-4594-B78E-3F1FA1CD5C90}" destId="{548FC03F-AF8F-4477-8627-345BF70DF166}" srcOrd="0" destOrd="0" presId="urn:microsoft.com/office/officeart/2018/5/layout/IconCircleLabelList"/>
    <dgm:cxn modelId="{458C7C0E-9F93-4979-80E4-F8296C044419}" type="presParOf" srcId="{9F8F89A0-2DA8-4594-B78E-3F1FA1CD5C90}" destId="{71B55D52-73CF-4704-B8BD-DDF118BDF755}" srcOrd="1" destOrd="0" presId="urn:microsoft.com/office/officeart/2018/5/layout/IconCircleLabelList"/>
    <dgm:cxn modelId="{A31D07F9-5D6F-4C8D-A82B-8097D0345D9E}" type="presParOf" srcId="{9F8F89A0-2DA8-4594-B78E-3F1FA1CD5C90}" destId="{71CD9433-6872-4E50-AC9B-273D20C41386}" srcOrd="2" destOrd="0" presId="urn:microsoft.com/office/officeart/2018/5/layout/IconCircleLabelList"/>
    <dgm:cxn modelId="{9C99E241-79BD-4AE6-99CE-DBB6D6453BBB}" type="presParOf" srcId="{9F8F89A0-2DA8-4594-B78E-3F1FA1CD5C90}" destId="{AB9D2525-7BF6-4F77-8712-FA9BF886F18A}" srcOrd="3" destOrd="0" presId="urn:microsoft.com/office/officeart/2018/5/layout/IconCircleLabelList"/>
    <dgm:cxn modelId="{BAE4BA61-0160-44AA-B048-85F2D312BD46}" type="presParOf" srcId="{A8E3F4AB-94D7-461F-B539-9DBD263ACDF2}" destId="{E4A22CF1-1E11-43F7-8FDC-ADAEF2C94DCF}" srcOrd="7" destOrd="0" presId="urn:microsoft.com/office/officeart/2018/5/layout/IconCircleLabelList"/>
    <dgm:cxn modelId="{FB85A3B8-1CAD-4BD3-956D-BB44330A07EF}" type="presParOf" srcId="{A8E3F4AB-94D7-461F-B539-9DBD263ACDF2}" destId="{B2AB1B22-2C70-493A-B6D1-B3174E570AC3}" srcOrd="8" destOrd="0" presId="urn:microsoft.com/office/officeart/2018/5/layout/IconCircleLabelList"/>
    <dgm:cxn modelId="{728B5DBB-1835-4876-BAA9-FCBAC8D6542C}" type="presParOf" srcId="{B2AB1B22-2C70-493A-B6D1-B3174E570AC3}" destId="{2E6681DF-F705-4935-B8CA-28A384D34356}" srcOrd="0" destOrd="0" presId="urn:microsoft.com/office/officeart/2018/5/layout/IconCircleLabelList"/>
    <dgm:cxn modelId="{6B6728BD-4615-47C7-8A72-CA40870FA1DF}" type="presParOf" srcId="{B2AB1B22-2C70-493A-B6D1-B3174E570AC3}" destId="{0020CED1-2516-4755-877B-DD6312FFC5F9}" srcOrd="1" destOrd="0" presId="urn:microsoft.com/office/officeart/2018/5/layout/IconCircleLabelList"/>
    <dgm:cxn modelId="{E20A615A-F140-4DF3-9615-85634B2EC242}" type="presParOf" srcId="{B2AB1B22-2C70-493A-B6D1-B3174E570AC3}" destId="{DE932309-3D79-4AEC-87C4-2847AF66D168}" srcOrd="2" destOrd="0" presId="urn:microsoft.com/office/officeart/2018/5/layout/IconCircleLabelList"/>
    <dgm:cxn modelId="{F5EB06F0-8461-480A-8334-1F7CBB0066C1}" type="presParOf" srcId="{B2AB1B22-2C70-493A-B6D1-B3174E570AC3}" destId="{774D2179-222B-4A56-84F5-6C8A49F56C78}" srcOrd="3" destOrd="0" presId="urn:microsoft.com/office/officeart/2018/5/layout/IconCircleLabelList"/>
    <dgm:cxn modelId="{C406F787-1363-4B3E-B10F-E20DD96B6BC3}" type="presParOf" srcId="{A8E3F4AB-94D7-461F-B539-9DBD263ACDF2}" destId="{E5CD9882-C5D9-415C-A622-90D0D28A71FA}" srcOrd="9" destOrd="0" presId="urn:microsoft.com/office/officeart/2018/5/layout/IconCircleLabelList"/>
    <dgm:cxn modelId="{E5A81FFB-946C-40B5-8D40-2935A5451584}" type="presParOf" srcId="{A8E3F4AB-94D7-461F-B539-9DBD263ACDF2}" destId="{47CFB6C2-DBC7-47C5-B770-0DF48E707BB3}" srcOrd="10" destOrd="0" presId="urn:microsoft.com/office/officeart/2018/5/layout/IconCircleLabelList"/>
    <dgm:cxn modelId="{1210E0DD-CBE3-431A-A9C4-5723B5E5FAA5}" type="presParOf" srcId="{47CFB6C2-DBC7-47C5-B770-0DF48E707BB3}" destId="{0DD657BB-642D-4529-A759-814806BD97F0}" srcOrd="0" destOrd="0" presId="urn:microsoft.com/office/officeart/2018/5/layout/IconCircleLabelList"/>
    <dgm:cxn modelId="{ADA6D9CF-7E5C-4DDE-8F07-AD1DB19397FD}" type="presParOf" srcId="{47CFB6C2-DBC7-47C5-B770-0DF48E707BB3}" destId="{E9304792-B609-4E66-88CD-7325BE40D864}" srcOrd="1" destOrd="0" presId="urn:microsoft.com/office/officeart/2018/5/layout/IconCircleLabelList"/>
    <dgm:cxn modelId="{9D447075-6129-45E8-9D4B-F0A14B052F37}" type="presParOf" srcId="{47CFB6C2-DBC7-47C5-B770-0DF48E707BB3}" destId="{F14CF538-ED8B-4E78-93D9-B9411184E7C9}" srcOrd="2" destOrd="0" presId="urn:microsoft.com/office/officeart/2018/5/layout/IconCircleLabelList"/>
    <dgm:cxn modelId="{3D397AB1-EE31-4D2D-8E78-5E24D29EFB2A}" type="presParOf" srcId="{47CFB6C2-DBC7-47C5-B770-0DF48E707BB3}" destId="{CE4229DB-C987-43CE-8565-D4C241B3F65F}"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F18C72-7C45-4708-853C-08074F909B6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hu-HU"/>
        </a:p>
      </dgm:t>
    </dgm:pt>
    <dgm:pt modelId="{22B13372-56B4-4DFB-9FC2-B164B0E1146C}">
      <dgm:prSet phldrT="[Szöveg]" custT="1"/>
      <dgm:spPr>
        <a:solidFill>
          <a:srgbClr val="1A75DB"/>
        </a:solidFill>
      </dgm:spPr>
      <dgm:t>
        <a:bodyPr/>
        <a:lstStyle/>
        <a:p>
          <a:r>
            <a:rPr lang="it-IT" sz="2200" b="0" dirty="0">
              <a:latin typeface="+mn-lt"/>
              <a:cs typeface="Arial" panose="020B0604020202020204" pitchFamily="34" charset="0"/>
            </a:rPr>
            <a:t>Duplicazioni non necessarie</a:t>
          </a:r>
          <a:endParaRPr lang="hu-HU" sz="2200" b="0" dirty="0">
            <a:latin typeface="+mn-lt"/>
            <a:cs typeface="Arial" panose="020B0604020202020204" pitchFamily="34" charset="0"/>
          </a:endParaRPr>
        </a:p>
      </dgm:t>
    </dgm:pt>
    <dgm:pt modelId="{6C699A96-6C0B-4ACF-BF4A-AAB2054025A7}" type="parTrans" cxnId="{794C68E0-9704-444F-8E7E-A6EAF72FB0E4}">
      <dgm:prSet/>
      <dgm:spPr/>
      <dgm:t>
        <a:bodyPr/>
        <a:lstStyle/>
        <a:p>
          <a:endParaRPr lang="hu-HU" sz="1800">
            <a:latin typeface="Arial" panose="020B0604020202020204" pitchFamily="34" charset="0"/>
            <a:cs typeface="Arial" panose="020B0604020202020204" pitchFamily="34" charset="0"/>
          </a:endParaRPr>
        </a:p>
      </dgm:t>
    </dgm:pt>
    <dgm:pt modelId="{C6A4034B-3391-467D-8CB9-5229F070561C}" type="sibTrans" cxnId="{794C68E0-9704-444F-8E7E-A6EAF72FB0E4}">
      <dgm:prSet/>
      <dgm:spPr/>
      <dgm:t>
        <a:bodyPr/>
        <a:lstStyle/>
        <a:p>
          <a:endParaRPr lang="hu-HU" sz="1800">
            <a:latin typeface="Arial" panose="020B0604020202020204" pitchFamily="34" charset="0"/>
            <a:cs typeface="Arial" panose="020B0604020202020204" pitchFamily="34" charset="0"/>
          </a:endParaRPr>
        </a:p>
      </dgm:t>
    </dgm:pt>
    <dgm:pt modelId="{34E85364-9648-4B9A-80E2-097E2ECF5EBA}">
      <dgm:prSet custT="1"/>
      <dgm:spPr>
        <a:solidFill>
          <a:srgbClr val="1A75DB"/>
        </a:solidFill>
      </dgm:spPr>
      <dgm:t>
        <a:bodyPr/>
        <a:lstStyle/>
        <a:p>
          <a:r>
            <a:rPr lang="en-US" sz="2200" b="0" dirty="0" err="1">
              <a:latin typeface="+mn-lt"/>
              <a:cs typeface="Arial"/>
            </a:rPr>
            <a:t>Attività</a:t>
          </a:r>
          <a:r>
            <a:rPr lang="en-US" sz="2200" b="0" dirty="0">
              <a:latin typeface="+mn-lt"/>
              <a:cs typeface="Arial"/>
            </a:rPr>
            <a:t> </a:t>
          </a:r>
          <a:r>
            <a:rPr lang="en-US" sz="2200" b="0" dirty="0" err="1">
              <a:latin typeface="+mn-lt"/>
              <a:cs typeface="Arial"/>
            </a:rPr>
            <a:t>eccessivamente</a:t>
          </a:r>
          <a:r>
            <a:rPr lang="en-US" sz="2200" b="0" dirty="0">
              <a:latin typeface="+mn-lt"/>
              <a:cs typeface="Arial"/>
            </a:rPr>
            <a:t> frammentata</a:t>
          </a:r>
          <a:endParaRPr lang="en-US" sz="2200" b="0" dirty="0">
            <a:latin typeface="+mn-lt"/>
            <a:cs typeface="Arial" panose="020B0604020202020204" pitchFamily="34" charset="0"/>
          </a:endParaRPr>
        </a:p>
      </dgm:t>
    </dgm:pt>
    <dgm:pt modelId="{EF567260-4A07-497D-82F4-FB17601CA067}" type="parTrans" cxnId="{E62DB293-3412-41A9-843B-4CA7B3D57280}">
      <dgm:prSet/>
      <dgm:spPr/>
      <dgm:t>
        <a:bodyPr/>
        <a:lstStyle/>
        <a:p>
          <a:endParaRPr lang="hu-HU" sz="1800">
            <a:latin typeface="Arial" panose="020B0604020202020204" pitchFamily="34" charset="0"/>
            <a:cs typeface="Arial" panose="020B0604020202020204" pitchFamily="34" charset="0"/>
          </a:endParaRPr>
        </a:p>
      </dgm:t>
    </dgm:pt>
    <dgm:pt modelId="{4C2FB8CB-CE1E-4C0B-8CD5-CFEEE54D99D9}" type="sibTrans" cxnId="{E62DB293-3412-41A9-843B-4CA7B3D57280}">
      <dgm:prSet/>
      <dgm:spPr/>
      <dgm:t>
        <a:bodyPr/>
        <a:lstStyle/>
        <a:p>
          <a:endParaRPr lang="hu-HU" sz="1800">
            <a:latin typeface="Arial" panose="020B0604020202020204" pitchFamily="34" charset="0"/>
            <a:cs typeface="Arial" panose="020B0604020202020204" pitchFamily="34" charset="0"/>
          </a:endParaRPr>
        </a:p>
      </dgm:t>
    </dgm:pt>
    <dgm:pt modelId="{E2E943B7-9407-45D4-B798-6C14E17A2DF7}">
      <dgm:prSet custT="1"/>
      <dgm:spPr>
        <a:solidFill>
          <a:srgbClr val="1A75DB"/>
        </a:solidFill>
      </dgm:spPr>
      <dgm:t>
        <a:bodyPr/>
        <a:lstStyle/>
        <a:p>
          <a:r>
            <a:rPr lang="it-IT" sz="2200" b="0" i="0" dirty="0"/>
            <a:t>Controlli non necessari nel processo</a:t>
          </a:r>
          <a:endParaRPr lang="en-US" sz="2200" b="0" dirty="0">
            <a:latin typeface="+mn-lt"/>
            <a:cs typeface="Arial" panose="020B0604020202020204" pitchFamily="34" charset="0"/>
          </a:endParaRPr>
        </a:p>
      </dgm:t>
    </dgm:pt>
    <dgm:pt modelId="{4628EB4B-9B4E-4CD4-BECF-D6798DFBFC84}" type="parTrans" cxnId="{5A2FC743-5975-4D51-BEC8-BC8C29AA4D77}">
      <dgm:prSet/>
      <dgm:spPr/>
      <dgm:t>
        <a:bodyPr/>
        <a:lstStyle/>
        <a:p>
          <a:endParaRPr lang="hu-HU" sz="1800">
            <a:latin typeface="Arial" panose="020B0604020202020204" pitchFamily="34" charset="0"/>
            <a:cs typeface="Arial" panose="020B0604020202020204" pitchFamily="34" charset="0"/>
          </a:endParaRPr>
        </a:p>
      </dgm:t>
    </dgm:pt>
    <dgm:pt modelId="{EE667768-5B94-4696-BF67-243DDC8602AD}" type="sibTrans" cxnId="{5A2FC743-5975-4D51-BEC8-BC8C29AA4D77}">
      <dgm:prSet/>
      <dgm:spPr/>
      <dgm:t>
        <a:bodyPr/>
        <a:lstStyle/>
        <a:p>
          <a:endParaRPr lang="hu-HU" sz="1800">
            <a:latin typeface="Arial" panose="020B0604020202020204" pitchFamily="34" charset="0"/>
            <a:cs typeface="Arial" panose="020B0604020202020204" pitchFamily="34" charset="0"/>
          </a:endParaRPr>
        </a:p>
      </dgm:t>
    </dgm:pt>
    <dgm:pt modelId="{24A68C34-A2C8-43B3-92F6-690C3FBFC4A1}">
      <dgm:prSet custT="1"/>
      <dgm:spPr>
        <a:solidFill>
          <a:srgbClr val="1A75DB"/>
        </a:solidFill>
      </dgm:spPr>
      <dgm:t>
        <a:bodyPr/>
        <a:lstStyle/>
        <a:p>
          <a:pPr>
            <a:buNone/>
          </a:pPr>
          <a:r>
            <a:rPr lang="it-IT" sz="2200" b="0" i="0" dirty="0"/>
            <a:t>Soluzioni personalizzate per attività che possono essere standardizzate</a:t>
          </a:r>
          <a:endParaRPr lang="en-US" sz="2200" b="0" dirty="0">
            <a:latin typeface="+mn-lt"/>
            <a:cs typeface="Arial" panose="020B0604020202020204" pitchFamily="34" charset="0"/>
          </a:endParaRPr>
        </a:p>
      </dgm:t>
    </dgm:pt>
    <dgm:pt modelId="{2C05509D-EC12-4306-B451-45E64BAAAF1C}" type="parTrans" cxnId="{F5ED3E32-4CEE-46AB-9B81-6B2E79AB86AE}">
      <dgm:prSet/>
      <dgm:spPr/>
      <dgm:t>
        <a:bodyPr/>
        <a:lstStyle/>
        <a:p>
          <a:endParaRPr lang="hu-HU" sz="1800">
            <a:latin typeface="Arial" panose="020B0604020202020204" pitchFamily="34" charset="0"/>
            <a:cs typeface="Arial" panose="020B0604020202020204" pitchFamily="34" charset="0"/>
          </a:endParaRPr>
        </a:p>
      </dgm:t>
    </dgm:pt>
    <dgm:pt modelId="{4F59D968-70C3-42D4-83EA-B4B47772FF76}" type="sibTrans" cxnId="{F5ED3E32-4CEE-46AB-9B81-6B2E79AB86AE}">
      <dgm:prSet/>
      <dgm:spPr/>
      <dgm:t>
        <a:bodyPr/>
        <a:lstStyle/>
        <a:p>
          <a:endParaRPr lang="hu-HU" sz="1800">
            <a:latin typeface="Arial" panose="020B0604020202020204" pitchFamily="34" charset="0"/>
            <a:cs typeface="Arial" panose="020B0604020202020204" pitchFamily="34" charset="0"/>
          </a:endParaRPr>
        </a:p>
      </dgm:t>
    </dgm:pt>
    <dgm:pt modelId="{15CBC298-C770-4922-B823-E70ED8822D9B}">
      <dgm:prSet custT="1"/>
      <dgm:spPr>
        <a:solidFill>
          <a:srgbClr val="1A75DB"/>
        </a:solidFill>
      </dgm:spPr>
      <dgm:t>
        <a:bodyPr/>
        <a:lstStyle/>
        <a:p>
          <a:r>
            <a:rPr lang="it-IT" sz="2200" b="0" i="0" dirty="0"/>
            <a:t>Carenza di supporto IT, dipendenza da soluzioni cartacee</a:t>
          </a:r>
          <a:endParaRPr lang="en-US" sz="2200" b="0" dirty="0">
            <a:latin typeface="+mn-lt"/>
            <a:cs typeface="Arial" panose="020B0604020202020204" pitchFamily="34" charset="0"/>
          </a:endParaRPr>
        </a:p>
      </dgm:t>
    </dgm:pt>
    <dgm:pt modelId="{7FEE4E87-ECC1-4174-94DF-F307F40F2DDE}" type="parTrans" cxnId="{F0125EF3-0D74-4948-A0FB-779CBD594E26}">
      <dgm:prSet/>
      <dgm:spPr/>
      <dgm:t>
        <a:bodyPr/>
        <a:lstStyle/>
        <a:p>
          <a:endParaRPr lang="hu-HU" sz="1800">
            <a:latin typeface="Arial" panose="020B0604020202020204" pitchFamily="34" charset="0"/>
            <a:cs typeface="Arial" panose="020B0604020202020204" pitchFamily="34" charset="0"/>
          </a:endParaRPr>
        </a:p>
      </dgm:t>
    </dgm:pt>
    <dgm:pt modelId="{7EC13972-9013-4612-836B-791703DB0C94}" type="sibTrans" cxnId="{F0125EF3-0D74-4948-A0FB-779CBD594E26}">
      <dgm:prSet/>
      <dgm:spPr/>
      <dgm:t>
        <a:bodyPr/>
        <a:lstStyle/>
        <a:p>
          <a:endParaRPr lang="hu-HU" sz="1800">
            <a:latin typeface="Arial" panose="020B0604020202020204" pitchFamily="34" charset="0"/>
            <a:cs typeface="Arial" panose="020B0604020202020204" pitchFamily="34" charset="0"/>
          </a:endParaRPr>
        </a:p>
      </dgm:t>
    </dgm:pt>
    <dgm:pt modelId="{9BDC775F-BD4F-4A6D-AC04-61CD168EB070}" type="pres">
      <dgm:prSet presAssocID="{79F18C72-7C45-4708-853C-08074F909B6F}" presName="linear" presStyleCnt="0">
        <dgm:presLayoutVars>
          <dgm:animLvl val="lvl"/>
          <dgm:resizeHandles val="exact"/>
        </dgm:presLayoutVars>
      </dgm:prSet>
      <dgm:spPr/>
    </dgm:pt>
    <dgm:pt modelId="{CCCDD139-2766-43F8-9CFA-67A5C4DA2A9E}" type="pres">
      <dgm:prSet presAssocID="{22B13372-56B4-4DFB-9FC2-B164B0E1146C}" presName="parentText" presStyleLbl="node1" presStyleIdx="0" presStyleCnt="5" custLinFactNeighborX="3606" custLinFactNeighborY="-11598">
        <dgm:presLayoutVars>
          <dgm:chMax val="0"/>
          <dgm:bulletEnabled val="1"/>
        </dgm:presLayoutVars>
      </dgm:prSet>
      <dgm:spPr/>
    </dgm:pt>
    <dgm:pt modelId="{13D62C61-7B9D-4149-8519-D5AA734D82F0}" type="pres">
      <dgm:prSet presAssocID="{C6A4034B-3391-467D-8CB9-5229F070561C}" presName="spacer" presStyleCnt="0"/>
      <dgm:spPr/>
    </dgm:pt>
    <dgm:pt modelId="{845C9507-F229-4068-8589-7C7606F08CB5}" type="pres">
      <dgm:prSet presAssocID="{34E85364-9648-4B9A-80E2-097E2ECF5EBA}" presName="parentText" presStyleLbl="node1" presStyleIdx="1" presStyleCnt="5" custLinFactNeighborX="-3515" custLinFactNeighborY="8214">
        <dgm:presLayoutVars>
          <dgm:chMax val="0"/>
          <dgm:bulletEnabled val="1"/>
        </dgm:presLayoutVars>
      </dgm:prSet>
      <dgm:spPr/>
    </dgm:pt>
    <dgm:pt modelId="{374A51B5-76B7-4C8B-910E-8BB7EDF34415}" type="pres">
      <dgm:prSet presAssocID="{4C2FB8CB-CE1E-4C0B-8CD5-CFEEE54D99D9}" presName="spacer" presStyleCnt="0"/>
      <dgm:spPr/>
    </dgm:pt>
    <dgm:pt modelId="{8501EC5E-B9C3-4796-84FD-0660C6B0C31C}" type="pres">
      <dgm:prSet presAssocID="{E2E943B7-9407-45D4-B798-6C14E17A2DF7}" presName="parentText" presStyleLbl="node1" presStyleIdx="2" presStyleCnt="5">
        <dgm:presLayoutVars>
          <dgm:chMax val="0"/>
          <dgm:bulletEnabled val="1"/>
        </dgm:presLayoutVars>
      </dgm:prSet>
      <dgm:spPr/>
    </dgm:pt>
    <dgm:pt modelId="{EA547331-44D4-444C-ADA6-53F791A0CE39}" type="pres">
      <dgm:prSet presAssocID="{EE667768-5B94-4696-BF67-243DDC8602AD}" presName="spacer" presStyleCnt="0"/>
      <dgm:spPr/>
    </dgm:pt>
    <dgm:pt modelId="{90031EF4-7C85-466A-9909-8F89D9B83B90}" type="pres">
      <dgm:prSet presAssocID="{24A68C34-A2C8-43B3-92F6-690C3FBFC4A1}" presName="parentText" presStyleLbl="node1" presStyleIdx="3" presStyleCnt="5">
        <dgm:presLayoutVars>
          <dgm:chMax val="0"/>
          <dgm:bulletEnabled val="1"/>
        </dgm:presLayoutVars>
      </dgm:prSet>
      <dgm:spPr/>
    </dgm:pt>
    <dgm:pt modelId="{FD15A3DB-0069-4B2B-955E-D4C43478B919}" type="pres">
      <dgm:prSet presAssocID="{4F59D968-70C3-42D4-83EA-B4B47772FF76}" presName="spacer" presStyleCnt="0"/>
      <dgm:spPr/>
    </dgm:pt>
    <dgm:pt modelId="{30B57CFD-3DFA-412C-BA8D-E7A3DE4B60B2}" type="pres">
      <dgm:prSet presAssocID="{15CBC298-C770-4922-B823-E70ED8822D9B}" presName="parentText" presStyleLbl="node1" presStyleIdx="4" presStyleCnt="5">
        <dgm:presLayoutVars>
          <dgm:chMax val="0"/>
          <dgm:bulletEnabled val="1"/>
        </dgm:presLayoutVars>
      </dgm:prSet>
      <dgm:spPr/>
    </dgm:pt>
  </dgm:ptLst>
  <dgm:cxnLst>
    <dgm:cxn modelId="{724F730E-9647-4FC6-8C75-285E246DAF66}" type="presOf" srcId="{E2E943B7-9407-45D4-B798-6C14E17A2DF7}" destId="{8501EC5E-B9C3-4796-84FD-0660C6B0C31C}" srcOrd="0" destOrd="0" presId="urn:microsoft.com/office/officeart/2005/8/layout/vList2"/>
    <dgm:cxn modelId="{E1546A1C-17C5-41C9-86E2-474E5AD5CF33}" type="presOf" srcId="{34E85364-9648-4B9A-80E2-097E2ECF5EBA}" destId="{845C9507-F229-4068-8589-7C7606F08CB5}" srcOrd="0" destOrd="0" presId="urn:microsoft.com/office/officeart/2005/8/layout/vList2"/>
    <dgm:cxn modelId="{F5ED3E32-4CEE-46AB-9B81-6B2E79AB86AE}" srcId="{79F18C72-7C45-4708-853C-08074F909B6F}" destId="{24A68C34-A2C8-43B3-92F6-690C3FBFC4A1}" srcOrd="3" destOrd="0" parTransId="{2C05509D-EC12-4306-B451-45E64BAAAF1C}" sibTransId="{4F59D968-70C3-42D4-83EA-B4B47772FF76}"/>
    <dgm:cxn modelId="{5A2FC743-5975-4D51-BEC8-BC8C29AA4D77}" srcId="{79F18C72-7C45-4708-853C-08074F909B6F}" destId="{E2E943B7-9407-45D4-B798-6C14E17A2DF7}" srcOrd="2" destOrd="0" parTransId="{4628EB4B-9B4E-4CD4-BECF-D6798DFBFC84}" sibTransId="{EE667768-5B94-4696-BF67-243DDC8602AD}"/>
    <dgm:cxn modelId="{E62DB293-3412-41A9-843B-4CA7B3D57280}" srcId="{79F18C72-7C45-4708-853C-08074F909B6F}" destId="{34E85364-9648-4B9A-80E2-097E2ECF5EBA}" srcOrd="1" destOrd="0" parTransId="{EF567260-4A07-497D-82F4-FB17601CA067}" sibTransId="{4C2FB8CB-CE1E-4C0B-8CD5-CFEEE54D99D9}"/>
    <dgm:cxn modelId="{E0668D96-F0BB-4B17-9507-54F9811FAC3E}" type="presOf" srcId="{22B13372-56B4-4DFB-9FC2-B164B0E1146C}" destId="{CCCDD139-2766-43F8-9CFA-67A5C4DA2A9E}" srcOrd="0" destOrd="0" presId="urn:microsoft.com/office/officeart/2005/8/layout/vList2"/>
    <dgm:cxn modelId="{F81EAA9E-5C3F-405A-A320-41EA7CC45545}" type="presOf" srcId="{79F18C72-7C45-4708-853C-08074F909B6F}" destId="{9BDC775F-BD4F-4A6D-AC04-61CD168EB070}" srcOrd="0" destOrd="0" presId="urn:microsoft.com/office/officeart/2005/8/layout/vList2"/>
    <dgm:cxn modelId="{5A4711C8-2074-4817-9242-4DF13B6B6845}" type="presOf" srcId="{24A68C34-A2C8-43B3-92F6-690C3FBFC4A1}" destId="{90031EF4-7C85-466A-9909-8F89D9B83B90}" srcOrd="0" destOrd="0" presId="urn:microsoft.com/office/officeart/2005/8/layout/vList2"/>
    <dgm:cxn modelId="{B99FBFCE-FD9A-49A7-A376-1D46C4AA90E6}" type="presOf" srcId="{15CBC298-C770-4922-B823-E70ED8822D9B}" destId="{30B57CFD-3DFA-412C-BA8D-E7A3DE4B60B2}" srcOrd="0" destOrd="0" presId="urn:microsoft.com/office/officeart/2005/8/layout/vList2"/>
    <dgm:cxn modelId="{794C68E0-9704-444F-8E7E-A6EAF72FB0E4}" srcId="{79F18C72-7C45-4708-853C-08074F909B6F}" destId="{22B13372-56B4-4DFB-9FC2-B164B0E1146C}" srcOrd="0" destOrd="0" parTransId="{6C699A96-6C0B-4ACF-BF4A-AAB2054025A7}" sibTransId="{C6A4034B-3391-467D-8CB9-5229F070561C}"/>
    <dgm:cxn modelId="{F0125EF3-0D74-4948-A0FB-779CBD594E26}" srcId="{79F18C72-7C45-4708-853C-08074F909B6F}" destId="{15CBC298-C770-4922-B823-E70ED8822D9B}" srcOrd="4" destOrd="0" parTransId="{7FEE4E87-ECC1-4174-94DF-F307F40F2DDE}" sibTransId="{7EC13972-9013-4612-836B-791703DB0C94}"/>
    <dgm:cxn modelId="{FA9E6BF2-7DC2-4DA5-8DA2-3A54F6A85F52}" type="presParOf" srcId="{9BDC775F-BD4F-4A6D-AC04-61CD168EB070}" destId="{CCCDD139-2766-43F8-9CFA-67A5C4DA2A9E}" srcOrd="0" destOrd="0" presId="urn:microsoft.com/office/officeart/2005/8/layout/vList2"/>
    <dgm:cxn modelId="{753BF619-960B-40A8-B33D-4EE953DF4F54}" type="presParOf" srcId="{9BDC775F-BD4F-4A6D-AC04-61CD168EB070}" destId="{13D62C61-7B9D-4149-8519-D5AA734D82F0}" srcOrd="1" destOrd="0" presId="urn:microsoft.com/office/officeart/2005/8/layout/vList2"/>
    <dgm:cxn modelId="{8EBF780D-4B56-4839-B8BC-62B94845D196}" type="presParOf" srcId="{9BDC775F-BD4F-4A6D-AC04-61CD168EB070}" destId="{845C9507-F229-4068-8589-7C7606F08CB5}" srcOrd="2" destOrd="0" presId="urn:microsoft.com/office/officeart/2005/8/layout/vList2"/>
    <dgm:cxn modelId="{C9698434-D780-4931-83E3-1AEF41B99446}" type="presParOf" srcId="{9BDC775F-BD4F-4A6D-AC04-61CD168EB070}" destId="{374A51B5-76B7-4C8B-910E-8BB7EDF34415}" srcOrd="3" destOrd="0" presId="urn:microsoft.com/office/officeart/2005/8/layout/vList2"/>
    <dgm:cxn modelId="{C2636CA3-76F0-4C60-8C2E-D0CC6AA41029}" type="presParOf" srcId="{9BDC775F-BD4F-4A6D-AC04-61CD168EB070}" destId="{8501EC5E-B9C3-4796-84FD-0660C6B0C31C}" srcOrd="4" destOrd="0" presId="urn:microsoft.com/office/officeart/2005/8/layout/vList2"/>
    <dgm:cxn modelId="{1778D77A-68F8-490A-BD1E-F0E78B778CBF}" type="presParOf" srcId="{9BDC775F-BD4F-4A6D-AC04-61CD168EB070}" destId="{EA547331-44D4-444C-ADA6-53F791A0CE39}" srcOrd="5" destOrd="0" presId="urn:microsoft.com/office/officeart/2005/8/layout/vList2"/>
    <dgm:cxn modelId="{0424D594-11F4-44A3-9BD1-BD8CB4E2B6F8}" type="presParOf" srcId="{9BDC775F-BD4F-4A6D-AC04-61CD168EB070}" destId="{90031EF4-7C85-466A-9909-8F89D9B83B90}" srcOrd="6" destOrd="0" presId="urn:microsoft.com/office/officeart/2005/8/layout/vList2"/>
    <dgm:cxn modelId="{A57C7EA9-CC2C-44A2-8DBA-951A973EA06A}" type="presParOf" srcId="{9BDC775F-BD4F-4A6D-AC04-61CD168EB070}" destId="{FD15A3DB-0069-4B2B-955E-D4C43478B919}" srcOrd="7" destOrd="0" presId="urn:microsoft.com/office/officeart/2005/8/layout/vList2"/>
    <dgm:cxn modelId="{FF390A1C-D4C6-4B0E-9C2B-F26C05AD57A5}" type="presParOf" srcId="{9BDC775F-BD4F-4A6D-AC04-61CD168EB070}" destId="{30B57CFD-3DFA-412C-BA8D-E7A3DE4B60B2}"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1D586A5-D368-4727-A093-0F70C6164286}" type="doc">
      <dgm:prSet loTypeId="urn:microsoft.com/office/officeart/2005/8/layout/default" loCatId="list" qsTypeId="urn:microsoft.com/office/officeart/2005/8/quickstyle/3d3" qsCatId="3D" csTypeId="urn:microsoft.com/office/officeart/2005/8/colors/accent1_2" csCatId="accent1" phldr="1"/>
      <dgm:spPr/>
      <dgm:t>
        <a:bodyPr/>
        <a:lstStyle/>
        <a:p>
          <a:endParaRPr lang="hu-HU"/>
        </a:p>
      </dgm:t>
    </dgm:pt>
    <dgm:pt modelId="{99CB0B89-49F7-4914-BD9C-1DA188AA0577}">
      <dgm:prSet phldrT="[Szöveg]" custT="1"/>
      <dgm:spPr/>
      <dgm:t>
        <a:bodyPr/>
        <a:lstStyle/>
        <a:p>
          <a:r>
            <a:rPr lang="it-IT" sz="1800" b="0" dirty="0"/>
            <a:t>Cartella </a:t>
          </a:r>
          <a:r>
            <a:rPr lang="it-IT" sz="1800" b="0" dirty="0">
              <a:latin typeface="Calibri Light" panose="020F0302020204030204"/>
            </a:rPr>
            <a:t>clinica</a:t>
          </a:r>
          <a:r>
            <a:rPr lang="it-IT" sz="1800" b="0" dirty="0"/>
            <a:t> elettronica/ Fascicolo sanitario elettronico</a:t>
          </a:r>
          <a:endParaRPr lang="hu-HU" sz="1800" b="0" dirty="0"/>
        </a:p>
      </dgm:t>
      <dgm:extLst>
        <a:ext uri="{E40237B7-FDA0-4F09-8148-C483321AD2D9}">
          <dgm14:cNvPr xmlns:dgm14="http://schemas.microsoft.com/office/drawing/2010/diagram" id="0" name="">
            <a:hlinkClick xmlns:r="http://schemas.openxmlformats.org/officeDocument/2006/relationships" r:id="rId1"/>
          </dgm14:cNvPr>
        </a:ext>
      </dgm:extLst>
    </dgm:pt>
    <dgm:pt modelId="{B6C3B0BE-D7C7-4AAC-93F7-21769338E29E}" type="parTrans" cxnId="{FACA4E13-106C-4EE9-BC29-1FBE08406A11}">
      <dgm:prSet/>
      <dgm:spPr/>
      <dgm:t>
        <a:bodyPr/>
        <a:lstStyle/>
        <a:p>
          <a:endParaRPr lang="hu-HU"/>
        </a:p>
      </dgm:t>
    </dgm:pt>
    <dgm:pt modelId="{6443B78F-C865-4D30-9B40-8BFF0128705B}" type="sibTrans" cxnId="{FACA4E13-106C-4EE9-BC29-1FBE08406A11}">
      <dgm:prSet/>
      <dgm:spPr/>
      <dgm:t>
        <a:bodyPr/>
        <a:lstStyle/>
        <a:p>
          <a:endParaRPr lang="hu-HU"/>
        </a:p>
      </dgm:t>
    </dgm:pt>
    <dgm:pt modelId="{E387E863-594B-4E72-B2F0-694067BED5E5}">
      <dgm:prSet custT="1"/>
      <dgm:spPr/>
      <dgm:t>
        <a:bodyPr/>
        <a:lstStyle/>
        <a:p>
          <a:pPr>
            <a:buNone/>
          </a:pPr>
          <a:r>
            <a:rPr lang="it-IT" sz="1800" b="0" i="0" dirty="0"/>
            <a:t>Telemedicina</a:t>
          </a:r>
          <a:endParaRPr lang="hu-HU" sz="1800" b="0" dirty="0"/>
        </a:p>
      </dgm:t>
    </dgm:pt>
    <dgm:pt modelId="{A5188495-5C38-4BA0-97EB-B22DF1776062}" type="parTrans" cxnId="{E53D8206-EA43-4CDF-9324-87E27413EBBF}">
      <dgm:prSet/>
      <dgm:spPr/>
      <dgm:t>
        <a:bodyPr/>
        <a:lstStyle/>
        <a:p>
          <a:endParaRPr lang="hu-HU"/>
        </a:p>
      </dgm:t>
    </dgm:pt>
    <dgm:pt modelId="{E468FF6A-511C-4CD0-8DAE-5559921F3BA0}" type="sibTrans" cxnId="{E53D8206-EA43-4CDF-9324-87E27413EBBF}">
      <dgm:prSet/>
      <dgm:spPr/>
      <dgm:t>
        <a:bodyPr/>
        <a:lstStyle/>
        <a:p>
          <a:endParaRPr lang="hu-HU"/>
        </a:p>
      </dgm:t>
    </dgm:pt>
    <dgm:pt modelId="{B945EEF8-6DAD-43DC-961E-56093BE10603}">
      <dgm:prSet custT="1"/>
      <dgm:spPr/>
      <dgm:t>
        <a:bodyPr/>
        <a:lstStyle/>
        <a:p>
          <a:pPr>
            <a:buNone/>
          </a:pPr>
          <a:r>
            <a:rPr lang="it-IT" sz="1800" b="0" i="0" dirty="0"/>
            <a:t>Dispositivi indossabili e IoT</a:t>
          </a:r>
          <a:endParaRPr lang="hu-HU" sz="1800" b="0" dirty="0"/>
        </a:p>
      </dgm:t>
      <dgm:extLst>
        <a:ext uri="{E40237B7-FDA0-4F09-8148-C483321AD2D9}">
          <dgm14:cNvPr xmlns:dgm14="http://schemas.microsoft.com/office/drawing/2010/diagram" id="0" name="">
            <a:hlinkClick xmlns:r="http://schemas.openxmlformats.org/officeDocument/2006/relationships" r:id="rId2"/>
          </dgm14:cNvPr>
        </a:ext>
      </dgm:extLst>
    </dgm:pt>
    <dgm:pt modelId="{95042444-BDC8-47B3-B883-824A15BD6D7E}" type="parTrans" cxnId="{881C7ED3-7AEC-4A34-BABB-6FBA37AE0AFB}">
      <dgm:prSet/>
      <dgm:spPr/>
      <dgm:t>
        <a:bodyPr/>
        <a:lstStyle/>
        <a:p>
          <a:endParaRPr lang="hu-HU"/>
        </a:p>
      </dgm:t>
    </dgm:pt>
    <dgm:pt modelId="{57B56B7C-C478-43F9-9DDF-BD3132C5E97A}" type="sibTrans" cxnId="{881C7ED3-7AEC-4A34-BABB-6FBA37AE0AFB}">
      <dgm:prSet/>
      <dgm:spPr/>
      <dgm:t>
        <a:bodyPr/>
        <a:lstStyle/>
        <a:p>
          <a:endParaRPr lang="hu-HU"/>
        </a:p>
      </dgm:t>
    </dgm:pt>
    <dgm:pt modelId="{524BA2DB-4462-477A-A86C-08652F5BD450}">
      <dgm:prSet custT="1"/>
      <dgm:spPr/>
      <dgm:t>
        <a:bodyPr/>
        <a:lstStyle/>
        <a:p>
          <a:pPr rtl="0"/>
          <a:r>
            <a:rPr lang="it-IT" sz="1800" b="0" dirty="0"/>
            <a:t>AI</a:t>
          </a:r>
          <a:endParaRPr lang="it-IT" sz="1800" b="0" dirty="0">
            <a:latin typeface="Calibri Light" panose="020F0302020204030204"/>
          </a:endParaRPr>
        </a:p>
      </dgm:t>
      <dgm:extLst>
        <a:ext uri="{E40237B7-FDA0-4F09-8148-C483321AD2D9}">
          <dgm14:cNvPr xmlns:dgm14="http://schemas.microsoft.com/office/drawing/2010/diagram" id="0" name="">
            <a:hlinkClick xmlns:r="http://schemas.openxmlformats.org/officeDocument/2006/relationships" r:id="rId3"/>
          </dgm14:cNvPr>
        </a:ext>
      </dgm:extLst>
    </dgm:pt>
    <dgm:pt modelId="{9535BE7A-7F9E-446B-8D4F-D362AF4BBE2C}" type="parTrans" cxnId="{95101CA4-D120-4968-B5B0-7F1FD338F9A0}">
      <dgm:prSet/>
      <dgm:spPr/>
      <dgm:t>
        <a:bodyPr/>
        <a:lstStyle/>
        <a:p>
          <a:endParaRPr lang="hu-HU"/>
        </a:p>
      </dgm:t>
    </dgm:pt>
    <dgm:pt modelId="{5C62ACD6-2DA9-4814-A6A5-F60126B224F5}" type="sibTrans" cxnId="{95101CA4-D120-4968-B5B0-7F1FD338F9A0}">
      <dgm:prSet/>
      <dgm:spPr/>
      <dgm:t>
        <a:bodyPr/>
        <a:lstStyle/>
        <a:p>
          <a:endParaRPr lang="hu-HU"/>
        </a:p>
      </dgm:t>
    </dgm:pt>
    <dgm:pt modelId="{BB613FA2-A043-4BEC-AB1A-9DD491CDA39C}">
      <dgm:prSet custT="1"/>
      <dgm:spPr/>
      <dgm:t>
        <a:bodyPr/>
        <a:lstStyle/>
        <a:p>
          <a:pPr rtl="0">
            <a:buNone/>
          </a:pPr>
          <a:r>
            <a:rPr lang="it-IT" sz="1800" b="0" i="0" dirty="0"/>
            <a:t>Strumenti di gestione dei dati e </a:t>
          </a:r>
          <a:r>
            <a:rPr lang="it-IT" sz="1800" b="0" i="0" dirty="0">
              <a:latin typeface="Calibri Light" panose="020F0302020204030204"/>
            </a:rPr>
            <a:t>strumenti di analisi</a:t>
          </a:r>
          <a:endParaRPr lang="hu-HU" sz="1800" b="0" dirty="0"/>
        </a:p>
      </dgm:t>
      <dgm:extLst>
        <a:ext uri="{E40237B7-FDA0-4F09-8148-C483321AD2D9}">
          <dgm14:cNvPr xmlns:dgm14="http://schemas.microsoft.com/office/drawing/2010/diagram" id="0" name="">
            <a:hlinkClick xmlns:r="http://schemas.openxmlformats.org/officeDocument/2006/relationships" r:id="rId4"/>
          </dgm14:cNvPr>
        </a:ext>
      </dgm:extLst>
    </dgm:pt>
    <dgm:pt modelId="{5B33BD3F-3938-4310-865E-CAD59C60C01C}" type="parTrans" cxnId="{2DC0355F-2302-45AB-AAFE-4ED22F5B6CC1}">
      <dgm:prSet/>
      <dgm:spPr/>
      <dgm:t>
        <a:bodyPr/>
        <a:lstStyle/>
        <a:p>
          <a:endParaRPr lang="hu-HU"/>
        </a:p>
      </dgm:t>
    </dgm:pt>
    <dgm:pt modelId="{88F096EB-3A04-4416-9220-9C530DDFB0CF}" type="sibTrans" cxnId="{2DC0355F-2302-45AB-AAFE-4ED22F5B6CC1}">
      <dgm:prSet/>
      <dgm:spPr/>
      <dgm:t>
        <a:bodyPr/>
        <a:lstStyle/>
        <a:p>
          <a:endParaRPr lang="hu-HU"/>
        </a:p>
      </dgm:t>
    </dgm:pt>
    <dgm:pt modelId="{46457468-0B18-45D4-8F62-17A88D424B01}">
      <dgm:prSet custT="1"/>
      <dgm:spPr/>
      <dgm:t>
        <a:bodyPr/>
        <a:lstStyle/>
        <a:p>
          <a:pPr rtl="0"/>
          <a:r>
            <a:rPr lang="it-IT" sz="2000" b="0" dirty="0">
              <a:latin typeface="Calibri Light" panose="020F0302020204030204"/>
            </a:rPr>
            <a:t>App di</a:t>
          </a:r>
          <a:r>
            <a:rPr lang="it-IT" sz="2000" b="0" dirty="0"/>
            <a:t> salute</a:t>
          </a:r>
          <a:endParaRPr lang="hu-HU" sz="2000" b="0" dirty="0"/>
        </a:p>
      </dgm:t>
    </dgm:pt>
    <dgm:pt modelId="{14C577DE-D0B0-4BBA-BD45-2452FCFA68FA}" type="parTrans" cxnId="{F93352BF-00DC-4256-838D-8B382AD04576}">
      <dgm:prSet/>
      <dgm:spPr/>
      <dgm:t>
        <a:bodyPr/>
        <a:lstStyle/>
        <a:p>
          <a:endParaRPr lang="hu-HU"/>
        </a:p>
      </dgm:t>
    </dgm:pt>
    <dgm:pt modelId="{614C009D-2D17-43D0-B68F-59DF12F89934}" type="sibTrans" cxnId="{F93352BF-00DC-4256-838D-8B382AD04576}">
      <dgm:prSet/>
      <dgm:spPr/>
      <dgm:t>
        <a:bodyPr/>
        <a:lstStyle/>
        <a:p>
          <a:endParaRPr lang="hu-HU"/>
        </a:p>
      </dgm:t>
    </dgm:pt>
    <dgm:pt modelId="{8FA8ECB6-5E4E-48D2-B7D1-CD6A130E075F}">
      <dgm:prSet/>
      <dgm:spPr/>
      <dgm:t>
        <a:bodyPr/>
        <a:lstStyle/>
        <a:p>
          <a:r>
            <a:rPr lang="hu-HU" b="0" dirty="0"/>
            <a:t>VR &amp; AR</a:t>
          </a:r>
        </a:p>
      </dgm:t>
      <dgm:extLst>
        <a:ext uri="{E40237B7-FDA0-4F09-8148-C483321AD2D9}">
          <dgm14:cNvPr xmlns:dgm14="http://schemas.microsoft.com/office/drawing/2010/diagram" id="0" name="">
            <a:hlinkClick xmlns:r="http://schemas.openxmlformats.org/officeDocument/2006/relationships" r:id="rId5"/>
          </dgm14:cNvPr>
        </a:ext>
      </dgm:extLst>
    </dgm:pt>
    <dgm:pt modelId="{7D92D986-EF90-42BA-A422-787E27354EB2}" type="parTrans" cxnId="{A83A3B27-9B00-4240-BC7A-7A789ADF9472}">
      <dgm:prSet/>
      <dgm:spPr/>
      <dgm:t>
        <a:bodyPr/>
        <a:lstStyle/>
        <a:p>
          <a:endParaRPr lang="hu-HU"/>
        </a:p>
      </dgm:t>
    </dgm:pt>
    <dgm:pt modelId="{F700A755-CCAC-4364-9554-47A52CBEC058}" type="sibTrans" cxnId="{A83A3B27-9B00-4240-BC7A-7A789ADF9472}">
      <dgm:prSet/>
      <dgm:spPr/>
      <dgm:t>
        <a:bodyPr/>
        <a:lstStyle/>
        <a:p>
          <a:endParaRPr lang="hu-HU"/>
        </a:p>
      </dgm:t>
    </dgm:pt>
    <dgm:pt modelId="{17F00FE6-CFA7-4567-AE7F-859540A92D73}">
      <dgm:prSet custT="1"/>
      <dgm:spPr/>
      <dgm:t>
        <a:bodyPr/>
        <a:lstStyle/>
        <a:p>
          <a:r>
            <a:rPr lang="hu-HU" sz="2000" b="0" dirty="0">
              <a:latin typeface="Calibri"/>
              <a:ea typeface="Calibri"/>
              <a:cs typeface="Calibri"/>
            </a:rPr>
            <a:t>Blockchain</a:t>
          </a:r>
          <a:endParaRPr lang="hu-HU" sz="2000" b="0" dirty="0"/>
        </a:p>
      </dgm:t>
      <dgm:extLst>
        <a:ext uri="{E40237B7-FDA0-4F09-8148-C483321AD2D9}">
          <dgm14:cNvPr xmlns:dgm14="http://schemas.microsoft.com/office/drawing/2010/diagram" id="0" name="">
            <a:hlinkClick xmlns:r="http://schemas.openxmlformats.org/officeDocument/2006/relationships" r:id="rId6"/>
          </dgm14:cNvPr>
        </a:ext>
      </dgm:extLst>
    </dgm:pt>
    <dgm:pt modelId="{25FA2174-8C62-45AB-8447-0C3A036A9041}" type="parTrans" cxnId="{42EA8DF7-6AEC-40D4-A3D7-E738FDE0357F}">
      <dgm:prSet/>
      <dgm:spPr/>
      <dgm:t>
        <a:bodyPr/>
        <a:lstStyle/>
        <a:p>
          <a:endParaRPr lang="hu-HU"/>
        </a:p>
      </dgm:t>
    </dgm:pt>
    <dgm:pt modelId="{7A8D2668-24C2-40BF-80B5-9A8268625841}" type="sibTrans" cxnId="{42EA8DF7-6AEC-40D4-A3D7-E738FDE0357F}">
      <dgm:prSet/>
      <dgm:spPr/>
      <dgm:t>
        <a:bodyPr/>
        <a:lstStyle/>
        <a:p>
          <a:endParaRPr lang="hu-HU"/>
        </a:p>
      </dgm:t>
    </dgm:pt>
    <dgm:pt modelId="{B1CEA229-4020-4C0C-BEB8-F6939E4C08CD}">
      <dgm:prSet/>
      <dgm:spPr/>
      <dgm:t>
        <a:bodyPr/>
        <a:lstStyle/>
        <a:p>
          <a:r>
            <a:rPr lang="it-IT" b="0" dirty="0"/>
            <a:t>Stampa 3D</a:t>
          </a:r>
          <a:endParaRPr lang="hu-HU" b="0" dirty="0"/>
        </a:p>
      </dgm:t>
      <dgm:extLst>
        <a:ext uri="{E40237B7-FDA0-4F09-8148-C483321AD2D9}">
          <dgm14:cNvPr xmlns:dgm14="http://schemas.microsoft.com/office/drawing/2010/diagram" id="0" name="">
            <a:hlinkClick xmlns:r="http://schemas.openxmlformats.org/officeDocument/2006/relationships" r:id="rId7"/>
          </dgm14:cNvPr>
        </a:ext>
      </dgm:extLst>
    </dgm:pt>
    <dgm:pt modelId="{91A8C60B-0F86-4BE1-AFF4-C46818F1249D}" type="parTrans" cxnId="{4B1869B1-72E5-4B47-80CA-88C09FCAE08D}">
      <dgm:prSet/>
      <dgm:spPr/>
      <dgm:t>
        <a:bodyPr/>
        <a:lstStyle/>
        <a:p>
          <a:endParaRPr lang="hu-HU"/>
        </a:p>
      </dgm:t>
    </dgm:pt>
    <dgm:pt modelId="{54248530-5CB0-4FAA-972C-3792FC1EB815}" type="sibTrans" cxnId="{4B1869B1-72E5-4B47-80CA-88C09FCAE08D}">
      <dgm:prSet/>
      <dgm:spPr/>
      <dgm:t>
        <a:bodyPr/>
        <a:lstStyle/>
        <a:p>
          <a:endParaRPr lang="hu-HU"/>
        </a:p>
      </dgm:t>
    </dgm:pt>
    <dgm:pt modelId="{7644DAFA-9D69-4F91-951E-FC41E0508C7C}">
      <dgm:prSet custT="1"/>
      <dgm:spPr/>
      <dgm:t>
        <a:bodyPr/>
        <a:lstStyle/>
        <a:p>
          <a:pPr>
            <a:buNone/>
          </a:pPr>
          <a:r>
            <a:rPr lang="it-IT" sz="1800" b="0" i="0" dirty="0"/>
            <a:t>Modelli di Linguaggio di Multimodali</a:t>
          </a:r>
          <a:endParaRPr lang="hu-HU" sz="1800" b="0" dirty="0"/>
        </a:p>
      </dgm:t>
      <dgm:extLst>
        <a:ext uri="{E40237B7-FDA0-4F09-8148-C483321AD2D9}">
          <dgm14:cNvPr xmlns:dgm14="http://schemas.microsoft.com/office/drawing/2010/diagram" id="0" name="">
            <a:hlinkClick xmlns:r="http://schemas.openxmlformats.org/officeDocument/2006/relationships" r:id="rId8"/>
          </dgm14:cNvPr>
        </a:ext>
      </dgm:extLst>
    </dgm:pt>
    <dgm:pt modelId="{823AB13F-EFCD-4E0E-B67D-89AE71474B97}" type="parTrans" cxnId="{03F957A5-1B83-44DD-9D8C-1FBF3D5E6DF6}">
      <dgm:prSet/>
      <dgm:spPr/>
      <dgm:t>
        <a:bodyPr/>
        <a:lstStyle/>
        <a:p>
          <a:endParaRPr lang="hu-HU"/>
        </a:p>
      </dgm:t>
    </dgm:pt>
    <dgm:pt modelId="{C8667300-B408-4107-B3EB-2B8577EA94D4}" type="sibTrans" cxnId="{03F957A5-1B83-44DD-9D8C-1FBF3D5E6DF6}">
      <dgm:prSet/>
      <dgm:spPr/>
      <dgm:t>
        <a:bodyPr/>
        <a:lstStyle/>
        <a:p>
          <a:endParaRPr lang="hu-HU"/>
        </a:p>
      </dgm:t>
    </dgm:pt>
    <dgm:pt modelId="{55E0DA04-E564-42E1-A8BE-68AE723192A5}">
      <dgm:prSet phldr="0"/>
      <dgm:spPr/>
      <dgm:t>
        <a:bodyPr/>
        <a:lstStyle/>
        <a:p>
          <a:r>
            <a:rPr lang="hu-HU" b="0" dirty="0"/>
            <a:t>Automazione dei Processi Robotici</a:t>
          </a:r>
          <a:endParaRPr lang="en-US" dirty="0"/>
        </a:p>
      </dgm:t>
    </dgm:pt>
    <dgm:pt modelId="{80D08810-0EF9-4C2D-BD9F-B8C9B5837424}" type="parTrans" cxnId="{5E7E83D1-9682-4B1F-9ED1-4384C1699C7F}">
      <dgm:prSet/>
      <dgm:spPr/>
    </dgm:pt>
    <dgm:pt modelId="{8E5E032E-6018-4310-8755-B5B085C47E29}" type="sibTrans" cxnId="{5E7E83D1-9682-4B1F-9ED1-4384C1699C7F}">
      <dgm:prSet/>
      <dgm:spPr/>
    </dgm:pt>
    <dgm:pt modelId="{78E052B5-5177-4BD9-AE44-8490D8121468}" type="pres">
      <dgm:prSet presAssocID="{21D586A5-D368-4727-A093-0F70C6164286}" presName="diagram" presStyleCnt="0">
        <dgm:presLayoutVars>
          <dgm:dir/>
          <dgm:resizeHandles val="exact"/>
        </dgm:presLayoutVars>
      </dgm:prSet>
      <dgm:spPr/>
    </dgm:pt>
    <dgm:pt modelId="{BEFFE4AF-C163-4BF1-A745-F94A5363971C}" type="pres">
      <dgm:prSet presAssocID="{99CB0B89-49F7-4914-BD9C-1DA188AA0577}" presName="node" presStyleLbl="node1" presStyleIdx="0" presStyleCnt="11">
        <dgm:presLayoutVars>
          <dgm:bulletEnabled val="1"/>
        </dgm:presLayoutVars>
      </dgm:prSet>
      <dgm:spPr/>
    </dgm:pt>
    <dgm:pt modelId="{66DBB499-C961-4736-89C0-E308A6CF19A8}" type="pres">
      <dgm:prSet presAssocID="{6443B78F-C865-4D30-9B40-8BFF0128705B}" presName="sibTrans" presStyleCnt="0"/>
      <dgm:spPr/>
    </dgm:pt>
    <dgm:pt modelId="{E4ABD48E-0C0F-4398-9766-6C6BF9A102D8}" type="pres">
      <dgm:prSet presAssocID="{E387E863-594B-4E72-B2F0-694067BED5E5}" presName="node" presStyleLbl="node1" presStyleIdx="1" presStyleCnt="11">
        <dgm:presLayoutVars>
          <dgm:bulletEnabled val="1"/>
        </dgm:presLayoutVars>
      </dgm:prSet>
      <dgm:spPr/>
    </dgm:pt>
    <dgm:pt modelId="{83BDCDA2-9023-4B57-BBC2-964311537763}" type="pres">
      <dgm:prSet presAssocID="{E468FF6A-511C-4CD0-8DAE-5559921F3BA0}" presName="sibTrans" presStyleCnt="0"/>
      <dgm:spPr/>
    </dgm:pt>
    <dgm:pt modelId="{AF13EBDA-63E2-4542-9EBF-18C4877393D4}" type="pres">
      <dgm:prSet presAssocID="{B945EEF8-6DAD-43DC-961E-56093BE10603}" presName="node" presStyleLbl="node1" presStyleIdx="2" presStyleCnt="11">
        <dgm:presLayoutVars>
          <dgm:bulletEnabled val="1"/>
        </dgm:presLayoutVars>
      </dgm:prSet>
      <dgm:spPr/>
    </dgm:pt>
    <dgm:pt modelId="{0C777B5A-2437-4534-AEE5-440B6E3F5C52}" type="pres">
      <dgm:prSet presAssocID="{57B56B7C-C478-43F9-9DDF-BD3132C5E97A}" presName="sibTrans" presStyleCnt="0"/>
      <dgm:spPr/>
    </dgm:pt>
    <dgm:pt modelId="{CFF207CF-553D-4337-9358-7F61B90774A9}" type="pres">
      <dgm:prSet presAssocID="{524BA2DB-4462-477A-A86C-08652F5BD450}" presName="node" presStyleLbl="node1" presStyleIdx="3" presStyleCnt="11">
        <dgm:presLayoutVars>
          <dgm:bulletEnabled val="1"/>
        </dgm:presLayoutVars>
      </dgm:prSet>
      <dgm:spPr/>
    </dgm:pt>
    <dgm:pt modelId="{6DF7489B-7A99-4510-B6BD-6DE1343E34AB}" type="pres">
      <dgm:prSet presAssocID="{5C62ACD6-2DA9-4814-A6A5-F60126B224F5}" presName="sibTrans" presStyleCnt="0"/>
      <dgm:spPr/>
    </dgm:pt>
    <dgm:pt modelId="{29BEF9D5-78F3-4DC3-99E8-9B6607E27F25}" type="pres">
      <dgm:prSet presAssocID="{55E0DA04-E564-42E1-A8BE-68AE723192A5}" presName="node" presStyleLbl="node1" presStyleIdx="4" presStyleCnt="11">
        <dgm:presLayoutVars>
          <dgm:bulletEnabled val="1"/>
        </dgm:presLayoutVars>
      </dgm:prSet>
      <dgm:spPr/>
    </dgm:pt>
    <dgm:pt modelId="{33862E0C-B635-4096-8681-33E0B3C0D2C7}" type="pres">
      <dgm:prSet presAssocID="{8E5E032E-6018-4310-8755-B5B085C47E29}" presName="sibTrans" presStyleCnt="0"/>
      <dgm:spPr/>
    </dgm:pt>
    <dgm:pt modelId="{18C57158-8A02-48EF-B164-9579F3FF2660}" type="pres">
      <dgm:prSet presAssocID="{BB613FA2-A043-4BEC-AB1A-9DD491CDA39C}" presName="node" presStyleLbl="node1" presStyleIdx="5" presStyleCnt="11">
        <dgm:presLayoutVars>
          <dgm:bulletEnabled val="1"/>
        </dgm:presLayoutVars>
      </dgm:prSet>
      <dgm:spPr/>
    </dgm:pt>
    <dgm:pt modelId="{8205AD79-2E3F-491C-9BEF-3E04069DF6A2}" type="pres">
      <dgm:prSet presAssocID="{88F096EB-3A04-4416-9220-9C530DDFB0CF}" presName="sibTrans" presStyleCnt="0"/>
      <dgm:spPr/>
    </dgm:pt>
    <dgm:pt modelId="{B1517EA7-C2E5-41DA-99B8-3C88637BF646}" type="pres">
      <dgm:prSet presAssocID="{46457468-0B18-45D4-8F62-17A88D424B01}" presName="node" presStyleLbl="node1" presStyleIdx="6" presStyleCnt="11">
        <dgm:presLayoutVars>
          <dgm:bulletEnabled val="1"/>
        </dgm:presLayoutVars>
      </dgm:prSet>
      <dgm:spPr/>
    </dgm:pt>
    <dgm:pt modelId="{69EB6EC9-5D2C-45CC-960A-56718FD971E2}" type="pres">
      <dgm:prSet presAssocID="{614C009D-2D17-43D0-B68F-59DF12F89934}" presName="sibTrans" presStyleCnt="0"/>
      <dgm:spPr/>
    </dgm:pt>
    <dgm:pt modelId="{74608A91-FE41-4050-AB90-FA771A6A81DF}" type="pres">
      <dgm:prSet presAssocID="{8FA8ECB6-5E4E-48D2-B7D1-CD6A130E075F}" presName="node" presStyleLbl="node1" presStyleIdx="7" presStyleCnt="11">
        <dgm:presLayoutVars>
          <dgm:bulletEnabled val="1"/>
        </dgm:presLayoutVars>
      </dgm:prSet>
      <dgm:spPr/>
    </dgm:pt>
    <dgm:pt modelId="{3EDBFBC5-4BF1-4B2A-A36E-A5F6AEA85ADD}" type="pres">
      <dgm:prSet presAssocID="{F700A755-CCAC-4364-9554-47A52CBEC058}" presName="sibTrans" presStyleCnt="0"/>
      <dgm:spPr/>
    </dgm:pt>
    <dgm:pt modelId="{2BF26E76-2A13-413A-8C0D-757C3B52118D}" type="pres">
      <dgm:prSet presAssocID="{17F00FE6-CFA7-4567-AE7F-859540A92D73}" presName="node" presStyleLbl="node1" presStyleIdx="8" presStyleCnt="11">
        <dgm:presLayoutVars>
          <dgm:bulletEnabled val="1"/>
        </dgm:presLayoutVars>
      </dgm:prSet>
      <dgm:spPr/>
    </dgm:pt>
    <dgm:pt modelId="{C20C3090-B208-4068-9EEA-14093AA0D345}" type="pres">
      <dgm:prSet presAssocID="{7A8D2668-24C2-40BF-80B5-9A8268625841}" presName="sibTrans" presStyleCnt="0"/>
      <dgm:spPr/>
    </dgm:pt>
    <dgm:pt modelId="{0F070B18-4A93-48D6-AB46-65230D890164}" type="pres">
      <dgm:prSet presAssocID="{B1CEA229-4020-4C0C-BEB8-F6939E4C08CD}" presName="node" presStyleLbl="node1" presStyleIdx="9" presStyleCnt="11">
        <dgm:presLayoutVars>
          <dgm:bulletEnabled val="1"/>
        </dgm:presLayoutVars>
      </dgm:prSet>
      <dgm:spPr/>
    </dgm:pt>
    <dgm:pt modelId="{A93C08AD-46CD-4B55-A06C-50C4AF855B46}" type="pres">
      <dgm:prSet presAssocID="{54248530-5CB0-4FAA-972C-3792FC1EB815}" presName="sibTrans" presStyleCnt="0"/>
      <dgm:spPr/>
    </dgm:pt>
    <dgm:pt modelId="{8D0E6ACF-AC22-4E11-B99A-9E48AB1D0464}" type="pres">
      <dgm:prSet presAssocID="{7644DAFA-9D69-4F91-951E-FC41E0508C7C}" presName="node" presStyleLbl="node1" presStyleIdx="10" presStyleCnt="11">
        <dgm:presLayoutVars>
          <dgm:bulletEnabled val="1"/>
        </dgm:presLayoutVars>
      </dgm:prSet>
      <dgm:spPr/>
    </dgm:pt>
  </dgm:ptLst>
  <dgm:cxnLst>
    <dgm:cxn modelId="{E53D8206-EA43-4CDF-9324-87E27413EBBF}" srcId="{21D586A5-D368-4727-A093-0F70C6164286}" destId="{E387E863-594B-4E72-B2F0-694067BED5E5}" srcOrd="1" destOrd="0" parTransId="{A5188495-5C38-4BA0-97EB-B22DF1776062}" sibTransId="{E468FF6A-511C-4CD0-8DAE-5559921F3BA0}"/>
    <dgm:cxn modelId="{FACA4E13-106C-4EE9-BC29-1FBE08406A11}" srcId="{21D586A5-D368-4727-A093-0F70C6164286}" destId="{99CB0B89-49F7-4914-BD9C-1DA188AA0577}" srcOrd="0" destOrd="0" parTransId="{B6C3B0BE-D7C7-4AAC-93F7-21769338E29E}" sibTransId="{6443B78F-C865-4D30-9B40-8BFF0128705B}"/>
    <dgm:cxn modelId="{A83A3B27-9B00-4240-BC7A-7A789ADF9472}" srcId="{21D586A5-D368-4727-A093-0F70C6164286}" destId="{8FA8ECB6-5E4E-48D2-B7D1-CD6A130E075F}" srcOrd="7" destOrd="0" parTransId="{7D92D986-EF90-42BA-A422-787E27354EB2}" sibTransId="{F700A755-CCAC-4364-9554-47A52CBEC058}"/>
    <dgm:cxn modelId="{0F939B27-29A3-4AF5-AB9F-80DDCBA48870}" type="presOf" srcId="{7644DAFA-9D69-4F91-951E-FC41E0508C7C}" destId="{8D0E6ACF-AC22-4E11-B99A-9E48AB1D0464}" srcOrd="0" destOrd="0" presId="urn:microsoft.com/office/officeart/2005/8/layout/default"/>
    <dgm:cxn modelId="{977E102A-5CB5-48C6-8CB7-8EFF0ED4D2D2}" type="presOf" srcId="{B945EEF8-6DAD-43DC-961E-56093BE10603}" destId="{AF13EBDA-63E2-4542-9EBF-18C4877393D4}" srcOrd="0" destOrd="0" presId="urn:microsoft.com/office/officeart/2005/8/layout/default"/>
    <dgm:cxn modelId="{2DC0355F-2302-45AB-AAFE-4ED22F5B6CC1}" srcId="{21D586A5-D368-4727-A093-0F70C6164286}" destId="{BB613FA2-A043-4BEC-AB1A-9DD491CDA39C}" srcOrd="5" destOrd="0" parTransId="{5B33BD3F-3938-4310-865E-CAD59C60C01C}" sibTransId="{88F096EB-3A04-4416-9220-9C530DDFB0CF}"/>
    <dgm:cxn modelId="{4B642C69-0012-48A3-806F-B642E4A80558}" type="presOf" srcId="{E387E863-594B-4E72-B2F0-694067BED5E5}" destId="{E4ABD48E-0C0F-4398-9766-6C6BF9A102D8}" srcOrd="0" destOrd="0" presId="urn:microsoft.com/office/officeart/2005/8/layout/default"/>
    <dgm:cxn modelId="{F4F7EF4A-0129-40F3-8BE9-DA046600FB62}" type="presOf" srcId="{46457468-0B18-45D4-8F62-17A88D424B01}" destId="{B1517EA7-C2E5-41DA-99B8-3C88637BF646}" srcOrd="0" destOrd="0" presId="urn:microsoft.com/office/officeart/2005/8/layout/default"/>
    <dgm:cxn modelId="{E696DE70-8420-436C-ACFA-B7C5B0211F4F}" type="presOf" srcId="{BB613FA2-A043-4BEC-AB1A-9DD491CDA39C}" destId="{18C57158-8A02-48EF-B164-9579F3FF2660}" srcOrd="0" destOrd="0" presId="urn:microsoft.com/office/officeart/2005/8/layout/default"/>
    <dgm:cxn modelId="{EDB94871-628D-4F09-92F8-4C0E0E0FAB11}" type="presOf" srcId="{17F00FE6-CFA7-4567-AE7F-859540A92D73}" destId="{2BF26E76-2A13-413A-8C0D-757C3B52118D}" srcOrd="0" destOrd="0" presId="urn:microsoft.com/office/officeart/2005/8/layout/default"/>
    <dgm:cxn modelId="{1E83FD97-09DF-4220-8B97-FA8DE8F11ADE}" type="presOf" srcId="{21D586A5-D368-4727-A093-0F70C6164286}" destId="{78E052B5-5177-4BD9-AE44-8490D8121468}" srcOrd="0" destOrd="0" presId="urn:microsoft.com/office/officeart/2005/8/layout/default"/>
    <dgm:cxn modelId="{95101CA4-D120-4968-B5B0-7F1FD338F9A0}" srcId="{21D586A5-D368-4727-A093-0F70C6164286}" destId="{524BA2DB-4462-477A-A86C-08652F5BD450}" srcOrd="3" destOrd="0" parTransId="{9535BE7A-7F9E-446B-8D4F-D362AF4BBE2C}" sibTransId="{5C62ACD6-2DA9-4814-A6A5-F60126B224F5}"/>
    <dgm:cxn modelId="{03F957A5-1B83-44DD-9D8C-1FBF3D5E6DF6}" srcId="{21D586A5-D368-4727-A093-0F70C6164286}" destId="{7644DAFA-9D69-4F91-951E-FC41E0508C7C}" srcOrd="10" destOrd="0" parTransId="{823AB13F-EFCD-4E0E-B67D-89AE71474B97}" sibTransId="{C8667300-B408-4107-B3EB-2B8577EA94D4}"/>
    <dgm:cxn modelId="{63140AB1-BDB6-4417-A071-EB48CEAB0730}" type="presOf" srcId="{55E0DA04-E564-42E1-A8BE-68AE723192A5}" destId="{29BEF9D5-78F3-4DC3-99E8-9B6607E27F25}" srcOrd="0" destOrd="0" presId="urn:microsoft.com/office/officeart/2005/8/layout/default"/>
    <dgm:cxn modelId="{4B1869B1-72E5-4B47-80CA-88C09FCAE08D}" srcId="{21D586A5-D368-4727-A093-0F70C6164286}" destId="{B1CEA229-4020-4C0C-BEB8-F6939E4C08CD}" srcOrd="9" destOrd="0" parTransId="{91A8C60B-0F86-4BE1-AFF4-C46818F1249D}" sibTransId="{54248530-5CB0-4FAA-972C-3792FC1EB815}"/>
    <dgm:cxn modelId="{0A8C4FBB-BB57-492F-8A06-37BB139BBADC}" type="presOf" srcId="{524BA2DB-4462-477A-A86C-08652F5BD450}" destId="{CFF207CF-553D-4337-9358-7F61B90774A9}" srcOrd="0" destOrd="0" presId="urn:microsoft.com/office/officeart/2005/8/layout/default"/>
    <dgm:cxn modelId="{F93352BF-00DC-4256-838D-8B382AD04576}" srcId="{21D586A5-D368-4727-A093-0F70C6164286}" destId="{46457468-0B18-45D4-8F62-17A88D424B01}" srcOrd="6" destOrd="0" parTransId="{14C577DE-D0B0-4BBA-BD45-2452FCFA68FA}" sibTransId="{614C009D-2D17-43D0-B68F-59DF12F89934}"/>
    <dgm:cxn modelId="{5E66A9CB-C161-496E-A556-39DA5780767C}" type="presOf" srcId="{99CB0B89-49F7-4914-BD9C-1DA188AA0577}" destId="{BEFFE4AF-C163-4BF1-A745-F94A5363971C}" srcOrd="0" destOrd="0" presId="urn:microsoft.com/office/officeart/2005/8/layout/default"/>
    <dgm:cxn modelId="{5E7E83D1-9682-4B1F-9ED1-4384C1699C7F}" srcId="{21D586A5-D368-4727-A093-0F70C6164286}" destId="{55E0DA04-E564-42E1-A8BE-68AE723192A5}" srcOrd="4" destOrd="0" parTransId="{80D08810-0EF9-4C2D-BD9F-B8C9B5837424}" sibTransId="{8E5E032E-6018-4310-8755-B5B085C47E29}"/>
    <dgm:cxn modelId="{881C7ED3-7AEC-4A34-BABB-6FBA37AE0AFB}" srcId="{21D586A5-D368-4727-A093-0F70C6164286}" destId="{B945EEF8-6DAD-43DC-961E-56093BE10603}" srcOrd="2" destOrd="0" parTransId="{95042444-BDC8-47B3-B883-824A15BD6D7E}" sibTransId="{57B56B7C-C478-43F9-9DDF-BD3132C5E97A}"/>
    <dgm:cxn modelId="{702B87D4-C545-42B8-93F2-E902F45D8D34}" type="presOf" srcId="{B1CEA229-4020-4C0C-BEB8-F6939E4C08CD}" destId="{0F070B18-4A93-48D6-AB46-65230D890164}" srcOrd="0" destOrd="0" presId="urn:microsoft.com/office/officeart/2005/8/layout/default"/>
    <dgm:cxn modelId="{30F2DEE2-44FD-4D4C-88BE-CC59C281D84B}" type="presOf" srcId="{8FA8ECB6-5E4E-48D2-B7D1-CD6A130E075F}" destId="{74608A91-FE41-4050-AB90-FA771A6A81DF}" srcOrd="0" destOrd="0" presId="urn:microsoft.com/office/officeart/2005/8/layout/default"/>
    <dgm:cxn modelId="{42EA8DF7-6AEC-40D4-A3D7-E738FDE0357F}" srcId="{21D586A5-D368-4727-A093-0F70C6164286}" destId="{17F00FE6-CFA7-4567-AE7F-859540A92D73}" srcOrd="8" destOrd="0" parTransId="{25FA2174-8C62-45AB-8447-0C3A036A9041}" sibTransId="{7A8D2668-24C2-40BF-80B5-9A8268625841}"/>
    <dgm:cxn modelId="{64B51A42-6D1D-41C3-9955-FB4CF82E823B}" type="presParOf" srcId="{78E052B5-5177-4BD9-AE44-8490D8121468}" destId="{BEFFE4AF-C163-4BF1-A745-F94A5363971C}" srcOrd="0" destOrd="0" presId="urn:microsoft.com/office/officeart/2005/8/layout/default"/>
    <dgm:cxn modelId="{1A694FD1-67DC-421D-AC95-970E7B819370}" type="presParOf" srcId="{78E052B5-5177-4BD9-AE44-8490D8121468}" destId="{66DBB499-C961-4736-89C0-E308A6CF19A8}" srcOrd="1" destOrd="0" presId="urn:microsoft.com/office/officeart/2005/8/layout/default"/>
    <dgm:cxn modelId="{B3950444-1604-499D-B5B2-66EAF7D8B3D5}" type="presParOf" srcId="{78E052B5-5177-4BD9-AE44-8490D8121468}" destId="{E4ABD48E-0C0F-4398-9766-6C6BF9A102D8}" srcOrd="2" destOrd="0" presId="urn:microsoft.com/office/officeart/2005/8/layout/default"/>
    <dgm:cxn modelId="{65887449-F9E2-45CE-B90B-44F27953986A}" type="presParOf" srcId="{78E052B5-5177-4BD9-AE44-8490D8121468}" destId="{83BDCDA2-9023-4B57-BBC2-964311537763}" srcOrd="3" destOrd="0" presId="urn:microsoft.com/office/officeart/2005/8/layout/default"/>
    <dgm:cxn modelId="{DB028A16-471F-4249-AF73-4E2D6EECE946}" type="presParOf" srcId="{78E052B5-5177-4BD9-AE44-8490D8121468}" destId="{AF13EBDA-63E2-4542-9EBF-18C4877393D4}" srcOrd="4" destOrd="0" presId="urn:microsoft.com/office/officeart/2005/8/layout/default"/>
    <dgm:cxn modelId="{E1EB583C-E5D1-4192-81B4-90E5E28D32BA}" type="presParOf" srcId="{78E052B5-5177-4BD9-AE44-8490D8121468}" destId="{0C777B5A-2437-4534-AEE5-440B6E3F5C52}" srcOrd="5" destOrd="0" presId="urn:microsoft.com/office/officeart/2005/8/layout/default"/>
    <dgm:cxn modelId="{3B0B1603-1AAC-4A15-9BC3-05C7732D1211}" type="presParOf" srcId="{78E052B5-5177-4BD9-AE44-8490D8121468}" destId="{CFF207CF-553D-4337-9358-7F61B90774A9}" srcOrd="6" destOrd="0" presId="urn:microsoft.com/office/officeart/2005/8/layout/default"/>
    <dgm:cxn modelId="{35995E75-7770-4418-984C-7118F3E0F5A1}" type="presParOf" srcId="{78E052B5-5177-4BD9-AE44-8490D8121468}" destId="{6DF7489B-7A99-4510-B6BD-6DE1343E34AB}" srcOrd="7" destOrd="0" presId="urn:microsoft.com/office/officeart/2005/8/layout/default"/>
    <dgm:cxn modelId="{7043EA3E-0D35-4563-89B7-71AD1E6E94EC}" type="presParOf" srcId="{78E052B5-5177-4BD9-AE44-8490D8121468}" destId="{29BEF9D5-78F3-4DC3-99E8-9B6607E27F25}" srcOrd="8" destOrd="0" presId="urn:microsoft.com/office/officeart/2005/8/layout/default"/>
    <dgm:cxn modelId="{06BFF603-941C-4793-9546-B31DCD4916E7}" type="presParOf" srcId="{78E052B5-5177-4BD9-AE44-8490D8121468}" destId="{33862E0C-B635-4096-8681-33E0B3C0D2C7}" srcOrd="9" destOrd="0" presId="urn:microsoft.com/office/officeart/2005/8/layout/default"/>
    <dgm:cxn modelId="{F2CF72D3-B2F0-418D-9DF9-95F047C2A41A}" type="presParOf" srcId="{78E052B5-5177-4BD9-AE44-8490D8121468}" destId="{18C57158-8A02-48EF-B164-9579F3FF2660}" srcOrd="10" destOrd="0" presId="urn:microsoft.com/office/officeart/2005/8/layout/default"/>
    <dgm:cxn modelId="{8A7B35D6-B782-4928-A949-051D5DD85B68}" type="presParOf" srcId="{78E052B5-5177-4BD9-AE44-8490D8121468}" destId="{8205AD79-2E3F-491C-9BEF-3E04069DF6A2}" srcOrd="11" destOrd="0" presId="urn:microsoft.com/office/officeart/2005/8/layout/default"/>
    <dgm:cxn modelId="{1D813530-95B7-4717-871F-ADF849F7BED3}" type="presParOf" srcId="{78E052B5-5177-4BD9-AE44-8490D8121468}" destId="{B1517EA7-C2E5-41DA-99B8-3C88637BF646}" srcOrd="12" destOrd="0" presId="urn:microsoft.com/office/officeart/2005/8/layout/default"/>
    <dgm:cxn modelId="{B1F63F6E-6980-4C96-ACD6-B351F09B384C}" type="presParOf" srcId="{78E052B5-5177-4BD9-AE44-8490D8121468}" destId="{69EB6EC9-5D2C-45CC-960A-56718FD971E2}" srcOrd="13" destOrd="0" presId="urn:microsoft.com/office/officeart/2005/8/layout/default"/>
    <dgm:cxn modelId="{FA8A4AB8-19E8-4AC2-B153-F29259D63A30}" type="presParOf" srcId="{78E052B5-5177-4BD9-AE44-8490D8121468}" destId="{74608A91-FE41-4050-AB90-FA771A6A81DF}" srcOrd="14" destOrd="0" presId="urn:microsoft.com/office/officeart/2005/8/layout/default"/>
    <dgm:cxn modelId="{A7DD8AA5-88FB-486A-9FCA-D58A3E85FC92}" type="presParOf" srcId="{78E052B5-5177-4BD9-AE44-8490D8121468}" destId="{3EDBFBC5-4BF1-4B2A-A36E-A5F6AEA85ADD}" srcOrd="15" destOrd="0" presId="urn:microsoft.com/office/officeart/2005/8/layout/default"/>
    <dgm:cxn modelId="{E4E904EC-1756-41A5-9F0B-AB9ECE86F0DE}" type="presParOf" srcId="{78E052B5-5177-4BD9-AE44-8490D8121468}" destId="{2BF26E76-2A13-413A-8C0D-757C3B52118D}" srcOrd="16" destOrd="0" presId="urn:microsoft.com/office/officeart/2005/8/layout/default"/>
    <dgm:cxn modelId="{3705D190-5FA5-4927-8E34-F8D0739CA230}" type="presParOf" srcId="{78E052B5-5177-4BD9-AE44-8490D8121468}" destId="{C20C3090-B208-4068-9EEA-14093AA0D345}" srcOrd="17" destOrd="0" presId="urn:microsoft.com/office/officeart/2005/8/layout/default"/>
    <dgm:cxn modelId="{38F67422-5E67-44EB-9E59-B08AE7EACC15}" type="presParOf" srcId="{78E052B5-5177-4BD9-AE44-8490D8121468}" destId="{0F070B18-4A93-48D6-AB46-65230D890164}" srcOrd="18" destOrd="0" presId="urn:microsoft.com/office/officeart/2005/8/layout/default"/>
    <dgm:cxn modelId="{0AC66657-6DBF-47AB-870F-31898A97729E}" type="presParOf" srcId="{78E052B5-5177-4BD9-AE44-8490D8121468}" destId="{A93C08AD-46CD-4B55-A06C-50C4AF855B46}" srcOrd="19" destOrd="0" presId="urn:microsoft.com/office/officeart/2005/8/layout/default"/>
    <dgm:cxn modelId="{E9BD0D62-165E-41ED-884F-C10E2E8A4C59}" type="presParOf" srcId="{78E052B5-5177-4BD9-AE44-8490D8121468}" destId="{8D0E6ACF-AC22-4E11-B99A-9E48AB1D0464}" srcOrd="2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F53D80-FCB8-4E90-8FE9-51856DB2658E}"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hu-HU"/>
        </a:p>
      </dgm:t>
    </dgm:pt>
    <dgm:pt modelId="{3725F9A1-C5E8-4883-8D33-56EE9ED52C49}">
      <dgm:prSet phldrT="[Szöveg]" custT="1"/>
      <dgm:spPr/>
      <dgm:t>
        <a:bodyPr/>
        <a:lstStyle/>
        <a:p>
          <a:pPr rtl="0"/>
          <a:r>
            <a:rPr lang="hu-HU" sz="1800" dirty="0">
              <a:latin typeface="Calibri"/>
              <a:ea typeface="Calibri"/>
              <a:cs typeface="Calibri"/>
            </a:rPr>
            <a:t>Service Design</a:t>
          </a:r>
        </a:p>
      </dgm:t>
    </dgm:pt>
    <dgm:pt modelId="{52CC9AEE-D109-406C-9DAB-1DEF70283DAF}" type="parTrans" cxnId="{6A9A72B2-873C-4A8F-9361-BC3D58B50A65}">
      <dgm:prSet/>
      <dgm:spPr/>
      <dgm:t>
        <a:bodyPr/>
        <a:lstStyle/>
        <a:p>
          <a:endParaRPr lang="hu-HU" sz="2200"/>
        </a:p>
      </dgm:t>
    </dgm:pt>
    <dgm:pt modelId="{F7019E22-25C9-494E-B01F-9BA795B110B1}" type="sibTrans" cxnId="{6A9A72B2-873C-4A8F-9361-BC3D58B50A65}">
      <dgm:prSet/>
      <dgm:spPr/>
      <dgm:t>
        <a:bodyPr/>
        <a:lstStyle/>
        <a:p>
          <a:endParaRPr lang="hu-HU" sz="2200"/>
        </a:p>
      </dgm:t>
    </dgm:pt>
    <dgm:pt modelId="{AB7ACDF8-8C3D-4A50-9066-4288EC026F5E}">
      <dgm:prSet custT="1"/>
      <dgm:spPr/>
      <dgm:t>
        <a:bodyPr/>
        <a:lstStyle/>
        <a:p>
          <a:r>
            <a:rPr lang="hu-HU" sz="2200" dirty="0" err="1">
              <a:latin typeface="Calibri"/>
              <a:ea typeface="Calibri"/>
              <a:cs typeface="Calibri"/>
            </a:rPr>
            <a:t>Lean</a:t>
          </a:r>
          <a:r>
            <a:rPr lang="hu-HU" sz="2200" dirty="0">
              <a:latin typeface="Calibri"/>
              <a:ea typeface="Calibri"/>
              <a:cs typeface="Calibri"/>
            </a:rPr>
            <a:t>;</a:t>
          </a:r>
          <a:endParaRPr lang="en-US" sz="2200" dirty="0">
            <a:latin typeface="Calibri"/>
            <a:ea typeface="Calibri"/>
            <a:cs typeface="Calibri"/>
          </a:endParaRPr>
        </a:p>
      </dgm:t>
    </dgm:pt>
    <dgm:pt modelId="{1F2E4AD6-D06E-441E-8A6B-1D1D1761C9B2}" type="parTrans" cxnId="{54E8B587-0C01-4CF2-A1B8-B239125DB8B7}">
      <dgm:prSet/>
      <dgm:spPr/>
      <dgm:t>
        <a:bodyPr/>
        <a:lstStyle/>
        <a:p>
          <a:endParaRPr lang="hu-HU" sz="2200"/>
        </a:p>
      </dgm:t>
    </dgm:pt>
    <dgm:pt modelId="{A8341C64-23B8-4C12-BC6B-F55501A40C95}" type="sibTrans" cxnId="{54E8B587-0C01-4CF2-A1B8-B239125DB8B7}">
      <dgm:prSet/>
      <dgm:spPr/>
      <dgm:t>
        <a:bodyPr/>
        <a:lstStyle/>
        <a:p>
          <a:endParaRPr lang="hu-HU" sz="2200"/>
        </a:p>
      </dgm:t>
    </dgm:pt>
    <dgm:pt modelId="{259EA92F-5B05-4F68-A439-EE30385E17C0}">
      <dgm:prSet phldr="0"/>
      <dgm:spPr/>
      <dgm:t>
        <a:bodyPr/>
        <a:lstStyle/>
        <a:p>
          <a:r>
            <a:rPr lang="hu-HU" sz="2200" dirty="0" err="1">
              <a:latin typeface="Calibri"/>
              <a:ea typeface="Calibri"/>
              <a:cs typeface="Calibri"/>
            </a:rPr>
            <a:t>Six</a:t>
          </a:r>
          <a:r>
            <a:rPr lang="hu-HU" sz="2200" dirty="0">
              <a:latin typeface="Calibri"/>
              <a:ea typeface="Calibri"/>
              <a:cs typeface="Calibri"/>
            </a:rPr>
            <a:t> sigma</a:t>
          </a:r>
          <a:endParaRPr lang="en-US" dirty="0">
            <a:latin typeface="Calibri"/>
            <a:ea typeface="Calibri"/>
            <a:cs typeface="Calibri"/>
          </a:endParaRPr>
        </a:p>
      </dgm:t>
    </dgm:pt>
    <dgm:pt modelId="{C4363C8A-A954-46B1-8E98-BAF835D6D56C}" type="parTrans" cxnId="{A31E3452-9ADC-4A7D-AE55-79A14864C432}">
      <dgm:prSet/>
      <dgm:spPr/>
    </dgm:pt>
    <dgm:pt modelId="{3ACE3FD8-B5D0-465D-9E32-A7787B4346B2}" type="sibTrans" cxnId="{A31E3452-9ADC-4A7D-AE55-79A14864C432}">
      <dgm:prSet/>
      <dgm:spPr/>
    </dgm:pt>
    <dgm:pt modelId="{79713CBA-7E93-4D24-A22E-D7000C0536C4}" type="pres">
      <dgm:prSet presAssocID="{27F53D80-FCB8-4E90-8FE9-51856DB2658E}" presName="diagram" presStyleCnt="0">
        <dgm:presLayoutVars>
          <dgm:dir/>
          <dgm:resizeHandles val="exact"/>
        </dgm:presLayoutVars>
      </dgm:prSet>
      <dgm:spPr/>
    </dgm:pt>
    <dgm:pt modelId="{D6763D55-BA2C-4170-8FA4-C66BF0F14866}" type="pres">
      <dgm:prSet presAssocID="{3725F9A1-C5E8-4883-8D33-56EE9ED52C49}" presName="node" presStyleLbl="node1" presStyleIdx="0" presStyleCnt="3">
        <dgm:presLayoutVars>
          <dgm:bulletEnabled val="1"/>
        </dgm:presLayoutVars>
      </dgm:prSet>
      <dgm:spPr/>
    </dgm:pt>
    <dgm:pt modelId="{1FE33F65-5BB0-4EDE-8A82-444F58D4807C}" type="pres">
      <dgm:prSet presAssocID="{F7019E22-25C9-494E-B01F-9BA795B110B1}" presName="sibTrans" presStyleCnt="0"/>
      <dgm:spPr/>
    </dgm:pt>
    <dgm:pt modelId="{0B8800D7-8BAB-4057-85A6-CEDA0FB82535}" type="pres">
      <dgm:prSet presAssocID="{AB7ACDF8-8C3D-4A50-9066-4288EC026F5E}" presName="node" presStyleLbl="node1" presStyleIdx="1" presStyleCnt="3">
        <dgm:presLayoutVars>
          <dgm:bulletEnabled val="1"/>
        </dgm:presLayoutVars>
      </dgm:prSet>
      <dgm:spPr/>
    </dgm:pt>
    <dgm:pt modelId="{0A39CFBC-7D6B-4C34-A982-414C690AD332}" type="pres">
      <dgm:prSet presAssocID="{A8341C64-23B8-4C12-BC6B-F55501A40C95}" presName="sibTrans" presStyleCnt="0"/>
      <dgm:spPr/>
    </dgm:pt>
    <dgm:pt modelId="{7BD6E7B6-CED7-49C0-BD71-CBD9C57CCA3A}" type="pres">
      <dgm:prSet presAssocID="{259EA92F-5B05-4F68-A439-EE30385E17C0}" presName="node" presStyleLbl="node1" presStyleIdx="2" presStyleCnt="3">
        <dgm:presLayoutVars>
          <dgm:bulletEnabled val="1"/>
        </dgm:presLayoutVars>
      </dgm:prSet>
      <dgm:spPr/>
    </dgm:pt>
  </dgm:ptLst>
  <dgm:cxnLst>
    <dgm:cxn modelId="{A31E3452-9ADC-4A7D-AE55-79A14864C432}" srcId="{27F53D80-FCB8-4E90-8FE9-51856DB2658E}" destId="{259EA92F-5B05-4F68-A439-EE30385E17C0}" srcOrd="2" destOrd="0" parTransId="{C4363C8A-A954-46B1-8E98-BAF835D6D56C}" sibTransId="{3ACE3FD8-B5D0-465D-9E32-A7787B4346B2}"/>
    <dgm:cxn modelId="{54E8B587-0C01-4CF2-A1B8-B239125DB8B7}" srcId="{27F53D80-FCB8-4E90-8FE9-51856DB2658E}" destId="{AB7ACDF8-8C3D-4A50-9066-4288EC026F5E}" srcOrd="1" destOrd="0" parTransId="{1F2E4AD6-D06E-441E-8A6B-1D1D1761C9B2}" sibTransId="{A8341C64-23B8-4C12-BC6B-F55501A40C95}"/>
    <dgm:cxn modelId="{6A9A72B2-873C-4A8F-9361-BC3D58B50A65}" srcId="{27F53D80-FCB8-4E90-8FE9-51856DB2658E}" destId="{3725F9A1-C5E8-4883-8D33-56EE9ED52C49}" srcOrd="0" destOrd="0" parTransId="{52CC9AEE-D109-406C-9DAB-1DEF70283DAF}" sibTransId="{F7019E22-25C9-494E-B01F-9BA795B110B1}"/>
    <dgm:cxn modelId="{586003CD-0F29-4867-BD52-FABBCA089895}" type="presOf" srcId="{259EA92F-5B05-4F68-A439-EE30385E17C0}" destId="{7BD6E7B6-CED7-49C0-BD71-CBD9C57CCA3A}" srcOrd="0" destOrd="0" presId="urn:microsoft.com/office/officeart/2005/8/layout/default"/>
    <dgm:cxn modelId="{A60061CD-6C30-4EDF-9F59-84C52BD075A3}" type="presOf" srcId="{27F53D80-FCB8-4E90-8FE9-51856DB2658E}" destId="{79713CBA-7E93-4D24-A22E-D7000C0536C4}" srcOrd="0" destOrd="0" presId="urn:microsoft.com/office/officeart/2005/8/layout/default"/>
    <dgm:cxn modelId="{36B7D6DF-82AA-435B-BA3C-46DD4EC84E6A}" type="presOf" srcId="{AB7ACDF8-8C3D-4A50-9066-4288EC026F5E}" destId="{0B8800D7-8BAB-4057-85A6-CEDA0FB82535}" srcOrd="0" destOrd="0" presId="urn:microsoft.com/office/officeart/2005/8/layout/default"/>
    <dgm:cxn modelId="{1FD8B8EB-540A-4CD3-A293-F58F9A891F3B}" type="presOf" srcId="{3725F9A1-C5E8-4883-8D33-56EE9ED52C49}" destId="{D6763D55-BA2C-4170-8FA4-C66BF0F14866}" srcOrd="0" destOrd="0" presId="urn:microsoft.com/office/officeart/2005/8/layout/default"/>
    <dgm:cxn modelId="{0B797600-68D4-457E-855C-0BE37607A3FC}" type="presParOf" srcId="{79713CBA-7E93-4D24-A22E-D7000C0536C4}" destId="{D6763D55-BA2C-4170-8FA4-C66BF0F14866}" srcOrd="0" destOrd="0" presId="urn:microsoft.com/office/officeart/2005/8/layout/default"/>
    <dgm:cxn modelId="{3AE43B4C-8C08-4128-B9F7-D4FF6D3FBE2D}" type="presParOf" srcId="{79713CBA-7E93-4D24-A22E-D7000C0536C4}" destId="{1FE33F65-5BB0-4EDE-8A82-444F58D4807C}" srcOrd="1" destOrd="0" presId="urn:microsoft.com/office/officeart/2005/8/layout/default"/>
    <dgm:cxn modelId="{568AE692-E023-448E-ADB4-A28B62330765}" type="presParOf" srcId="{79713CBA-7E93-4D24-A22E-D7000C0536C4}" destId="{0B8800D7-8BAB-4057-85A6-CEDA0FB82535}" srcOrd="2" destOrd="0" presId="urn:microsoft.com/office/officeart/2005/8/layout/default"/>
    <dgm:cxn modelId="{4C20ED9D-1B0B-4574-A1E5-9138AE0F38E8}" type="presParOf" srcId="{79713CBA-7E93-4D24-A22E-D7000C0536C4}" destId="{0A39CFBC-7D6B-4C34-A982-414C690AD332}" srcOrd="3" destOrd="0" presId="urn:microsoft.com/office/officeart/2005/8/layout/default"/>
    <dgm:cxn modelId="{FA352A39-783D-48CF-BA53-6620B47AF3E1}" type="presParOf" srcId="{79713CBA-7E93-4D24-A22E-D7000C0536C4}" destId="{7BD6E7B6-CED7-49C0-BD71-CBD9C57CCA3A}"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BDD543-5CB0-46A8-AECD-5D6290F11038}">
      <dsp:nvSpPr>
        <dsp:cNvPr id="0" name=""/>
        <dsp:cNvSpPr/>
      </dsp:nvSpPr>
      <dsp:spPr>
        <a:xfrm rot="10800000">
          <a:off x="996675" y="0"/>
          <a:ext cx="5502555" cy="814255"/>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a:lnSpc>
              <a:spcPct val="90000"/>
            </a:lnSpc>
            <a:spcBef>
              <a:spcPct val="0"/>
            </a:spcBef>
            <a:spcAft>
              <a:spcPct val="35000"/>
            </a:spcAft>
            <a:buNone/>
          </a:pPr>
          <a:r>
            <a:rPr lang="it-IT" sz="2200" b="0" i="0" kern="1200" dirty="0"/>
            <a:t>Regolare o frequentemente ripetuto</a:t>
          </a:r>
          <a:endParaRPr lang="hu-HU" sz="2200" b="0" kern="1200" dirty="0">
            <a:solidFill>
              <a:schemeClr val="bg1"/>
            </a:solidFill>
            <a:latin typeface="+mn-lt"/>
          </a:endParaRPr>
        </a:p>
      </dsp:txBody>
      <dsp:txXfrm rot="10800000">
        <a:off x="1200239" y="0"/>
        <a:ext cx="5298991" cy="814255"/>
      </dsp:txXfrm>
    </dsp:sp>
    <dsp:sp modelId="{FBA776B5-6115-4237-8013-B34D641E2995}">
      <dsp:nvSpPr>
        <dsp:cNvPr id="0" name=""/>
        <dsp:cNvSpPr/>
      </dsp:nvSpPr>
      <dsp:spPr>
        <a:xfrm>
          <a:off x="0" y="1973"/>
          <a:ext cx="814255" cy="814255"/>
        </a:xfrm>
        <a:prstGeom prst="ellipse">
          <a:avLst/>
        </a:prstGeom>
        <a:blipFill rotWithShape="1">
          <a:blip xmlns:r="http://schemas.openxmlformats.org/officeDocument/2006/relationships" r:embed="rId1">
            <a:duotone>
              <a:prstClr val="black"/>
              <a:schemeClr val="tx2">
                <a:tint val="45000"/>
                <a:satMod val="400000"/>
              </a:schemeClr>
            </a:duotone>
          </a:blip>
          <a:srcRect/>
          <a:stretch>
            <a:fillRect l="-8000" r="-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EC69FB-C5CD-4500-BDAB-3B1784CB1834}">
      <dsp:nvSpPr>
        <dsp:cNvPr id="0" name=""/>
        <dsp:cNvSpPr/>
      </dsp:nvSpPr>
      <dsp:spPr>
        <a:xfrm rot="10800000">
          <a:off x="897173" y="1058581"/>
          <a:ext cx="5502555" cy="814255"/>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rtl="0">
            <a:lnSpc>
              <a:spcPct val="90000"/>
            </a:lnSpc>
            <a:spcBef>
              <a:spcPct val="0"/>
            </a:spcBef>
            <a:spcAft>
              <a:spcPct val="35000"/>
            </a:spcAft>
            <a:buNone/>
          </a:pPr>
          <a:r>
            <a:rPr lang="it-IT" sz="2200" b="0" i="0" kern="1200" dirty="0"/>
            <a:t>Coinvolgere la partecipazione di molti dipendenti o</a:t>
          </a:r>
          <a:r>
            <a:rPr lang="it-IT" sz="2200" b="0" i="0" kern="1200" dirty="0">
              <a:latin typeface="Calibri Light" panose="020F0302020204030204"/>
            </a:rPr>
            <a:t> di molti </a:t>
          </a:r>
          <a:r>
            <a:rPr lang="it-IT" sz="2200" b="0" i="0" kern="1200" dirty="0"/>
            <a:t>dipartimenti interni.</a:t>
          </a:r>
          <a:endParaRPr kumimoji="0" lang="hu-HU" altLang="hu-HU" sz="2200" b="0" i="0" u="none" strike="noStrike" kern="1200" cap="none" normalizeH="0" baseline="0" dirty="0">
            <a:ln>
              <a:noFill/>
            </a:ln>
            <a:solidFill>
              <a:schemeClr val="bg1"/>
            </a:solidFill>
            <a:effectLst/>
            <a:latin typeface="+mn-lt"/>
          </a:endParaRPr>
        </a:p>
      </dsp:txBody>
      <dsp:txXfrm rot="10800000">
        <a:off x="1100737" y="1058581"/>
        <a:ext cx="5298991" cy="814255"/>
      </dsp:txXfrm>
    </dsp:sp>
    <dsp:sp modelId="{B8913FA8-2E9B-4751-8E1C-66E0A72FAF7C}">
      <dsp:nvSpPr>
        <dsp:cNvPr id="0" name=""/>
        <dsp:cNvSpPr/>
      </dsp:nvSpPr>
      <dsp:spPr>
        <a:xfrm>
          <a:off x="0" y="1059290"/>
          <a:ext cx="814255" cy="814255"/>
        </a:xfrm>
        <a:prstGeom prst="ellipse">
          <a:avLst/>
        </a:prstGeom>
        <a:blipFill rotWithShape="1">
          <a:blip xmlns:r="http://schemas.openxmlformats.org/officeDocument/2006/relationships" r:embed="rId2">
            <a:duotone>
              <a:prstClr val="black"/>
              <a:schemeClr val="tx2">
                <a:tint val="45000"/>
                <a:satMod val="400000"/>
              </a:schemeClr>
            </a:duotone>
          </a:blip>
          <a:srcRect/>
          <a:stretch>
            <a:fillRect l="-11000" r="-1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BD55097-C883-4C50-AA0B-632A45133F41}">
      <dsp:nvSpPr>
        <dsp:cNvPr id="0" name=""/>
        <dsp:cNvSpPr/>
      </dsp:nvSpPr>
      <dsp:spPr>
        <a:xfrm rot="10800000">
          <a:off x="897173" y="2115898"/>
          <a:ext cx="5502555" cy="814255"/>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rtl="0">
            <a:lnSpc>
              <a:spcPct val="90000"/>
            </a:lnSpc>
            <a:spcBef>
              <a:spcPct val="0"/>
            </a:spcBef>
            <a:spcAft>
              <a:spcPct val="35000"/>
            </a:spcAft>
            <a:buNone/>
          </a:pPr>
          <a:r>
            <a:rPr lang="it-IT" sz="2200" b="0" i="0" kern="1200" dirty="0">
              <a:latin typeface="Calibri Light" panose="020F0302020204030204"/>
            </a:rPr>
            <a:t>influenzano</a:t>
          </a:r>
          <a:r>
            <a:rPr lang="it-IT" sz="2200" b="0" i="0" kern="1200" dirty="0"/>
            <a:t> tutti o la maggior parte dei </a:t>
          </a:r>
          <a:r>
            <a:rPr lang="it-IT" sz="2200" b="0" i="0" kern="1200" dirty="0">
              <a:solidFill>
                <a:schemeClr val="bg1"/>
              </a:solidFill>
              <a:latin typeface="Calibri Light" panose="020F0302020204030204"/>
            </a:rPr>
            <a:t>pazienti </a:t>
          </a:r>
          <a:endParaRPr kumimoji="0" lang="it-IT" sz="2200" b="0" i="0" u="none" strike="noStrike" kern="1200" cap="none" normalizeH="0" baseline="0" dirty="0">
            <a:ln>
              <a:noFill/>
            </a:ln>
            <a:solidFill>
              <a:schemeClr val="bg1"/>
            </a:solidFill>
            <a:effectLst/>
            <a:latin typeface="Calibri Light"/>
            <a:ea typeface="Calibri Light"/>
            <a:cs typeface="Calibri Light"/>
          </a:endParaRPr>
        </a:p>
      </dsp:txBody>
      <dsp:txXfrm rot="10800000">
        <a:off x="1100737" y="2115898"/>
        <a:ext cx="5298991" cy="814255"/>
      </dsp:txXfrm>
    </dsp:sp>
    <dsp:sp modelId="{4BDA4B26-A9BF-423C-953B-4BA70B5134F5}">
      <dsp:nvSpPr>
        <dsp:cNvPr id="0" name=""/>
        <dsp:cNvSpPr/>
      </dsp:nvSpPr>
      <dsp:spPr>
        <a:xfrm>
          <a:off x="0" y="2116606"/>
          <a:ext cx="814255" cy="814255"/>
        </a:xfrm>
        <a:prstGeom prst="ellipse">
          <a:avLst/>
        </a:prstGeom>
        <a:blipFill rotWithShape="1">
          <a:blip xmlns:r="http://schemas.openxmlformats.org/officeDocument/2006/relationships" r:embed="rId3">
            <a:duotone>
              <a:prstClr val="black"/>
              <a:schemeClr val="tx2">
                <a:tint val="45000"/>
                <a:satMod val="400000"/>
              </a:schemeClr>
            </a:duotone>
          </a:blip>
          <a:srcRect/>
          <a:stretch>
            <a:fillRect l="-5000" r="-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617D5BB-D1C8-41F4-B2A4-ABAA30DEAEF0}">
      <dsp:nvSpPr>
        <dsp:cNvPr id="0" name=""/>
        <dsp:cNvSpPr/>
      </dsp:nvSpPr>
      <dsp:spPr>
        <a:xfrm rot="10800000">
          <a:off x="897173" y="3173214"/>
          <a:ext cx="5502555" cy="1082234"/>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a:lnSpc>
              <a:spcPct val="90000"/>
            </a:lnSpc>
            <a:spcBef>
              <a:spcPct val="0"/>
            </a:spcBef>
            <a:spcAft>
              <a:spcPct val="35000"/>
            </a:spcAft>
            <a:buNone/>
          </a:pPr>
          <a:r>
            <a:rPr lang="it-IT" sz="2200" b="0" i="0" kern="1200" dirty="0"/>
            <a:t>La loro esecuzione efficace ed efficiente determina significativamente le prestazioni dell'organizzazione.</a:t>
          </a:r>
          <a:endParaRPr kumimoji="0" lang="hu-HU" altLang="hu-HU" sz="2200" b="0" i="0" u="none" strike="noStrike" kern="1200" cap="none" normalizeH="0" baseline="0" dirty="0">
            <a:ln>
              <a:noFill/>
            </a:ln>
            <a:solidFill>
              <a:schemeClr val="bg1"/>
            </a:solidFill>
            <a:effectLst/>
            <a:latin typeface="+mn-lt"/>
          </a:endParaRPr>
        </a:p>
      </dsp:txBody>
      <dsp:txXfrm rot="10800000">
        <a:off x="1167731" y="3173214"/>
        <a:ext cx="5231997" cy="1082234"/>
      </dsp:txXfrm>
    </dsp:sp>
    <dsp:sp modelId="{94F2C2BE-C7E6-40B1-BC27-0AC864CE98E4}">
      <dsp:nvSpPr>
        <dsp:cNvPr id="0" name=""/>
        <dsp:cNvSpPr/>
      </dsp:nvSpPr>
      <dsp:spPr>
        <a:xfrm>
          <a:off x="0" y="3307913"/>
          <a:ext cx="814255" cy="814255"/>
        </a:xfrm>
        <a:prstGeom prst="ellipse">
          <a:avLst/>
        </a:prstGeom>
        <a:blipFill rotWithShape="1">
          <a:blip xmlns:r="http://schemas.openxmlformats.org/officeDocument/2006/relationships" r:embed="rId4">
            <a:duotone>
              <a:prstClr val="black"/>
              <a:schemeClr val="tx2">
                <a:tint val="45000"/>
                <a:satMod val="400000"/>
              </a:schemeClr>
            </a:duotone>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FE51C9-4B31-4C06-B2D6-12FCD3821701}">
      <dsp:nvSpPr>
        <dsp:cNvPr id="0" name=""/>
        <dsp:cNvSpPr/>
      </dsp:nvSpPr>
      <dsp:spPr>
        <a:xfrm>
          <a:off x="1212054" y="1036"/>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627A7B4-CC08-4F4B-B3A1-4CB31BF74D81}">
      <dsp:nvSpPr>
        <dsp:cNvPr id="0" name=""/>
        <dsp:cNvSpPr/>
      </dsp:nvSpPr>
      <dsp:spPr>
        <a:xfrm>
          <a:off x="1431429" y="220411"/>
          <a:ext cx="590625" cy="5906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8FA3662-4259-4913-8207-093506BB2EEA}">
      <dsp:nvSpPr>
        <dsp:cNvPr id="0" name=""/>
        <dsp:cNvSpPr/>
      </dsp:nvSpPr>
      <dsp:spPr>
        <a:xfrm>
          <a:off x="882992" y="1351036"/>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dirty="0" err="1"/>
            <a:t>Informazioni</a:t>
          </a:r>
          <a:r>
            <a:rPr lang="en-US" sz="1600" kern="1200" dirty="0"/>
            <a:t> </a:t>
          </a:r>
          <a:r>
            <a:rPr lang="en-US" sz="1600" kern="1200" dirty="0" err="1"/>
            <a:t>mancanti</a:t>
          </a:r>
          <a:r>
            <a:rPr lang="en-US" sz="1600" kern="1200" dirty="0"/>
            <a:t> </a:t>
          </a:r>
        </a:p>
      </dsp:txBody>
      <dsp:txXfrm>
        <a:off x="882992" y="1351036"/>
        <a:ext cx="1687500" cy="675000"/>
      </dsp:txXfrm>
    </dsp:sp>
    <dsp:sp modelId="{6828EA0F-C31C-4C72-A1DB-87FC0EE83CDC}">
      <dsp:nvSpPr>
        <dsp:cNvPr id="0" name=""/>
        <dsp:cNvSpPr/>
      </dsp:nvSpPr>
      <dsp:spPr>
        <a:xfrm>
          <a:off x="3194867" y="1036"/>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939AECD-0679-4B09-A3C7-9DE3ECB2E8F1}">
      <dsp:nvSpPr>
        <dsp:cNvPr id="0" name=""/>
        <dsp:cNvSpPr/>
      </dsp:nvSpPr>
      <dsp:spPr>
        <a:xfrm>
          <a:off x="3414242" y="220411"/>
          <a:ext cx="590625" cy="5906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11A26F5-7E32-4092-9825-761147C90406}">
      <dsp:nvSpPr>
        <dsp:cNvPr id="0" name=""/>
        <dsp:cNvSpPr/>
      </dsp:nvSpPr>
      <dsp:spPr>
        <a:xfrm>
          <a:off x="2865804" y="1351036"/>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dirty="0" err="1"/>
            <a:t>Processi</a:t>
          </a:r>
          <a:r>
            <a:rPr lang="en-US" sz="1600" kern="1200" dirty="0"/>
            <a:t> </a:t>
          </a:r>
          <a:r>
            <a:rPr lang="en-US" sz="1600" kern="1200" dirty="0" err="1"/>
            <a:t>lenti</a:t>
          </a:r>
          <a:endParaRPr lang="en-US" sz="1600" kern="1200" dirty="0"/>
        </a:p>
      </dsp:txBody>
      <dsp:txXfrm>
        <a:off x="2865804" y="1351036"/>
        <a:ext cx="1687500" cy="675000"/>
      </dsp:txXfrm>
    </dsp:sp>
    <dsp:sp modelId="{B7D9321B-CFE9-47B8-8D18-7C7F939080FD}">
      <dsp:nvSpPr>
        <dsp:cNvPr id="0" name=""/>
        <dsp:cNvSpPr/>
      </dsp:nvSpPr>
      <dsp:spPr>
        <a:xfrm>
          <a:off x="5177680" y="1036"/>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24D692-6CD7-47C5-B41D-9137589D9F32}">
      <dsp:nvSpPr>
        <dsp:cNvPr id="0" name=""/>
        <dsp:cNvSpPr/>
      </dsp:nvSpPr>
      <dsp:spPr>
        <a:xfrm>
          <a:off x="5397055" y="220411"/>
          <a:ext cx="590625" cy="59062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3759DF5-D3A8-42BB-B27C-DCB71EC4B11F}">
      <dsp:nvSpPr>
        <dsp:cNvPr id="0" name=""/>
        <dsp:cNvSpPr/>
      </dsp:nvSpPr>
      <dsp:spPr>
        <a:xfrm>
          <a:off x="4848617" y="1351036"/>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dirty="0" err="1"/>
            <a:t>Documentazione</a:t>
          </a:r>
          <a:r>
            <a:rPr lang="en-US" sz="1600" kern="1200" dirty="0"/>
            <a:t> </a:t>
          </a:r>
          <a:r>
            <a:rPr lang="en-US" sz="1600" kern="1200" dirty="0" err="1"/>
            <a:t>eccessiva</a:t>
          </a:r>
          <a:r>
            <a:rPr lang="en-US" sz="1600" kern="1200" dirty="0"/>
            <a:t> </a:t>
          </a:r>
        </a:p>
      </dsp:txBody>
      <dsp:txXfrm>
        <a:off x="4848617" y="1351036"/>
        <a:ext cx="1687500" cy="675000"/>
      </dsp:txXfrm>
    </dsp:sp>
    <dsp:sp modelId="{548FC03F-AF8F-4477-8627-345BF70DF166}">
      <dsp:nvSpPr>
        <dsp:cNvPr id="0" name=""/>
        <dsp:cNvSpPr/>
      </dsp:nvSpPr>
      <dsp:spPr>
        <a:xfrm>
          <a:off x="1212054" y="2447912"/>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B55D52-73CF-4704-B8BD-DDF118BDF755}">
      <dsp:nvSpPr>
        <dsp:cNvPr id="0" name=""/>
        <dsp:cNvSpPr/>
      </dsp:nvSpPr>
      <dsp:spPr>
        <a:xfrm>
          <a:off x="1431429" y="2667287"/>
          <a:ext cx="590625" cy="59062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B9D2525-7BF6-4F77-8712-FA9BF886F18A}">
      <dsp:nvSpPr>
        <dsp:cNvPr id="0" name=""/>
        <dsp:cNvSpPr/>
      </dsp:nvSpPr>
      <dsp:spPr>
        <a:xfrm>
          <a:off x="882992" y="3797912"/>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dirty="0" err="1"/>
            <a:t>Liste</a:t>
          </a:r>
          <a:r>
            <a:rPr lang="en-US" sz="1600" kern="1200" dirty="0"/>
            <a:t> </a:t>
          </a:r>
          <a:r>
            <a:rPr lang="en-US" sz="1600" kern="1200" dirty="0" err="1"/>
            <a:t>d’attesa</a:t>
          </a:r>
          <a:r>
            <a:rPr lang="en-US" sz="1600" kern="1200" dirty="0"/>
            <a:t> </a:t>
          </a:r>
          <a:r>
            <a:rPr lang="en-US" sz="1600" kern="1200" dirty="0" err="1"/>
            <a:t>lunghe</a:t>
          </a:r>
          <a:endParaRPr lang="en-US" sz="1600" kern="1200" dirty="0"/>
        </a:p>
      </dsp:txBody>
      <dsp:txXfrm>
        <a:off x="882992" y="3797912"/>
        <a:ext cx="1687500" cy="675000"/>
      </dsp:txXfrm>
    </dsp:sp>
    <dsp:sp modelId="{2E6681DF-F705-4935-B8CA-28A384D34356}">
      <dsp:nvSpPr>
        <dsp:cNvPr id="0" name=""/>
        <dsp:cNvSpPr/>
      </dsp:nvSpPr>
      <dsp:spPr>
        <a:xfrm>
          <a:off x="3194867" y="2447912"/>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20CED1-2516-4755-877B-DD6312FFC5F9}">
      <dsp:nvSpPr>
        <dsp:cNvPr id="0" name=""/>
        <dsp:cNvSpPr/>
      </dsp:nvSpPr>
      <dsp:spPr>
        <a:xfrm>
          <a:off x="3414242" y="2667287"/>
          <a:ext cx="590625" cy="59062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4D2179-222B-4A56-84F5-6C8A49F56C78}">
      <dsp:nvSpPr>
        <dsp:cNvPr id="0" name=""/>
        <dsp:cNvSpPr/>
      </dsp:nvSpPr>
      <dsp:spPr>
        <a:xfrm>
          <a:off x="2865804" y="3797912"/>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dirty="0"/>
            <a:t>Diversi </a:t>
          </a:r>
          <a:r>
            <a:rPr lang="en-US" sz="1600" kern="1200" dirty="0" err="1"/>
            <a:t>stakeolders</a:t>
          </a:r>
          <a:endParaRPr lang="en-US" sz="1600" kern="1200" dirty="0"/>
        </a:p>
      </dsp:txBody>
      <dsp:txXfrm>
        <a:off x="2865804" y="3797912"/>
        <a:ext cx="1687500" cy="675000"/>
      </dsp:txXfrm>
    </dsp:sp>
    <dsp:sp modelId="{0DD657BB-642D-4529-A759-814806BD97F0}">
      <dsp:nvSpPr>
        <dsp:cNvPr id="0" name=""/>
        <dsp:cNvSpPr/>
      </dsp:nvSpPr>
      <dsp:spPr>
        <a:xfrm>
          <a:off x="5177680" y="2447912"/>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304792-B609-4E66-88CD-7325BE40D864}">
      <dsp:nvSpPr>
        <dsp:cNvPr id="0" name=""/>
        <dsp:cNvSpPr/>
      </dsp:nvSpPr>
      <dsp:spPr>
        <a:xfrm>
          <a:off x="5397055" y="2667287"/>
          <a:ext cx="590625" cy="590625"/>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E4229DB-C987-43CE-8565-D4C241B3F65F}">
      <dsp:nvSpPr>
        <dsp:cNvPr id="0" name=""/>
        <dsp:cNvSpPr/>
      </dsp:nvSpPr>
      <dsp:spPr>
        <a:xfrm>
          <a:off x="4848617" y="3797912"/>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dirty="0" err="1"/>
            <a:t>Comportamenti</a:t>
          </a:r>
          <a:r>
            <a:rPr lang="en-US" sz="1600" kern="1200" dirty="0"/>
            <a:t> </a:t>
          </a:r>
          <a:r>
            <a:rPr lang="en-US" sz="1600" kern="1200" dirty="0" err="1"/>
            <a:t>scorretti</a:t>
          </a:r>
          <a:endParaRPr lang="en-US" sz="1600" kern="1200" dirty="0"/>
        </a:p>
      </dsp:txBody>
      <dsp:txXfrm>
        <a:off x="4848617" y="3797912"/>
        <a:ext cx="1687500" cy="675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CDD139-2766-43F8-9CFA-67A5C4DA2A9E}">
      <dsp:nvSpPr>
        <dsp:cNvPr id="0" name=""/>
        <dsp:cNvSpPr/>
      </dsp:nvSpPr>
      <dsp:spPr>
        <a:xfrm>
          <a:off x="0" y="33307"/>
          <a:ext cx="6670079" cy="86697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it-IT" sz="2200" b="0" kern="1200" dirty="0">
              <a:latin typeface="+mn-lt"/>
              <a:cs typeface="Arial" panose="020B0604020202020204" pitchFamily="34" charset="0"/>
            </a:rPr>
            <a:t>Duplicazioni non necessarie</a:t>
          </a:r>
          <a:endParaRPr lang="hu-HU" sz="2200" b="0" kern="1200" dirty="0">
            <a:latin typeface="+mn-lt"/>
            <a:cs typeface="Arial" panose="020B0604020202020204" pitchFamily="34" charset="0"/>
          </a:endParaRPr>
        </a:p>
      </dsp:txBody>
      <dsp:txXfrm>
        <a:off x="42322" y="75629"/>
        <a:ext cx="6585435" cy="782326"/>
      </dsp:txXfrm>
    </dsp:sp>
    <dsp:sp modelId="{845C9507-F229-4068-8589-7C7606F08CB5}">
      <dsp:nvSpPr>
        <dsp:cNvPr id="0" name=""/>
        <dsp:cNvSpPr/>
      </dsp:nvSpPr>
      <dsp:spPr>
        <a:xfrm>
          <a:off x="0" y="1034850"/>
          <a:ext cx="6670079" cy="86697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0" kern="1200" dirty="0" err="1">
              <a:latin typeface="+mn-lt"/>
              <a:cs typeface="Arial"/>
            </a:rPr>
            <a:t>Attività</a:t>
          </a:r>
          <a:r>
            <a:rPr lang="en-US" sz="2200" b="0" kern="1200" dirty="0">
              <a:latin typeface="+mn-lt"/>
              <a:cs typeface="Arial"/>
            </a:rPr>
            <a:t> </a:t>
          </a:r>
          <a:r>
            <a:rPr lang="en-US" sz="2200" b="0" kern="1200" dirty="0" err="1">
              <a:latin typeface="+mn-lt"/>
              <a:cs typeface="Arial"/>
            </a:rPr>
            <a:t>eccessivamente</a:t>
          </a:r>
          <a:r>
            <a:rPr lang="en-US" sz="2200" b="0" kern="1200" dirty="0">
              <a:latin typeface="+mn-lt"/>
              <a:cs typeface="Arial"/>
            </a:rPr>
            <a:t> frammentata</a:t>
          </a:r>
          <a:endParaRPr lang="en-US" sz="2200" b="0" kern="1200" dirty="0">
            <a:latin typeface="+mn-lt"/>
            <a:cs typeface="Arial" panose="020B0604020202020204" pitchFamily="34" charset="0"/>
          </a:endParaRPr>
        </a:p>
      </dsp:txBody>
      <dsp:txXfrm>
        <a:off x="42322" y="1077172"/>
        <a:ext cx="6585435" cy="782326"/>
      </dsp:txXfrm>
    </dsp:sp>
    <dsp:sp modelId="{8501EC5E-B9C3-4796-84FD-0660C6B0C31C}">
      <dsp:nvSpPr>
        <dsp:cNvPr id="0" name=""/>
        <dsp:cNvSpPr/>
      </dsp:nvSpPr>
      <dsp:spPr>
        <a:xfrm>
          <a:off x="0" y="2004914"/>
          <a:ext cx="6670079" cy="86697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it-IT" sz="2200" b="0" i="0" kern="1200" dirty="0"/>
            <a:t>Controlli non necessari nel processo</a:t>
          </a:r>
          <a:endParaRPr lang="en-US" sz="2200" b="0" kern="1200" dirty="0">
            <a:latin typeface="+mn-lt"/>
            <a:cs typeface="Arial" panose="020B0604020202020204" pitchFamily="34" charset="0"/>
          </a:endParaRPr>
        </a:p>
      </dsp:txBody>
      <dsp:txXfrm>
        <a:off x="42322" y="2047236"/>
        <a:ext cx="6585435" cy="782326"/>
      </dsp:txXfrm>
    </dsp:sp>
    <dsp:sp modelId="{90031EF4-7C85-466A-9909-8F89D9B83B90}">
      <dsp:nvSpPr>
        <dsp:cNvPr id="0" name=""/>
        <dsp:cNvSpPr/>
      </dsp:nvSpPr>
      <dsp:spPr>
        <a:xfrm>
          <a:off x="0" y="2984204"/>
          <a:ext cx="6670079" cy="86697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it-IT" sz="2200" b="0" i="0" kern="1200" dirty="0"/>
            <a:t>Soluzioni personalizzate per attività che possono essere standardizzate</a:t>
          </a:r>
          <a:endParaRPr lang="en-US" sz="2200" b="0" kern="1200" dirty="0">
            <a:latin typeface="+mn-lt"/>
            <a:cs typeface="Arial" panose="020B0604020202020204" pitchFamily="34" charset="0"/>
          </a:endParaRPr>
        </a:p>
      </dsp:txBody>
      <dsp:txXfrm>
        <a:off x="42322" y="3026526"/>
        <a:ext cx="6585435" cy="782326"/>
      </dsp:txXfrm>
    </dsp:sp>
    <dsp:sp modelId="{30B57CFD-3DFA-412C-BA8D-E7A3DE4B60B2}">
      <dsp:nvSpPr>
        <dsp:cNvPr id="0" name=""/>
        <dsp:cNvSpPr/>
      </dsp:nvSpPr>
      <dsp:spPr>
        <a:xfrm>
          <a:off x="0" y="3963494"/>
          <a:ext cx="6670079" cy="86697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it-IT" sz="2200" b="0" i="0" kern="1200" dirty="0"/>
            <a:t>Carenza di supporto IT, dipendenza da soluzioni cartacee</a:t>
          </a:r>
          <a:endParaRPr lang="en-US" sz="2200" b="0" kern="1200" dirty="0">
            <a:latin typeface="+mn-lt"/>
            <a:cs typeface="Arial" panose="020B0604020202020204" pitchFamily="34" charset="0"/>
          </a:endParaRPr>
        </a:p>
      </dsp:txBody>
      <dsp:txXfrm>
        <a:off x="42322" y="4005816"/>
        <a:ext cx="6585435" cy="78232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FFE4AF-C163-4BF1-A745-F94A5363971C}">
      <dsp:nvSpPr>
        <dsp:cNvPr id="0" name=""/>
        <dsp:cNvSpPr/>
      </dsp:nvSpPr>
      <dsp:spPr>
        <a:xfrm>
          <a:off x="2903" y="6010"/>
          <a:ext cx="2303796" cy="138227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0" kern="1200" dirty="0"/>
            <a:t>Cartella </a:t>
          </a:r>
          <a:r>
            <a:rPr lang="it-IT" sz="1800" b="0" kern="1200" dirty="0">
              <a:latin typeface="Calibri Light" panose="020F0302020204030204"/>
            </a:rPr>
            <a:t>clinica</a:t>
          </a:r>
          <a:r>
            <a:rPr lang="it-IT" sz="1800" b="0" kern="1200" dirty="0"/>
            <a:t> elettronica/ Fascicolo sanitario elettronico</a:t>
          </a:r>
          <a:endParaRPr lang="hu-HU" sz="1800" b="0" kern="1200" dirty="0"/>
        </a:p>
      </dsp:txBody>
      <dsp:txXfrm>
        <a:off x="2903" y="6010"/>
        <a:ext cx="2303796" cy="1382277"/>
      </dsp:txXfrm>
    </dsp:sp>
    <dsp:sp modelId="{E4ABD48E-0C0F-4398-9766-6C6BF9A102D8}">
      <dsp:nvSpPr>
        <dsp:cNvPr id="0" name=""/>
        <dsp:cNvSpPr/>
      </dsp:nvSpPr>
      <dsp:spPr>
        <a:xfrm>
          <a:off x="2537079" y="6010"/>
          <a:ext cx="2303796" cy="138227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0" i="0" kern="1200" dirty="0"/>
            <a:t>Telemedicina</a:t>
          </a:r>
          <a:endParaRPr lang="hu-HU" sz="1800" b="0" kern="1200" dirty="0"/>
        </a:p>
      </dsp:txBody>
      <dsp:txXfrm>
        <a:off x="2537079" y="6010"/>
        <a:ext cx="2303796" cy="1382277"/>
      </dsp:txXfrm>
    </dsp:sp>
    <dsp:sp modelId="{AF13EBDA-63E2-4542-9EBF-18C4877393D4}">
      <dsp:nvSpPr>
        <dsp:cNvPr id="0" name=""/>
        <dsp:cNvSpPr/>
      </dsp:nvSpPr>
      <dsp:spPr>
        <a:xfrm>
          <a:off x="5071255" y="6010"/>
          <a:ext cx="2303796" cy="138227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0" i="0" kern="1200" dirty="0"/>
            <a:t>Dispositivi indossabili e IoT</a:t>
          </a:r>
          <a:endParaRPr lang="hu-HU" sz="1800" b="0" kern="1200" dirty="0"/>
        </a:p>
      </dsp:txBody>
      <dsp:txXfrm>
        <a:off x="5071255" y="6010"/>
        <a:ext cx="2303796" cy="1382277"/>
      </dsp:txXfrm>
    </dsp:sp>
    <dsp:sp modelId="{CFF207CF-553D-4337-9358-7F61B90774A9}">
      <dsp:nvSpPr>
        <dsp:cNvPr id="0" name=""/>
        <dsp:cNvSpPr/>
      </dsp:nvSpPr>
      <dsp:spPr>
        <a:xfrm>
          <a:off x="7605430" y="6010"/>
          <a:ext cx="2303796" cy="138227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it-IT" sz="1800" b="0" kern="1200" dirty="0"/>
            <a:t>AI</a:t>
          </a:r>
          <a:endParaRPr lang="it-IT" sz="1800" b="0" kern="1200" dirty="0">
            <a:latin typeface="Calibri Light" panose="020F0302020204030204"/>
          </a:endParaRPr>
        </a:p>
      </dsp:txBody>
      <dsp:txXfrm>
        <a:off x="7605430" y="6010"/>
        <a:ext cx="2303796" cy="1382277"/>
      </dsp:txXfrm>
    </dsp:sp>
    <dsp:sp modelId="{29BEF9D5-78F3-4DC3-99E8-9B6607E27F25}">
      <dsp:nvSpPr>
        <dsp:cNvPr id="0" name=""/>
        <dsp:cNvSpPr/>
      </dsp:nvSpPr>
      <dsp:spPr>
        <a:xfrm>
          <a:off x="2903" y="1618668"/>
          <a:ext cx="2303796" cy="138227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hu-HU" sz="2700" b="0" kern="1200" dirty="0"/>
            <a:t>Automazione dei Processi Robotici</a:t>
          </a:r>
          <a:endParaRPr lang="en-US" sz="2700" kern="1200" dirty="0"/>
        </a:p>
      </dsp:txBody>
      <dsp:txXfrm>
        <a:off x="2903" y="1618668"/>
        <a:ext cx="2303796" cy="1382277"/>
      </dsp:txXfrm>
    </dsp:sp>
    <dsp:sp modelId="{18C57158-8A02-48EF-B164-9579F3FF2660}">
      <dsp:nvSpPr>
        <dsp:cNvPr id="0" name=""/>
        <dsp:cNvSpPr/>
      </dsp:nvSpPr>
      <dsp:spPr>
        <a:xfrm>
          <a:off x="2537079" y="1618668"/>
          <a:ext cx="2303796" cy="138227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it-IT" sz="1800" b="0" i="0" kern="1200" dirty="0"/>
            <a:t>Strumenti di gestione dei dati e </a:t>
          </a:r>
          <a:r>
            <a:rPr lang="it-IT" sz="1800" b="0" i="0" kern="1200" dirty="0">
              <a:latin typeface="Calibri Light" panose="020F0302020204030204"/>
            </a:rPr>
            <a:t>strumenti di analisi</a:t>
          </a:r>
          <a:endParaRPr lang="hu-HU" sz="1800" b="0" kern="1200" dirty="0"/>
        </a:p>
      </dsp:txBody>
      <dsp:txXfrm>
        <a:off x="2537079" y="1618668"/>
        <a:ext cx="2303796" cy="1382277"/>
      </dsp:txXfrm>
    </dsp:sp>
    <dsp:sp modelId="{B1517EA7-C2E5-41DA-99B8-3C88637BF646}">
      <dsp:nvSpPr>
        <dsp:cNvPr id="0" name=""/>
        <dsp:cNvSpPr/>
      </dsp:nvSpPr>
      <dsp:spPr>
        <a:xfrm>
          <a:off x="5071255" y="1618668"/>
          <a:ext cx="2303796" cy="138227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it-IT" sz="2000" b="0" kern="1200" dirty="0">
              <a:latin typeface="Calibri Light" panose="020F0302020204030204"/>
            </a:rPr>
            <a:t>App di</a:t>
          </a:r>
          <a:r>
            <a:rPr lang="it-IT" sz="2000" b="0" kern="1200" dirty="0"/>
            <a:t> salute</a:t>
          </a:r>
          <a:endParaRPr lang="hu-HU" sz="2000" b="0" kern="1200" dirty="0"/>
        </a:p>
      </dsp:txBody>
      <dsp:txXfrm>
        <a:off x="5071255" y="1618668"/>
        <a:ext cx="2303796" cy="1382277"/>
      </dsp:txXfrm>
    </dsp:sp>
    <dsp:sp modelId="{74608A91-FE41-4050-AB90-FA771A6A81DF}">
      <dsp:nvSpPr>
        <dsp:cNvPr id="0" name=""/>
        <dsp:cNvSpPr/>
      </dsp:nvSpPr>
      <dsp:spPr>
        <a:xfrm>
          <a:off x="7605430" y="1618668"/>
          <a:ext cx="2303796" cy="138227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hu-HU" sz="2700" b="0" kern="1200" dirty="0"/>
            <a:t>VR &amp; AR</a:t>
          </a:r>
        </a:p>
      </dsp:txBody>
      <dsp:txXfrm>
        <a:off x="7605430" y="1618668"/>
        <a:ext cx="2303796" cy="1382277"/>
      </dsp:txXfrm>
    </dsp:sp>
    <dsp:sp modelId="{2BF26E76-2A13-413A-8C0D-757C3B52118D}">
      <dsp:nvSpPr>
        <dsp:cNvPr id="0" name=""/>
        <dsp:cNvSpPr/>
      </dsp:nvSpPr>
      <dsp:spPr>
        <a:xfrm>
          <a:off x="1269991" y="3231325"/>
          <a:ext cx="2303796" cy="138227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hu-HU" sz="2000" b="0" kern="1200" dirty="0">
              <a:latin typeface="Calibri"/>
              <a:ea typeface="Calibri"/>
              <a:cs typeface="Calibri"/>
            </a:rPr>
            <a:t>Blockchain</a:t>
          </a:r>
          <a:endParaRPr lang="hu-HU" sz="2000" b="0" kern="1200" dirty="0"/>
        </a:p>
      </dsp:txBody>
      <dsp:txXfrm>
        <a:off x="1269991" y="3231325"/>
        <a:ext cx="2303796" cy="1382277"/>
      </dsp:txXfrm>
    </dsp:sp>
    <dsp:sp modelId="{0F070B18-4A93-48D6-AB46-65230D890164}">
      <dsp:nvSpPr>
        <dsp:cNvPr id="0" name=""/>
        <dsp:cNvSpPr/>
      </dsp:nvSpPr>
      <dsp:spPr>
        <a:xfrm>
          <a:off x="3804167" y="3231325"/>
          <a:ext cx="2303796" cy="138227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it-IT" sz="2700" b="0" kern="1200" dirty="0"/>
            <a:t>Stampa 3D</a:t>
          </a:r>
          <a:endParaRPr lang="hu-HU" sz="2700" b="0" kern="1200" dirty="0"/>
        </a:p>
      </dsp:txBody>
      <dsp:txXfrm>
        <a:off x="3804167" y="3231325"/>
        <a:ext cx="2303796" cy="1382277"/>
      </dsp:txXfrm>
    </dsp:sp>
    <dsp:sp modelId="{8D0E6ACF-AC22-4E11-B99A-9E48AB1D0464}">
      <dsp:nvSpPr>
        <dsp:cNvPr id="0" name=""/>
        <dsp:cNvSpPr/>
      </dsp:nvSpPr>
      <dsp:spPr>
        <a:xfrm>
          <a:off x="6338343" y="3231325"/>
          <a:ext cx="2303796" cy="138227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0" i="0" kern="1200" dirty="0"/>
            <a:t>Modelli di Linguaggio di Multimodali</a:t>
          </a:r>
          <a:endParaRPr lang="hu-HU" sz="1800" b="0" kern="1200" dirty="0"/>
        </a:p>
      </dsp:txBody>
      <dsp:txXfrm>
        <a:off x="6338343" y="3231325"/>
        <a:ext cx="2303796" cy="138227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763D55-BA2C-4170-8FA4-C66BF0F14866}">
      <dsp:nvSpPr>
        <dsp:cNvPr id="0" name=""/>
        <dsp:cNvSpPr/>
      </dsp:nvSpPr>
      <dsp:spPr>
        <a:xfrm>
          <a:off x="0" y="152721"/>
          <a:ext cx="1751733" cy="10510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hu-HU" sz="1800" kern="1200" dirty="0">
              <a:latin typeface="Calibri"/>
              <a:ea typeface="Calibri"/>
              <a:cs typeface="Calibri"/>
            </a:rPr>
            <a:t>Service Design</a:t>
          </a:r>
        </a:p>
      </dsp:txBody>
      <dsp:txXfrm>
        <a:off x="0" y="152721"/>
        <a:ext cx="1751733" cy="1051040"/>
      </dsp:txXfrm>
    </dsp:sp>
    <dsp:sp modelId="{0B8800D7-8BAB-4057-85A6-CEDA0FB82535}">
      <dsp:nvSpPr>
        <dsp:cNvPr id="0" name=""/>
        <dsp:cNvSpPr/>
      </dsp:nvSpPr>
      <dsp:spPr>
        <a:xfrm>
          <a:off x="1926906" y="152721"/>
          <a:ext cx="1751733" cy="10510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hu-HU" sz="2200" kern="1200" dirty="0" err="1">
              <a:latin typeface="Calibri"/>
              <a:ea typeface="Calibri"/>
              <a:cs typeface="Calibri"/>
            </a:rPr>
            <a:t>Lean</a:t>
          </a:r>
          <a:r>
            <a:rPr lang="hu-HU" sz="2200" kern="1200" dirty="0">
              <a:latin typeface="Calibri"/>
              <a:ea typeface="Calibri"/>
              <a:cs typeface="Calibri"/>
            </a:rPr>
            <a:t>;</a:t>
          </a:r>
          <a:endParaRPr lang="en-US" sz="2200" kern="1200" dirty="0">
            <a:latin typeface="Calibri"/>
            <a:ea typeface="Calibri"/>
            <a:cs typeface="Calibri"/>
          </a:endParaRPr>
        </a:p>
      </dsp:txBody>
      <dsp:txXfrm>
        <a:off x="1926906" y="152721"/>
        <a:ext cx="1751733" cy="1051040"/>
      </dsp:txXfrm>
    </dsp:sp>
    <dsp:sp modelId="{7BD6E7B6-CED7-49C0-BD71-CBD9C57CCA3A}">
      <dsp:nvSpPr>
        <dsp:cNvPr id="0" name=""/>
        <dsp:cNvSpPr/>
      </dsp:nvSpPr>
      <dsp:spPr>
        <a:xfrm>
          <a:off x="3853813" y="152721"/>
          <a:ext cx="1751733" cy="10510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hu-HU" sz="3100" kern="1200" dirty="0" err="1">
              <a:latin typeface="Calibri"/>
              <a:ea typeface="Calibri"/>
              <a:cs typeface="Calibri"/>
            </a:rPr>
            <a:t>Six</a:t>
          </a:r>
          <a:r>
            <a:rPr lang="hu-HU" sz="3100" kern="1200" dirty="0">
              <a:latin typeface="Calibri"/>
              <a:ea typeface="Calibri"/>
              <a:cs typeface="Calibri"/>
            </a:rPr>
            <a:t> sigma</a:t>
          </a:r>
          <a:endParaRPr lang="en-US" sz="3100" kern="1200" dirty="0">
            <a:latin typeface="Calibri"/>
            <a:ea typeface="Calibri"/>
            <a:cs typeface="Calibri"/>
          </a:endParaRPr>
        </a:p>
      </dsp:txBody>
      <dsp:txXfrm>
        <a:off x="3853813" y="152721"/>
        <a:ext cx="1751733" cy="1051040"/>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05/03/2026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‹N›</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05/03/2026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‹N›</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4054387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10</a:t>
            </a:fld>
            <a:endParaRPr lang="it-IT"/>
          </a:p>
        </p:txBody>
      </p:sp>
    </p:spTree>
    <p:extLst>
      <p:ext uri="{BB962C8B-B14F-4D97-AF65-F5344CB8AC3E}">
        <p14:creationId xmlns:p14="http://schemas.microsoft.com/office/powerpoint/2010/main" val="11942415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11</a:t>
            </a:fld>
            <a:endParaRPr lang="it-IT"/>
          </a:p>
        </p:txBody>
      </p:sp>
    </p:spTree>
    <p:extLst>
      <p:ext uri="{BB962C8B-B14F-4D97-AF65-F5344CB8AC3E}">
        <p14:creationId xmlns:p14="http://schemas.microsoft.com/office/powerpoint/2010/main" val="4187645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12</a:t>
            </a:fld>
            <a:endParaRPr lang="it-IT"/>
          </a:p>
        </p:txBody>
      </p:sp>
    </p:spTree>
    <p:extLst>
      <p:ext uri="{BB962C8B-B14F-4D97-AF65-F5344CB8AC3E}">
        <p14:creationId xmlns:p14="http://schemas.microsoft.com/office/powerpoint/2010/main" val="32248817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13</a:t>
            </a:fld>
            <a:endParaRPr lang="it-IT"/>
          </a:p>
        </p:txBody>
      </p:sp>
    </p:spTree>
    <p:extLst>
      <p:ext uri="{BB962C8B-B14F-4D97-AF65-F5344CB8AC3E}">
        <p14:creationId xmlns:p14="http://schemas.microsoft.com/office/powerpoint/2010/main" val="203202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14</a:t>
            </a:fld>
            <a:endParaRPr lang="it-IT"/>
          </a:p>
        </p:txBody>
      </p:sp>
    </p:spTree>
    <p:extLst>
      <p:ext uri="{BB962C8B-B14F-4D97-AF65-F5344CB8AC3E}">
        <p14:creationId xmlns:p14="http://schemas.microsoft.com/office/powerpoint/2010/main" val="1753337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indent="0">
              <a:buNone/>
            </a:pPr>
            <a:endParaRPr lang="hu-HU" sz="1200" dirty="0"/>
          </a:p>
        </p:txBody>
      </p:sp>
      <p:sp>
        <p:nvSpPr>
          <p:cNvPr id="4" name="Dia számának helye 3"/>
          <p:cNvSpPr>
            <a:spLocks noGrp="1"/>
          </p:cNvSpPr>
          <p:nvPr>
            <p:ph type="sldNum" sz="quarter" idx="5"/>
          </p:nvPr>
        </p:nvSpPr>
        <p:spPr/>
        <p:txBody>
          <a:bodyPr/>
          <a:lstStyle/>
          <a:p>
            <a:fld id="{5E4A9807-1C24-8F4A-B3C7-A6E31FA5BB7A}" type="slidenum">
              <a:rPr lang="it-IT" smtClean="0"/>
              <a:t>15</a:t>
            </a:fld>
            <a:endParaRPr lang="it-IT"/>
          </a:p>
        </p:txBody>
      </p:sp>
    </p:spTree>
    <p:extLst>
      <p:ext uri="{BB962C8B-B14F-4D97-AF65-F5344CB8AC3E}">
        <p14:creationId xmlns:p14="http://schemas.microsoft.com/office/powerpoint/2010/main" val="2422551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a:p>
            <a:r>
              <a:rPr lang="hu-HU" b="1" dirty="0"/>
              <a:t>Mobile </a:t>
            </a:r>
            <a:r>
              <a:rPr lang="hu-HU" b="1" dirty="0" err="1"/>
              <a:t>health</a:t>
            </a:r>
            <a:r>
              <a:rPr lang="hu-HU" b="1" dirty="0"/>
              <a:t> </a:t>
            </a:r>
            <a:r>
              <a:rPr lang="hu-HU" b="1" dirty="0" err="1"/>
              <a:t>apps</a:t>
            </a:r>
            <a:endParaRPr lang="hu-HU" b="1" dirty="0"/>
          </a:p>
          <a:p>
            <a:r>
              <a:rPr lang="hu-HU" dirty="0"/>
              <a:t>Samsung </a:t>
            </a:r>
            <a:r>
              <a:rPr lang="hu-HU" dirty="0" err="1"/>
              <a:t>health</a:t>
            </a:r>
            <a:r>
              <a:rPr lang="hu-HU" dirty="0"/>
              <a:t> </a:t>
            </a:r>
            <a:r>
              <a:rPr lang="hu-HU" dirty="0" err="1"/>
              <a:t>vs</a:t>
            </a:r>
            <a:r>
              <a:rPr lang="hu-HU" dirty="0"/>
              <a:t> Google fit : https://www.youtube.com/watch?v=Dk-pBTtzpjA</a:t>
            </a:r>
          </a:p>
          <a:p>
            <a:r>
              <a:rPr lang="hu-HU" dirty="0"/>
              <a:t>Apple </a:t>
            </a:r>
            <a:r>
              <a:rPr lang="hu-HU" dirty="0" err="1"/>
              <a:t>health</a:t>
            </a:r>
            <a:r>
              <a:rPr lang="hu-HU" dirty="0"/>
              <a:t>: https://www.youtube.com/watch?v=kmYMiJmo-O0</a:t>
            </a:r>
          </a:p>
          <a:p>
            <a:r>
              <a:rPr lang="hu-HU" dirty="0" err="1"/>
              <a:t>Mental</a:t>
            </a:r>
            <a:r>
              <a:rPr lang="hu-HU" dirty="0"/>
              <a:t> </a:t>
            </a:r>
            <a:r>
              <a:rPr lang="hu-HU" dirty="0" err="1"/>
              <a:t>health</a:t>
            </a:r>
            <a:r>
              <a:rPr lang="hu-HU" dirty="0"/>
              <a:t> </a:t>
            </a:r>
            <a:r>
              <a:rPr lang="hu-HU" dirty="0" err="1"/>
              <a:t>apps</a:t>
            </a:r>
            <a:r>
              <a:rPr lang="hu-HU" dirty="0"/>
              <a:t>:</a:t>
            </a:r>
          </a:p>
          <a:p>
            <a:r>
              <a:rPr lang="hu-HU" dirty="0"/>
              <a:t>https://www.youtube.com/watch?v=jtbEvj4xs8U</a:t>
            </a:r>
          </a:p>
          <a:p>
            <a:r>
              <a:rPr lang="hu-HU" dirty="0"/>
              <a:t>https://www.youtube.com/watch?v=4UDkKjkyO8Q</a:t>
            </a:r>
          </a:p>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16</a:t>
            </a:fld>
            <a:endParaRPr lang="it-IT"/>
          </a:p>
        </p:txBody>
      </p:sp>
    </p:spTree>
    <p:extLst>
      <p:ext uri="{BB962C8B-B14F-4D97-AF65-F5344CB8AC3E}">
        <p14:creationId xmlns:p14="http://schemas.microsoft.com/office/powerpoint/2010/main" val="16892542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17</a:t>
            </a:fld>
            <a:endParaRPr lang="it-IT"/>
          </a:p>
        </p:txBody>
      </p:sp>
    </p:spTree>
    <p:extLst>
      <p:ext uri="{BB962C8B-B14F-4D97-AF65-F5344CB8AC3E}">
        <p14:creationId xmlns:p14="http://schemas.microsoft.com/office/powerpoint/2010/main" val="4282616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18</a:t>
            </a:fld>
            <a:endParaRPr lang="it-IT"/>
          </a:p>
        </p:txBody>
      </p:sp>
    </p:spTree>
    <p:extLst>
      <p:ext uri="{BB962C8B-B14F-4D97-AF65-F5344CB8AC3E}">
        <p14:creationId xmlns:p14="http://schemas.microsoft.com/office/powerpoint/2010/main" val="10687238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19</a:t>
            </a:fld>
            <a:endParaRPr lang="it-IT"/>
          </a:p>
        </p:txBody>
      </p:sp>
    </p:spTree>
    <p:extLst>
      <p:ext uri="{BB962C8B-B14F-4D97-AF65-F5344CB8AC3E}">
        <p14:creationId xmlns:p14="http://schemas.microsoft.com/office/powerpoint/2010/main" val="1938765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2</a:t>
            </a:fld>
            <a:endParaRPr lang="it-IT"/>
          </a:p>
        </p:txBody>
      </p:sp>
    </p:spTree>
    <p:extLst>
      <p:ext uri="{BB962C8B-B14F-4D97-AF65-F5344CB8AC3E}">
        <p14:creationId xmlns:p14="http://schemas.microsoft.com/office/powerpoint/2010/main" val="4094490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20</a:t>
            </a:fld>
            <a:endParaRPr lang="it-IT"/>
          </a:p>
        </p:txBody>
      </p:sp>
    </p:spTree>
    <p:extLst>
      <p:ext uri="{BB962C8B-B14F-4D97-AF65-F5344CB8AC3E}">
        <p14:creationId xmlns:p14="http://schemas.microsoft.com/office/powerpoint/2010/main" val="37049420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Answers: True</a:t>
            </a:r>
          </a:p>
          <a:p>
            <a:endParaRPr lang="en-US" dirty="0"/>
          </a:p>
          <a:p>
            <a:pPr marL="0" indent="0">
              <a:buNone/>
            </a:pPr>
            <a:r>
              <a:rPr lang="en-US" sz="1200" dirty="0"/>
              <a:t>The PDCA cycle, which stands for Plan, Do, Check, Act, is a tool used in Lean Six Sigma.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accent6"/>
              </a:solidFill>
            </a:endParaRPr>
          </a:p>
          <a:p>
            <a:pPr marL="0" indent="0">
              <a:buNone/>
            </a:pPr>
            <a:r>
              <a:rPr lang="en-US" sz="1200" dirty="0"/>
              <a:t>Service design in an emergency waiting room aims to enhance both patient flow and patient experience.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accent6"/>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Process flow charts visually represent the steps in a process</a:t>
            </a:r>
            <a:endParaRPr lang="hu-HU" sz="1200" dirty="0">
              <a:solidFill>
                <a:schemeClr val="accent6"/>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200" dirty="0">
              <a:solidFill>
                <a:schemeClr val="accent6"/>
              </a:solidFill>
            </a:endParaRPr>
          </a:p>
          <a:p>
            <a:endParaRPr lang="en-US" dirty="0"/>
          </a:p>
        </p:txBody>
      </p:sp>
      <p:sp>
        <p:nvSpPr>
          <p:cNvPr id="4" name="Slide Number Placeholder 3"/>
          <p:cNvSpPr>
            <a:spLocks noGrp="1"/>
          </p:cNvSpPr>
          <p:nvPr>
            <p:ph type="sldNum" sz="quarter" idx="5"/>
          </p:nvPr>
        </p:nvSpPr>
        <p:spPr/>
        <p:txBody>
          <a:bodyPr/>
          <a:lstStyle/>
          <a:p>
            <a:fld id="{5E4A9807-1C24-8F4A-B3C7-A6E31FA5BB7A}" type="slidenum">
              <a:rPr lang="it-IT" smtClean="0"/>
              <a:t>21</a:t>
            </a:fld>
            <a:endParaRPr lang="it-IT"/>
          </a:p>
        </p:txBody>
      </p:sp>
    </p:spTree>
    <p:extLst>
      <p:ext uri="{BB962C8B-B14F-4D97-AF65-F5344CB8AC3E}">
        <p14:creationId xmlns:p14="http://schemas.microsoft.com/office/powerpoint/2010/main" val="2753717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22</a:t>
            </a:fld>
            <a:endParaRPr lang="it-IT"/>
          </a:p>
        </p:txBody>
      </p:sp>
    </p:spTree>
    <p:extLst>
      <p:ext uri="{BB962C8B-B14F-4D97-AF65-F5344CB8AC3E}">
        <p14:creationId xmlns:p14="http://schemas.microsoft.com/office/powerpoint/2010/main" val="21181905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b="0" dirty="0"/>
          </a:p>
        </p:txBody>
      </p:sp>
      <p:sp>
        <p:nvSpPr>
          <p:cNvPr id="4" name="Dia számának helye 3"/>
          <p:cNvSpPr>
            <a:spLocks noGrp="1"/>
          </p:cNvSpPr>
          <p:nvPr>
            <p:ph type="sldNum" sz="quarter" idx="5"/>
          </p:nvPr>
        </p:nvSpPr>
        <p:spPr/>
        <p:txBody>
          <a:bodyPr/>
          <a:lstStyle/>
          <a:p>
            <a:fld id="{5E4A9807-1C24-8F4A-B3C7-A6E31FA5BB7A}" type="slidenum">
              <a:rPr lang="it-IT" smtClean="0"/>
              <a:t>23</a:t>
            </a:fld>
            <a:endParaRPr lang="it-IT"/>
          </a:p>
        </p:txBody>
      </p:sp>
    </p:spTree>
    <p:extLst>
      <p:ext uri="{BB962C8B-B14F-4D97-AF65-F5344CB8AC3E}">
        <p14:creationId xmlns:p14="http://schemas.microsoft.com/office/powerpoint/2010/main" val="27503730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b="1" dirty="0"/>
          </a:p>
        </p:txBody>
      </p:sp>
      <p:sp>
        <p:nvSpPr>
          <p:cNvPr id="4" name="Dia számának helye 3"/>
          <p:cNvSpPr>
            <a:spLocks noGrp="1"/>
          </p:cNvSpPr>
          <p:nvPr>
            <p:ph type="sldNum" sz="quarter" idx="5"/>
          </p:nvPr>
        </p:nvSpPr>
        <p:spPr/>
        <p:txBody>
          <a:bodyPr/>
          <a:lstStyle/>
          <a:p>
            <a:fld id="{5E4A9807-1C24-8F4A-B3C7-A6E31FA5BB7A}" type="slidenum">
              <a:rPr lang="it-IT" smtClean="0"/>
              <a:t>24</a:t>
            </a:fld>
            <a:endParaRPr lang="it-IT"/>
          </a:p>
        </p:txBody>
      </p:sp>
    </p:spTree>
    <p:extLst>
      <p:ext uri="{BB962C8B-B14F-4D97-AF65-F5344CB8AC3E}">
        <p14:creationId xmlns:p14="http://schemas.microsoft.com/office/powerpoint/2010/main" val="37118210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F88B5D-7A7E-E2B5-0BFD-62B770F28567}"/>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466F743C-E3F1-BFF3-4B4A-54FFDC0AE09D}"/>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3DEF9E62-7CFB-89CD-2C92-2BAA8C00ED6C}"/>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E9AA238C-29BA-AC37-4D4E-402DAEBA4C93}"/>
              </a:ext>
            </a:extLst>
          </p:cNvPr>
          <p:cNvSpPr>
            <a:spLocks noGrp="1"/>
          </p:cNvSpPr>
          <p:nvPr>
            <p:ph type="sldNum" sz="quarter" idx="5"/>
          </p:nvPr>
        </p:nvSpPr>
        <p:spPr/>
        <p:txBody>
          <a:bodyPr/>
          <a:lstStyle/>
          <a:p>
            <a:fld id="{5E4A9807-1C24-8F4A-B3C7-A6E31FA5BB7A}" type="slidenum">
              <a:rPr lang="it-IT" smtClean="0"/>
              <a:t>26</a:t>
            </a:fld>
            <a:endParaRPr lang="it-IT"/>
          </a:p>
        </p:txBody>
      </p:sp>
    </p:spTree>
    <p:extLst>
      <p:ext uri="{BB962C8B-B14F-4D97-AF65-F5344CB8AC3E}">
        <p14:creationId xmlns:p14="http://schemas.microsoft.com/office/powerpoint/2010/main" val="17157514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27</a:t>
            </a:fld>
            <a:endParaRPr lang="it-IT"/>
          </a:p>
        </p:txBody>
      </p:sp>
    </p:spTree>
    <p:extLst>
      <p:ext uri="{BB962C8B-B14F-4D97-AF65-F5344CB8AC3E}">
        <p14:creationId xmlns:p14="http://schemas.microsoft.com/office/powerpoint/2010/main" val="2314538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Orsi</a:t>
            </a:r>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3</a:t>
            </a:fld>
            <a:endParaRPr lang="it-IT"/>
          </a:p>
        </p:txBody>
      </p:sp>
    </p:spTree>
    <p:extLst>
      <p:ext uri="{BB962C8B-B14F-4D97-AF65-F5344CB8AC3E}">
        <p14:creationId xmlns:p14="http://schemas.microsoft.com/office/powerpoint/2010/main" val="2938609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4</a:t>
            </a:fld>
            <a:endParaRPr lang="it-IT"/>
          </a:p>
        </p:txBody>
      </p:sp>
    </p:spTree>
    <p:extLst>
      <p:ext uri="{BB962C8B-B14F-4D97-AF65-F5344CB8AC3E}">
        <p14:creationId xmlns:p14="http://schemas.microsoft.com/office/powerpoint/2010/main" val="4030599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5</a:t>
            </a:fld>
            <a:endParaRPr lang="it-IT"/>
          </a:p>
        </p:txBody>
      </p:sp>
    </p:spTree>
    <p:extLst>
      <p:ext uri="{BB962C8B-B14F-4D97-AF65-F5344CB8AC3E}">
        <p14:creationId xmlns:p14="http://schemas.microsoft.com/office/powerpoint/2010/main" val="3196867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6</a:t>
            </a:fld>
            <a:endParaRPr lang="it-IT"/>
          </a:p>
        </p:txBody>
      </p:sp>
    </p:spTree>
    <p:extLst>
      <p:ext uri="{BB962C8B-B14F-4D97-AF65-F5344CB8AC3E}">
        <p14:creationId xmlns:p14="http://schemas.microsoft.com/office/powerpoint/2010/main" val="3704502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7</a:t>
            </a:fld>
            <a:endParaRPr lang="it-IT"/>
          </a:p>
        </p:txBody>
      </p:sp>
    </p:spTree>
    <p:extLst>
      <p:ext uri="{BB962C8B-B14F-4D97-AF65-F5344CB8AC3E}">
        <p14:creationId xmlns:p14="http://schemas.microsoft.com/office/powerpoint/2010/main" val="3672635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US" b="0" dirty="0"/>
          </a:p>
        </p:txBody>
      </p:sp>
      <p:sp>
        <p:nvSpPr>
          <p:cNvPr id="4" name="Dia számának helye 3"/>
          <p:cNvSpPr>
            <a:spLocks noGrp="1"/>
          </p:cNvSpPr>
          <p:nvPr>
            <p:ph type="sldNum" sz="quarter" idx="5"/>
          </p:nvPr>
        </p:nvSpPr>
        <p:spPr/>
        <p:txBody>
          <a:bodyPr/>
          <a:lstStyle/>
          <a:p>
            <a:fld id="{5E4A9807-1C24-8F4A-B3C7-A6E31FA5BB7A}" type="slidenum">
              <a:rPr lang="it-IT" smtClean="0"/>
              <a:t>8</a:t>
            </a:fld>
            <a:endParaRPr lang="it-IT"/>
          </a:p>
        </p:txBody>
      </p:sp>
    </p:spTree>
    <p:extLst>
      <p:ext uri="{BB962C8B-B14F-4D97-AF65-F5344CB8AC3E}">
        <p14:creationId xmlns:p14="http://schemas.microsoft.com/office/powerpoint/2010/main" val="2012304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9</a:t>
            </a:fld>
            <a:endParaRPr lang="it-IT"/>
          </a:p>
        </p:txBody>
      </p:sp>
    </p:spTree>
    <p:extLst>
      <p:ext uri="{BB962C8B-B14F-4D97-AF65-F5344CB8AC3E}">
        <p14:creationId xmlns:p14="http://schemas.microsoft.com/office/powerpoint/2010/main" val="24600238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4165785332"/>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1600234517"/>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9259049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748391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38579443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12440889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414699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354396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3" name="Szövegdoboz 2">
            <a:extLst>
              <a:ext uri="{FF2B5EF4-FFF2-40B4-BE49-F238E27FC236}">
                <a16:creationId xmlns:a16="http://schemas.microsoft.com/office/drawing/2014/main" id="{6A0FE610-1D22-DD98-BC14-ED1F232FDAF5}"/>
              </a:ext>
            </a:extLst>
          </p:cNvPr>
          <p:cNvSpPr txBox="1"/>
          <p:nvPr userDrawn="1"/>
        </p:nvSpPr>
        <p:spPr>
          <a:xfrm>
            <a:off x="1233293" y="6110320"/>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0BB8CD35-962C-38A3-D9DF-21399369DC61}"/>
              </a:ext>
            </a:extLst>
          </p:cNvPr>
          <p:cNvPicPr>
            <a:picLocks noChangeAspect="1"/>
          </p:cNvPicPr>
          <p:nvPr userDrawn="1"/>
        </p:nvPicPr>
        <p:blipFill>
          <a:blip r:embed="rId7"/>
          <a:stretch>
            <a:fillRect/>
          </a:stretch>
        </p:blipFill>
        <p:spPr>
          <a:xfrm>
            <a:off x="6022700" y="6131393"/>
            <a:ext cx="2382359" cy="530760"/>
          </a:xfrm>
          <a:prstGeom prst="rect">
            <a:avLst/>
          </a:prstGeom>
        </p:spPr>
      </p:pic>
    </p:spTree>
    <p:extLst>
      <p:ext uri="{BB962C8B-B14F-4D97-AF65-F5344CB8AC3E}">
        <p14:creationId xmlns:p14="http://schemas.microsoft.com/office/powerpoint/2010/main" val="148206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286795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youtu.be/dNW06eW05-8?feature=shared"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xZKNkcflDYA?feature=shared"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hyperlink" Target="https://youtu.be/t-Bt908A8So?feature=shared"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12.xml.rels><?xml version="1.0" encoding="UTF-8" standalone="yes"?>
<Relationships xmlns="http://schemas.openxmlformats.org/package/2006/relationships"><Relationship Id="rId8" Type="http://schemas.openxmlformats.org/officeDocument/2006/relationships/hyperlink" Target="https://youtu.be/enuy2_oAmSk?feature=shared"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8" Type="http://schemas.openxmlformats.org/officeDocument/2006/relationships/hyperlink" Target="https://youtu.be/QygPEzEcbws?feature=shared"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52.sv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hyperlink" Target="https://youtu.be/wbWBXc1mhhw?feature=shared"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16.xml.rels><?xml version="1.0" encoding="UTF-8" standalone="yes"?>
<Relationships xmlns="http://schemas.openxmlformats.org/package/2006/relationships"><Relationship Id="rId8" Type="http://schemas.openxmlformats.org/officeDocument/2006/relationships/hyperlink" Target="https://youtu.be/KNRiKq5IlPA?feature=shared" TargetMode="External"/><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8" Type="http://schemas.openxmlformats.org/officeDocument/2006/relationships/hyperlink" Target="https://youtu.be/atdjRaZshFo?feature=shared" TargetMode="Externa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ideo" Target="https://www.youtube.com/embed/s2HCrhNVfak?feature=oembed" TargetMode="External"/><Relationship Id="rId6" Type="http://schemas.openxmlformats.org/officeDocument/2006/relationships/hyperlink" Target="https://youtu.be/s2HCrhNVfak?feature=shared" TargetMode="External"/><Relationship Id="rId5" Type="http://schemas.openxmlformats.org/officeDocument/2006/relationships/hyperlink" Target="https://youtu.be/izPDYtEpaVk?feature=shared" TargetMode="External"/><Relationship Id="rId4" Type="http://schemas.openxmlformats.org/officeDocument/2006/relationships/image" Target="../media/image53.jpeg"/></Relationships>
</file>

<file path=ppt/slides/_rels/slide19.xml.rels><?xml version="1.0" encoding="UTF-8" standalone="yes"?>
<Relationships xmlns="http://schemas.openxmlformats.org/package/2006/relationships"><Relationship Id="rId8" Type="http://schemas.openxmlformats.org/officeDocument/2006/relationships/hyperlink" Target="https://youtu.be/3e2urSZUorc?feature=shared" TargetMode="External"/><Relationship Id="rId3" Type="http://schemas.openxmlformats.org/officeDocument/2006/relationships/notesSlide" Target="../notesSlides/notesSlide19.xml"/><Relationship Id="rId7" Type="http://schemas.openxmlformats.org/officeDocument/2006/relationships/hyperlink" Target="https://servicedesigntoolkit.org/downloads.html" TargetMode="External"/><Relationship Id="rId2" Type="http://schemas.openxmlformats.org/officeDocument/2006/relationships/slideLayout" Target="../slideLayouts/slideLayout3.xml"/><Relationship Id="rId1" Type="http://schemas.openxmlformats.org/officeDocument/2006/relationships/video" Target="https://www.youtube.com/embed/3e2urSZUorc?feature=oembed" TargetMode="External"/><Relationship Id="rId6" Type="http://schemas.openxmlformats.org/officeDocument/2006/relationships/hyperlink" Target="https://servicedesigntools.org/" TargetMode="External"/><Relationship Id="rId5" Type="http://schemas.openxmlformats.org/officeDocument/2006/relationships/hyperlink" Target="https://www.thisisservicedesigndoing.com/methods" TargetMode="External"/><Relationship Id="rId4" Type="http://schemas.openxmlformats.org/officeDocument/2006/relationships/image" Target="../media/image54.jpeg"/></Relationships>
</file>

<file path=ppt/slides/_rels/slide2.xml.rels><?xml version="1.0" encoding="UTF-8" standalone="yes"?>
<Relationships xmlns="http://schemas.openxmlformats.org/package/2006/relationships"><Relationship Id="rId3" Type="http://schemas.openxmlformats.org/officeDocument/2006/relationships/hyperlink" Target="https://youtu.be/FdPQf-t95ik?feature=shared"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ideo" Target="https://www.youtube.com/embed/wLkvvqypq1E?feature=oembed" TargetMode="External"/><Relationship Id="rId6" Type="http://schemas.openxmlformats.org/officeDocument/2006/relationships/hyperlink" Target="https://youtu.be/wLkvvqypq1E?feature=shared" TargetMode="External"/><Relationship Id="rId5" Type="http://schemas.openxmlformats.org/officeDocument/2006/relationships/hyperlink" Target="https://www.smartdraw.com/flowchart/" TargetMode="External"/><Relationship Id="rId4" Type="http://schemas.openxmlformats.org/officeDocument/2006/relationships/image" Target="../media/image5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youtu.be/mOmTMUIKB20?feature=shared" TargetMode="Externa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hyperlink" Target="https://youtu.be/RZzyz8ZDs8U?feature=shared" TargetMode="External"/><Relationship Id="rId4" Type="http://schemas.openxmlformats.org/officeDocument/2006/relationships/hyperlink" Target="https://youtu.be/6kHwVjzBlPg?feature=shared"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youtu.be/Tf2PlBxYhTo?feature=shared" TargetMode="Externa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hyperlink" Target="https://youtu.be/zKw6a1dNyKU?feature=shared"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youtu.be/Ju7vPs4F6Gg?feature=shared"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hpass.healthworkforce.eu/index.php/the-project/"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hyperlink" Target="http://creativecommons.org/licenses/by-nc/3.0/"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f84RRgxejn8?feature=shared"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youtu.be/57Cfi6rNB2k?feature=shared"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s://youtu.be/EsyrRV5LpNE?feature=shared" TargetMode="External"/><Relationship Id="rId5" Type="http://schemas.openxmlformats.org/officeDocument/2006/relationships/image" Target="../media/image20.jp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hyperlink" Target="https://youtu.be/w2_o2IvLuag?feature=shared" TargetMode="External"/><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hyperlink" Target="https://youtu.be/4apZQv83URs?feature=shared"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youtu.be/VuaJKUi4spk?feature=shared"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youtu.be/AP8o9OOCPi4?feature=shared"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3890" y="3342444"/>
            <a:ext cx="8846288" cy="1392237"/>
          </a:xfrm>
        </p:spPr>
        <p:txBody>
          <a:bodyPr lIns="91440" tIns="45720" rIns="91440" bIns="45720" anchor="ctr"/>
          <a:lstStyle/>
          <a:p>
            <a:r>
              <a:rPr lang="it-IT" dirty="0"/>
              <a:t>Sviluppo delle soluzioni in ambito sanitario</a:t>
            </a:r>
            <a:endParaRPr lang="en-US" dirty="0"/>
          </a:p>
        </p:txBody>
      </p:sp>
      <p:sp>
        <p:nvSpPr>
          <p:cNvPr id="3" name="Footer Placeholder 4">
            <a:extLst>
              <a:ext uri="{FF2B5EF4-FFF2-40B4-BE49-F238E27FC236}">
                <a16:creationId xmlns:a16="http://schemas.microsoft.com/office/drawing/2014/main" id="{67E7FDAD-E35F-44BD-D05B-69BE7B2AA180}"/>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
        <p:nvSpPr>
          <p:cNvPr id="5" name="CasellaDiTesto 4">
            <a:extLst>
              <a:ext uri="{FF2B5EF4-FFF2-40B4-BE49-F238E27FC236}">
                <a16:creationId xmlns:a16="http://schemas.microsoft.com/office/drawing/2014/main" id="{208A663A-45B8-B4A7-D971-2FD65BCFE0EB}"/>
              </a:ext>
            </a:extLst>
          </p:cNvPr>
          <p:cNvSpPr txBox="1"/>
          <p:nvPr/>
        </p:nvSpPr>
        <p:spPr>
          <a:xfrm>
            <a:off x="3031177" y="4895284"/>
            <a:ext cx="5397334" cy="1726627"/>
          </a:xfrm>
          <a:prstGeom prst="rect">
            <a:avLst/>
          </a:prstGeom>
          <a:noFill/>
        </p:spPr>
        <p:txBody>
          <a:bodyPr wrap="square">
            <a:spAutoFit/>
          </a:bodyPr>
          <a:lstStyle/>
          <a:p>
            <a:pPr marL="0" marR="0" lvl="0" indent="0" algn="ctr" defTabSz="959937"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Sant’Anna School of Advanced Studies</a:t>
            </a:r>
            <a:endParaRPr lang="it-IT" sz="1600" b="1" dirty="0">
              <a:solidFill>
                <a:prstClr val="black"/>
              </a:solidFill>
              <a:latin typeface="Calibri" panose="020F0502020204030204"/>
            </a:endParaRPr>
          </a:p>
          <a:p>
            <a:pPr marL="0" marR="0" lvl="0" indent="0" algn="ctr" defTabSz="959937" rtl="0" eaLnBrk="1" fontAlgn="auto" latinLnBrk="0" hangingPunct="1">
              <a:lnSpc>
                <a:spcPct val="90000"/>
              </a:lnSpc>
              <a:spcBef>
                <a:spcPct val="0"/>
              </a:spcBef>
              <a:spcAft>
                <a:spcPts val="0"/>
              </a:spcAft>
              <a:buClrTx/>
              <a:buSzTx/>
              <a:buFontTx/>
              <a:buNone/>
              <a:tabLst/>
              <a:defRPr/>
            </a:pPr>
            <a:endParaRPr lang="it-IT" dirty="0">
              <a:hlinkClick r:id="rId3"/>
            </a:endParaRPr>
          </a:p>
          <a:p>
            <a:r>
              <a:rPr lang="it-IT" dirty="0">
                <a:hlinkClick r:id="rId3"/>
              </a:rPr>
              <a:t>https://youtu.be/dNW06eW05-8?feature=shared</a:t>
            </a:r>
            <a:endParaRPr lang="it-IT" dirty="0"/>
          </a:p>
          <a:p>
            <a:endParaRPr lang="it-IT" dirty="0"/>
          </a:p>
          <a:p>
            <a:pPr marL="0" marR="0" lvl="0" indent="0" algn="ctr" defTabSz="959937" rtl="0" eaLnBrk="1" fontAlgn="auto" latinLnBrk="0" hangingPunct="1">
              <a:lnSpc>
                <a:spcPct val="90000"/>
              </a:lnSpc>
              <a:spcBef>
                <a:spcPct val="0"/>
              </a:spcBef>
              <a:spcAft>
                <a:spcPts val="0"/>
              </a:spcAft>
              <a:buClrTx/>
              <a:buSzTx/>
              <a:buFontTx/>
              <a:buNone/>
              <a:tabLst/>
              <a:defRPr/>
            </a:pPr>
            <a:r>
              <a:rPr kumimoji="0" lang="hu-HU" sz="2400" b="1" i="0" u="none" strike="noStrike" kern="1200" cap="none" spc="0" normalizeH="0" baseline="0" noProof="0" dirty="0">
                <a:ln>
                  <a:noFill/>
                </a:ln>
                <a:solidFill>
                  <a:prstClr val="black"/>
                </a:solidFill>
                <a:effectLst/>
                <a:uLnTx/>
                <a:uFillTx/>
                <a:latin typeface="Calibri" panose="020F0502020204030204"/>
                <a:ea typeface="+mn-ea"/>
                <a:cs typeface="+mn-cs"/>
              </a:rPr>
              <a:t>WP</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3</a:t>
            </a:r>
            <a:endParaRPr kumimoji="0" lang="it-IT"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it-IT" dirty="0"/>
          </a:p>
        </p:txBody>
      </p:sp>
    </p:spTree>
    <p:extLst>
      <p:ext uri="{BB962C8B-B14F-4D97-AF65-F5344CB8AC3E}">
        <p14:creationId xmlns:p14="http://schemas.microsoft.com/office/powerpoint/2010/main" val="83978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4BFDE1D-5EA1-4060-2F73-FB1F5F3439F5}"/>
              </a:ext>
            </a:extLst>
          </p:cNvPr>
          <p:cNvSpPr>
            <a:spLocks noGrp="1"/>
          </p:cNvSpPr>
          <p:nvPr>
            <p:ph type="title"/>
          </p:nvPr>
        </p:nvSpPr>
        <p:spPr>
          <a:xfrm>
            <a:off x="292520" y="515726"/>
            <a:ext cx="9947616" cy="1348663"/>
          </a:xfrm>
        </p:spPr>
        <p:txBody>
          <a:bodyPr lIns="91440" tIns="45720" rIns="91440" bIns="45720" anchor="b"/>
          <a:lstStyle/>
          <a:p>
            <a:pPr algn="ctr"/>
            <a:r>
              <a:rPr lang="it-IT" sz="4000" b="1" u="sng" dirty="0">
                <a:effectLst>
                  <a:outerShdw blurRad="38100" dist="38100" dir="2700000" algn="tl">
                    <a:srgbClr val="000000">
                      <a:alpha val="43137"/>
                    </a:srgbClr>
                  </a:outerShdw>
                </a:effectLst>
              </a:rPr>
              <a:t>COMPITO:</a:t>
            </a:r>
            <a:br>
              <a:rPr lang="it-IT" sz="4000" b="1" u="sng" dirty="0">
                <a:effectLst>
                  <a:outerShdw blurRad="38100" dist="38100" dir="2700000" algn="tl">
                    <a:srgbClr val="000000">
                      <a:alpha val="43137"/>
                    </a:srgbClr>
                  </a:outerShdw>
                </a:effectLst>
              </a:rPr>
            </a:br>
            <a:r>
              <a:rPr lang="it-IT" sz="2800" b="1" dirty="0"/>
              <a:t>abbina il personale sanitario agli utenti all’interno di un processo del sistema sanitario</a:t>
            </a:r>
            <a:endParaRPr lang="hu-HU" sz="2800" b="1" dirty="0">
              <a:ea typeface="Calibri" panose="020F0502020204030204"/>
              <a:cs typeface="Calibri" panose="020F0502020204030204"/>
            </a:endParaRPr>
          </a:p>
        </p:txBody>
      </p:sp>
      <p:sp>
        <p:nvSpPr>
          <p:cNvPr id="3" name="Tartalom helye 2">
            <a:extLst>
              <a:ext uri="{FF2B5EF4-FFF2-40B4-BE49-F238E27FC236}">
                <a16:creationId xmlns:a16="http://schemas.microsoft.com/office/drawing/2014/main" id="{7E178775-5AC0-570A-D196-6ECF41FF6344}"/>
              </a:ext>
            </a:extLst>
          </p:cNvPr>
          <p:cNvSpPr>
            <a:spLocks noGrp="1"/>
          </p:cNvSpPr>
          <p:nvPr>
            <p:ph sz="half" idx="1"/>
          </p:nvPr>
        </p:nvSpPr>
        <p:spPr>
          <a:xfrm>
            <a:off x="615375" y="2338468"/>
            <a:ext cx="3564700" cy="3489563"/>
          </a:xfrm>
          <a:solidFill>
            <a:schemeClr val="accent1">
              <a:lumMod val="60000"/>
              <a:lumOff val="40000"/>
            </a:schemeClr>
          </a:solidFill>
        </p:spPr>
        <p:txBody>
          <a:bodyPr lIns="91440" tIns="45720" rIns="91440" bIns="45720" anchor="t"/>
          <a:lstStyle/>
          <a:p>
            <a:pPr marL="0" indent="0" algn="ctr">
              <a:buNone/>
            </a:pPr>
            <a:r>
              <a:rPr lang="it-IT" sz="2900" b="1"/>
              <a:t>ESTERNI</a:t>
            </a:r>
            <a:endParaRPr lang="hu-HU" sz="2900" b="1">
              <a:ea typeface="Calibri"/>
              <a:cs typeface="Calibri"/>
            </a:endParaRPr>
          </a:p>
          <a:p>
            <a:pPr marL="0" indent="0">
              <a:buNone/>
            </a:pPr>
            <a:endParaRPr lang="hu-HU" b="1" dirty="0"/>
          </a:p>
          <a:p>
            <a:pPr marL="239395" indent="-239395">
              <a:buClr>
                <a:srgbClr val="1A75DB"/>
              </a:buClr>
              <a:buFont typeface="Wingdings" panose="05000000000000000000" pitchFamily="2" charset="2"/>
              <a:buChar char="q"/>
            </a:pPr>
            <a:r>
              <a:rPr lang="hu-HU" sz="2400" dirty="0"/>
              <a:t> Pa</a:t>
            </a:r>
            <a:r>
              <a:rPr lang="it-IT" sz="2400" dirty="0" err="1"/>
              <a:t>zienti</a:t>
            </a:r>
            <a:r>
              <a:rPr lang="it-IT" sz="2400" dirty="0"/>
              <a:t>:</a:t>
            </a:r>
            <a:endParaRPr lang="hu-HU" sz="2400" dirty="0">
              <a:ea typeface="Calibri" panose="020F0502020204030204"/>
              <a:cs typeface="Calibri" panose="020F0502020204030204"/>
            </a:endParaRPr>
          </a:p>
          <a:p>
            <a:pPr marL="239395" indent="-239395">
              <a:buClr>
                <a:srgbClr val="1A75DB"/>
              </a:buClr>
              <a:buFont typeface="Wingdings" panose="05000000000000000000" pitchFamily="2" charset="2"/>
              <a:buChar char="q"/>
            </a:pPr>
            <a:r>
              <a:rPr lang="it-IT" sz="2400" dirty="0">
                <a:ea typeface="Calibri"/>
                <a:cs typeface="Calibri"/>
              </a:rPr>
              <a:t> Familiari del paziente</a:t>
            </a:r>
          </a:p>
          <a:p>
            <a:pPr marL="0" indent="0">
              <a:buNone/>
            </a:pPr>
            <a:endParaRPr lang="hu-HU" dirty="0"/>
          </a:p>
        </p:txBody>
      </p:sp>
      <p:sp>
        <p:nvSpPr>
          <p:cNvPr id="4" name="Tartalom helye 2">
            <a:extLst>
              <a:ext uri="{FF2B5EF4-FFF2-40B4-BE49-F238E27FC236}">
                <a16:creationId xmlns:a16="http://schemas.microsoft.com/office/drawing/2014/main" id="{21259127-5CF2-B6EC-5ED3-04FE360FCED9}"/>
              </a:ext>
            </a:extLst>
          </p:cNvPr>
          <p:cNvSpPr txBox="1">
            <a:spLocks/>
          </p:cNvSpPr>
          <p:nvPr/>
        </p:nvSpPr>
        <p:spPr>
          <a:xfrm>
            <a:off x="6425902" y="2336613"/>
            <a:ext cx="3648867" cy="3539747"/>
          </a:xfrm>
          <a:prstGeom prst="rect">
            <a:avLst/>
          </a:prstGeom>
          <a:solidFill>
            <a:srgbClr val="00C6D6"/>
          </a:solidFill>
        </p:spPr>
        <p:txBody>
          <a:bodyPr lIns="91440" tIns="45720" rIns="91440" bIns="45720" anchor="t"/>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ctr">
              <a:buFont typeface="Arial" panose="020B0604020202020204" pitchFamily="34" charset="0"/>
              <a:buNone/>
            </a:pPr>
            <a:r>
              <a:rPr lang="it-IT" sz="2900" b="1"/>
              <a:t>INTERNI</a:t>
            </a:r>
            <a:endParaRPr lang="hu-HU" sz="2900" b="1" dirty="0">
              <a:ea typeface="Calibri" panose="020F0502020204030204"/>
              <a:cs typeface="Calibri" panose="020F0502020204030204"/>
            </a:endParaRPr>
          </a:p>
          <a:p>
            <a:pPr marL="239395" indent="-239395">
              <a:buClr>
                <a:srgbClr val="1A75DB"/>
              </a:buClr>
              <a:buFont typeface="Wingdings" panose="05000000000000000000" pitchFamily="2" charset="2"/>
              <a:buChar char="§"/>
            </a:pPr>
            <a:r>
              <a:rPr lang="it-IT" sz="2400" dirty="0"/>
              <a:t>Infermiere; </a:t>
            </a:r>
            <a:endParaRPr lang="hu-HU" sz="2400" dirty="0">
              <a:ea typeface="Calibri" panose="020F0502020204030204"/>
              <a:cs typeface="Calibri" panose="020F0502020204030204"/>
            </a:endParaRPr>
          </a:p>
          <a:p>
            <a:pPr marL="239395" indent="-239395">
              <a:buClr>
                <a:srgbClr val="1A75DB"/>
              </a:buClr>
              <a:buFont typeface="Wingdings" panose="05000000000000000000" pitchFamily="2" charset="2"/>
              <a:buChar char="§"/>
            </a:pPr>
            <a:r>
              <a:rPr lang="hu-HU" sz="2400" dirty="0" err="1"/>
              <a:t>Medico</a:t>
            </a:r>
            <a:r>
              <a:rPr lang="hu-HU" sz="2400" dirty="0"/>
              <a:t>;</a:t>
            </a:r>
            <a:endParaRPr lang="hu-HU" sz="2400" dirty="0">
              <a:ea typeface="Calibri" panose="020F0502020204030204"/>
              <a:cs typeface="Calibri" panose="020F0502020204030204"/>
            </a:endParaRPr>
          </a:p>
          <a:p>
            <a:pPr marL="239395" indent="-239395">
              <a:buClr>
                <a:srgbClr val="1A75DB"/>
              </a:buClr>
              <a:buFont typeface="Wingdings" panose="05000000000000000000" pitchFamily="2" charset="2"/>
              <a:buChar char="§"/>
            </a:pPr>
            <a:r>
              <a:rPr lang="it-IT" sz="2400" dirty="0"/>
              <a:t>Personale delle pulizie;</a:t>
            </a:r>
            <a:endParaRPr lang="it-IT" sz="2400" dirty="0">
              <a:ea typeface="Calibri"/>
              <a:cs typeface="Calibri"/>
            </a:endParaRPr>
          </a:p>
          <a:p>
            <a:pPr marL="239395" indent="-239395">
              <a:buClr>
                <a:srgbClr val="1A75DB"/>
              </a:buClr>
              <a:buFont typeface="Wingdings" panose="05000000000000000000" pitchFamily="2" charset="2"/>
              <a:buChar char="§"/>
            </a:pPr>
            <a:r>
              <a:rPr lang="it-IT" sz="2400" dirty="0"/>
              <a:t>Addetto alla reception;</a:t>
            </a:r>
            <a:endParaRPr lang="it-IT" sz="2400" dirty="0">
              <a:ea typeface="Calibri" panose="020F0502020204030204"/>
              <a:cs typeface="Calibri" panose="020F0502020204030204"/>
            </a:endParaRPr>
          </a:p>
          <a:p>
            <a:pPr marL="239395" indent="-239395">
              <a:buClr>
                <a:srgbClr val="1A75DB"/>
              </a:buClr>
              <a:buFont typeface="Wingdings" panose="05000000000000000000" pitchFamily="2" charset="2"/>
              <a:buChar char="§"/>
            </a:pPr>
            <a:r>
              <a:rPr lang="it-IT" sz="2400" dirty="0"/>
              <a:t>Farmacista;</a:t>
            </a:r>
            <a:endParaRPr lang="it-IT" sz="2400" dirty="0">
              <a:ea typeface="Calibri" panose="020F0502020204030204"/>
              <a:cs typeface="Calibri" panose="020F0502020204030204"/>
            </a:endParaRPr>
          </a:p>
          <a:p>
            <a:pPr marL="239395" indent="-239395">
              <a:buClr>
                <a:srgbClr val="1A75DB"/>
              </a:buClr>
              <a:buFont typeface="Wingdings" panose="05000000000000000000" pitchFamily="2" charset="2"/>
              <a:buChar char="§"/>
            </a:pPr>
            <a:r>
              <a:rPr lang="it-IT" sz="2400" dirty="0"/>
              <a:t>Medico di base</a:t>
            </a:r>
            <a:endParaRPr lang="it-IT" sz="2400" dirty="0">
              <a:ea typeface="Calibri" panose="020F0502020204030204"/>
              <a:cs typeface="Calibri" panose="020F0502020204030204"/>
            </a:endParaRPr>
          </a:p>
          <a:p>
            <a:pPr marL="239395" indent="-239395">
              <a:buClr>
                <a:srgbClr val="1A75DB"/>
              </a:buClr>
              <a:buFont typeface="Wingdings" panose="05000000000000000000" pitchFamily="2" charset="2"/>
              <a:buChar char="§"/>
            </a:pPr>
            <a:endParaRPr lang="it-IT" sz="2400" dirty="0">
              <a:ea typeface="Calibri" panose="020F0502020204030204"/>
              <a:cs typeface="Calibri" panose="020F0502020204030204"/>
            </a:endParaRPr>
          </a:p>
        </p:txBody>
      </p:sp>
      <p:sp>
        <p:nvSpPr>
          <p:cNvPr id="5" name="Footer Placeholder 4">
            <a:extLst>
              <a:ext uri="{FF2B5EF4-FFF2-40B4-BE49-F238E27FC236}">
                <a16:creationId xmlns:a16="http://schemas.microsoft.com/office/drawing/2014/main" id="{1953795F-525D-D730-E9B6-0DECD155FF91}"/>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06E83924-C875-81FE-6CAB-868A2FEBD785}"/>
              </a:ext>
            </a:extLst>
          </p:cNvPr>
          <p:cNvSpPr txBox="1"/>
          <p:nvPr/>
        </p:nvSpPr>
        <p:spPr>
          <a:xfrm>
            <a:off x="2853001" y="6302110"/>
            <a:ext cx="5397334" cy="369332"/>
          </a:xfrm>
          <a:prstGeom prst="rect">
            <a:avLst/>
          </a:prstGeom>
          <a:noFill/>
        </p:spPr>
        <p:txBody>
          <a:bodyPr wrap="square">
            <a:spAutoFit/>
          </a:bodyPr>
          <a:lstStyle/>
          <a:p>
            <a:r>
              <a:rPr lang="it-IT" dirty="0">
                <a:hlinkClick r:id="rId3"/>
              </a:rPr>
              <a:t>https://youtu.be/xZKNkcflDYA?feature=shared</a:t>
            </a:r>
            <a:endParaRPr lang="it-IT" dirty="0"/>
          </a:p>
        </p:txBody>
      </p:sp>
    </p:spTree>
    <p:extLst>
      <p:ext uri="{BB962C8B-B14F-4D97-AF65-F5344CB8AC3E}">
        <p14:creationId xmlns:p14="http://schemas.microsoft.com/office/powerpoint/2010/main" val="80824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oogle Shape;663;p26">
            <a:extLst>
              <a:ext uri="{FF2B5EF4-FFF2-40B4-BE49-F238E27FC236}">
                <a16:creationId xmlns:a16="http://schemas.microsoft.com/office/drawing/2014/main" id="{DC5B17ED-C970-00B1-3DE7-FDA7EAF53B19}"/>
              </a:ext>
            </a:extLst>
          </p:cNvPr>
          <p:cNvGrpSpPr/>
          <p:nvPr/>
        </p:nvGrpSpPr>
        <p:grpSpPr>
          <a:xfrm>
            <a:off x="3770822" y="3998382"/>
            <a:ext cx="3098402" cy="3098402"/>
            <a:chOff x="461636" y="392072"/>
            <a:chExt cx="3560445" cy="3560445"/>
          </a:xfrm>
        </p:grpSpPr>
        <p:sp>
          <p:nvSpPr>
            <p:cNvPr id="3" name="Google Shape;664;p26">
              <a:extLst>
                <a:ext uri="{FF2B5EF4-FFF2-40B4-BE49-F238E27FC236}">
                  <a16:creationId xmlns:a16="http://schemas.microsoft.com/office/drawing/2014/main" id="{92D1F23C-0855-6AD8-2EDC-8D36D1A1696D}"/>
                </a:ext>
              </a:extLst>
            </p:cNvPr>
            <p:cNvSpPr/>
            <p:nvPr/>
          </p:nvSpPr>
          <p:spPr>
            <a:xfrm>
              <a:off x="461636" y="392072"/>
              <a:ext cx="3560445" cy="3560445"/>
            </a:xfrm>
            <a:prstGeom prst="pie">
              <a:avLst>
                <a:gd name="adj1" fmla="val 16200000"/>
                <a:gd name="adj2" fmla="val 1800000"/>
              </a:avLst>
            </a:prstGeom>
            <a:solidFill>
              <a:srgbClr val="FB0087"/>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665;p26">
              <a:extLst>
                <a:ext uri="{FF2B5EF4-FFF2-40B4-BE49-F238E27FC236}">
                  <a16:creationId xmlns:a16="http://schemas.microsoft.com/office/drawing/2014/main" id="{5901E8B4-10D3-3B3B-79BC-E0118E94AEBE}"/>
                </a:ext>
              </a:extLst>
            </p:cNvPr>
            <p:cNvSpPr txBox="1"/>
            <p:nvPr/>
          </p:nvSpPr>
          <p:spPr>
            <a:xfrm>
              <a:off x="2333625" y="1091445"/>
              <a:ext cx="1208008" cy="1186815"/>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hu-HU" sz="2500" dirty="0">
                  <a:solidFill>
                    <a:schemeClr val="lt1"/>
                  </a:solidFill>
                  <a:latin typeface="Calibri"/>
                  <a:ea typeface="Calibri"/>
                  <a:cs typeface="Calibri"/>
                  <a:sym typeface="Calibri"/>
                </a:rPr>
                <a:t>Te</a:t>
              </a:r>
              <a:r>
                <a:rPr lang="it-IT" sz="2500" dirty="0" err="1">
                  <a:solidFill>
                    <a:schemeClr val="lt1"/>
                  </a:solidFill>
                  <a:latin typeface="Calibri"/>
                  <a:ea typeface="Calibri"/>
                  <a:cs typeface="Calibri"/>
                  <a:sym typeface="Calibri"/>
                </a:rPr>
                <a:t>mpo</a:t>
              </a:r>
              <a:endParaRPr dirty="0"/>
            </a:p>
          </p:txBody>
        </p:sp>
        <p:sp>
          <p:nvSpPr>
            <p:cNvPr id="5" name="Google Shape;666;p26">
              <a:extLst>
                <a:ext uri="{FF2B5EF4-FFF2-40B4-BE49-F238E27FC236}">
                  <a16:creationId xmlns:a16="http://schemas.microsoft.com/office/drawing/2014/main" id="{60638EB1-5952-68BC-9FD9-1888985B4A38}"/>
                </a:ext>
              </a:extLst>
            </p:cNvPr>
            <p:cNvSpPr/>
            <p:nvPr/>
          </p:nvSpPr>
          <p:spPr>
            <a:xfrm>
              <a:off x="461636" y="392072"/>
              <a:ext cx="3560445" cy="3560445"/>
            </a:xfrm>
            <a:prstGeom prst="pie">
              <a:avLst>
                <a:gd name="adj1" fmla="val 1800000"/>
                <a:gd name="adj2" fmla="val 9000000"/>
              </a:avLst>
            </a:prstGeom>
            <a:solidFill>
              <a:srgbClr val="AB0084"/>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667;p26">
              <a:extLst>
                <a:ext uri="{FF2B5EF4-FFF2-40B4-BE49-F238E27FC236}">
                  <a16:creationId xmlns:a16="http://schemas.microsoft.com/office/drawing/2014/main" id="{1E0BBA61-CBB6-6DA6-F50E-70B9F074C3E7}"/>
                </a:ext>
              </a:extLst>
            </p:cNvPr>
            <p:cNvSpPr txBox="1"/>
            <p:nvPr/>
          </p:nvSpPr>
          <p:spPr>
            <a:xfrm>
              <a:off x="1436520" y="2638544"/>
              <a:ext cx="1610677" cy="1102042"/>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hu-HU" sz="2500" dirty="0">
                  <a:solidFill>
                    <a:schemeClr val="lt1"/>
                  </a:solidFill>
                  <a:latin typeface="Calibri"/>
                  <a:ea typeface="Calibri"/>
                  <a:cs typeface="Calibri"/>
                  <a:sym typeface="Calibri"/>
                </a:rPr>
                <a:t>Cost</a:t>
              </a:r>
              <a:r>
                <a:rPr lang="it-IT" sz="2500" dirty="0">
                  <a:solidFill>
                    <a:schemeClr val="lt1"/>
                  </a:solidFill>
                  <a:latin typeface="Calibri"/>
                  <a:ea typeface="Calibri"/>
                  <a:cs typeface="Calibri"/>
                  <a:sym typeface="Calibri"/>
                </a:rPr>
                <a:t>i</a:t>
              </a:r>
              <a:endParaRPr dirty="0"/>
            </a:p>
          </p:txBody>
        </p:sp>
        <p:sp>
          <p:nvSpPr>
            <p:cNvPr id="7" name="Google Shape;668;p26">
              <a:extLst>
                <a:ext uri="{FF2B5EF4-FFF2-40B4-BE49-F238E27FC236}">
                  <a16:creationId xmlns:a16="http://schemas.microsoft.com/office/drawing/2014/main" id="{47B849FD-75DA-1609-0B7F-E12D443F722C}"/>
                </a:ext>
              </a:extLst>
            </p:cNvPr>
            <p:cNvSpPr/>
            <p:nvPr/>
          </p:nvSpPr>
          <p:spPr>
            <a:xfrm>
              <a:off x="461636" y="392072"/>
              <a:ext cx="3560445" cy="3560445"/>
            </a:xfrm>
            <a:prstGeom prst="pie">
              <a:avLst>
                <a:gd name="adj1" fmla="val 9000000"/>
                <a:gd name="adj2" fmla="val 16200000"/>
              </a:avLst>
            </a:prstGeom>
            <a:solidFill>
              <a:srgbClr val="00C6D6"/>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9;p26">
              <a:extLst>
                <a:ext uri="{FF2B5EF4-FFF2-40B4-BE49-F238E27FC236}">
                  <a16:creationId xmlns:a16="http://schemas.microsoft.com/office/drawing/2014/main" id="{92D8AA26-5A0A-BE76-406F-946CF61F8CF3}"/>
                </a:ext>
              </a:extLst>
            </p:cNvPr>
            <p:cNvSpPr txBox="1"/>
            <p:nvPr/>
          </p:nvSpPr>
          <p:spPr>
            <a:xfrm>
              <a:off x="843112" y="1091445"/>
              <a:ext cx="1208008" cy="1186815"/>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hu-HU" sz="2500" dirty="0">
                  <a:solidFill>
                    <a:schemeClr val="lt1"/>
                  </a:solidFill>
                  <a:latin typeface="Calibri"/>
                  <a:ea typeface="Calibri"/>
                  <a:cs typeface="Calibri"/>
                  <a:sym typeface="Calibri"/>
                </a:rPr>
                <a:t>Qualit</a:t>
              </a:r>
              <a:r>
                <a:rPr lang="it-IT" sz="2500" dirty="0">
                  <a:solidFill>
                    <a:schemeClr val="lt1"/>
                  </a:solidFill>
                  <a:latin typeface="Calibri"/>
                  <a:ea typeface="Calibri"/>
                  <a:cs typeface="Calibri"/>
                  <a:sym typeface="Calibri"/>
                </a:rPr>
                <a:t>à</a:t>
              </a:r>
              <a:endParaRPr dirty="0"/>
            </a:p>
          </p:txBody>
        </p:sp>
      </p:grpSp>
      <p:sp>
        <p:nvSpPr>
          <p:cNvPr id="9" name="Téglalap 8">
            <a:extLst>
              <a:ext uri="{FF2B5EF4-FFF2-40B4-BE49-F238E27FC236}">
                <a16:creationId xmlns:a16="http://schemas.microsoft.com/office/drawing/2014/main" id="{EB4790A1-B103-2FC4-C949-48E7BE7B9A20}"/>
              </a:ext>
            </a:extLst>
          </p:cNvPr>
          <p:cNvSpPr/>
          <p:nvPr/>
        </p:nvSpPr>
        <p:spPr>
          <a:xfrm>
            <a:off x="728921" y="455752"/>
            <a:ext cx="4162425" cy="962025"/>
          </a:xfrm>
          <a:prstGeom prst="rect">
            <a:avLst/>
          </a:prstGeom>
          <a:solidFill>
            <a:srgbClr val="1A75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3000" dirty="0"/>
              <a:t>EFFICACIA</a:t>
            </a:r>
            <a:endParaRPr lang="hu-HU" sz="3000" dirty="0"/>
          </a:p>
        </p:txBody>
      </p:sp>
      <p:sp>
        <p:nvSpPr>
          <p:cNvPr id="10" name="Téglalap 9">
            <a:extLst>
              <a:ext uri="{FF2B5EF4-FFF2-40B4-BE49-F238E27FC236}">
                <a16:creationId xmlns:a16="http://schemas.microsoft.com/office/drawing/2014/main" id="{98C72931-16E1-2269-997D-6D8ACC2B41C4}"/>
              </a:ext>
            </a:extLst>
          </p:cNvPr>
          <p:cNvSpPr/>
          <p:nvPr/>
        </p:nvSpPr>
        <p:spPr>
          <a:xfrm>
            <a:off x="6020852" y="455752"/>
            <a:ext cx="4162425" cy="962025"/>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3000" dirty="0"/>
              <a:t>EFFICIENZA</a:t>
            </a:r>
            <a:endParaRPr lang="hu-HU" sz="3000" dirty="0"/>
          </a:p>
        </p:txBody>
      </p:sp>
      <p:sp>
        <p:nvSpPr>
          <p:cNvPr id="11" name="Téglalap 10">
            <a:extLst>
              <a:ext uri="{FF2B5EF4-FFF2-40B4-BE49-F238E27FC236}">
                <a16:creationId xmlns:a16="http://schemas.microsoft.com/office/drawing/2014/main" id="{E78B8FDA-E700-3BD9-6672-BF3E725D48ED}"/>
              </a:ext>
            </a:extLst>
          </p:cNvPr>
          <p:cNvSpPr/>
          <p:nvPr/>
        </p:nvSpPr>
        <p:spPr>
          <a:xfrm>
            <a:off x="728921" y="1766873"/>
            <a:ext cx="4162425" cy="2047081"/>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3000" dirty="0">
                <a:solidFill>
                  <a:schemeClr val="accent1"/>
                </a:solidFill>
              </a:rPr>
              <a:t>Noi stiamo facendo </a:t>
            </a:r>
          </a:p>
          <a:p>
            <a:pPr algn="ctr"/>
            <a:r>
              <a:rPr lang="it-IT" sz="3000" b="1" i="1" dirty="0">
                <a:solidFill>
                  <a:schemeClr val="accent1"/>
                </a:solidFill>
              </a:rPr>
              <a:t>«le cose giuste»</a:t>
            </a:r>
            <a:endParaRPr lang="hu-HU" sz="3000" b="1" i="1" dirty="0">
              <a:solidFill>
                <a:schemeClr val="accent1"/>
              </a:solidFill>
            </a:endParaRPr>
          </a:p>
          <a:p>
            <a:pPr algn="ctr"/>
            <a:endParaRPr lang="hu-HU" sz="3000" dirty="0">
              <a:solidFill>
                <a:schemeClr val="accent1"/>
              </a:solidFill>
            </a:endParaRPr>
          </a:p>
        </p:txBody>
      </p:sp>
      <p:sp>
        <p:nvSpPr>
          <p:cNvPr id="12" name="Téglalap 11">
            <a:extLst>
              <a:ext uri="{FF2B5EF4-FFF2-40B4-BE49-F238E27FC236}">
                <a16:creationId xmlns:a16="http://schemas.microsoft.com/office/drawing/2014/main" id="{EC71A5A2-E57D-08DF-9B62-8107E063F9CC}"/>
              </a:ext>
            </a:extLst>
          </p:cNvPr>
          <p:cNvSpPr/>
          <p:nvPr/>
        </p:nvSpPr>
        <p:spPr>
          <a:xfrm>
            <a:off x="6020852" y="1766873"/>
            <a:ext cx="4162425" cy="2047081"/>
          </a:xfrm>
          <a:prstGeom prst="rect">
            <a:avLst/>
          </a:prstGeom>
          <a:noFill/>
          <a:ln w="28575">
            <a:solidFill>
              <a:srgbClr val="00C6D6"/>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t-IT" sz="3000" dirty="0">
                <a:solidFill>
                  <a:srgbClr val="00C6D6"/>
                </a:solidFill>
              </a:rPr>
              <a:t>Noi stiamo facendo</a:t>
            </a:r>
          </a:p>
          <a:p>
            <a:pPr algn="ctr"/>
            <a:r>
              <a:rPr lang="it-IT" sz="3000" dirty="0">
                <a:solidFill>
                  <a:srgbClr val="00C6D6"/>
                </a:solidFill>
              </a:rPr>
              <a:t> «le cose in modo giusto»</a:t>
            </a:r>
            <a:endParaRPr lang="hu-HU" sz="3000" dirty="0">
              <a:solidFill>
                <a:srgbClr val="00C6D6"/>
              </a:solidFill>
              <a:ea typeface="Calibri"/>
              <a:cs typeface="Calibri"/>
            </a:endParaRPr>
          </a:p>
        </p:txBody>
      </p:sp>
      <p:pic>
        <p:nvPicPr>
          <p:cNvPr id="14" name="Ábra 13" descr="Nyíl: forgatás jobbra egyszínű kitöltéssel">
            <a:extLst>
              <a:ext uri="{FF2B5EF4-FFF2-40B4-BE49-F238E27FC236}">
                <a16:creationId xmlns:a16="http://schemas.microsoft.com/office/drawing/2014/main" id="{51105473-BA53-EE83-8881-0AC22BE515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4662526">
            <a:off x="6808068" y="4238408"/>
            <a:ext cx="1169713" cy="1169713"/>
          </a:xfrm>
          <a:prstGeom prst="rect">
            <a:avLst/>
          </a:prstGeom>
        </p:spPr>
      </p:pic>
      <p:pic>
        <p:nvPicPr>
          <p:cNvPr id="16" name="Ábra 15" descr="Nyíl: forgatás jobbra egyszínű kitöltéssel">
            <a:extLst>
              <a:ext uri="{FF2B5EF4-FFF2-40B4-BE49-F238E27FC236}">
                <a16:creationId xmlns:a16="http://schemas.microsoft.com/office/drawing/2014/main" id="{5A6B7704-6E51-809A-99CB-CB9EF650AE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937474" flipH="1">
            <a:off x="2769819" y="4236411"/>
            <a:ext cx="1169713" cy="1169713"/>
          </a:xfrm>
          <a:prstGeom prst="rect">
            <a:avLst/>
          </a:prstGeom>
        </p:spPr>
      </p:pic>
      <p:sp>
        <p:nvSpPr>
          <p:cNvPr id="15" name="Footer Placeholder 4">
            <a:extLst>
              <a:ext uri="{FF2B5EF4-FFF2-40B4-BE49-F238E27FC236}">
                <a16:creationId xmlns:a16="http://schemas.microsoft.com/office/drawing/2014/main" id="{E8477D8A-7209-3987-071C-6179DE663046}"/>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7" name="CasellaDiTesto 16">
            <a:extLst>
              <a:ext uri="{FF2B5EF4-FFF2-40B4-BE49-F238E27FC236}">
                <a16:creationId xmlns:a16="http://schemas.microsoft.com/office/drawing/2014/main" id="{CB06D37D-C3BC-4AB8-ABCB-E2C1499590F5}"/>
              </a:ext>
            </a:extLst>
          </p:cNvPr>
          <p:cNvSpPr txBox="1"/>
          <p:nvPr/>
        </p:nvSpPr>
        <p:spPr>
          <a:xfrm>
            <a:off x="3209751" y="2646"/>
            <a:ext cx="5397334" cy="369332"/>
          </a:xfrm>
          <a:prstGeom prst="rect">
            <a:avLst/>
          </a:prstGeom>
          <a:noFill/>
        </p:spPr>
        <p:txBody>
          <a:bodyPr wrap="square">
            <a:spAutoFit/>
          </a:bodyPr>
          <a:lstStyle/>
          <a:p>
            <a:r>
              <a:rPr lang="it-IT" dirty="0">
                <a:hlinkClick r:id="rId7"/>
              </a:rPr>
              <a:t>https://youtu.be/t-Bt908A8So?feature=shared</a:t>
            </a:r>
            <a:endParaRPr lang="it-IT" dirty="0"/>
          </a:p>
        </p:txBody>
      </p:sp>
    </p:spTree>
    <p:extLst>
      <p:ext uri="{BB962C8B-B14F-4D97-AF65-F5344CB8AC3E}">
        <p14:creationId xmlns:p14="http://schemas.microsoft.com/office/powerpoint/2010/main" val="1814190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F1A85D-B0A9-EC9F-F29B-110C9061F0DB}"/>
              </a:ext>
            </a:extLst>
          </p:cNvPr>
          <p:cNvSpPr>
            <a:spLocks noGrp="1"/>
          </p:cNvSpPr>
          <p:nvPr>
            <p:ph type="title"/>
          </p:nvPr>
        </p:nvSpPr>
        <p:spPr>
          <a:xfrm>
            <a:off x="3389794" y="425059"/>
            <a:ext cx="4264681" cy="671301"/>
          </a:xfrm>
        </p:spPr>
        <p:txBody>
          <a:bodyPr lIns="91440" tIns="45720" rIns="91440" bIns="45720" anchor="b"/>
          <a:lstStyle/>
          <a:p>
            <a:r>
              <a:rPr lang="it-IT" b="1" dirty="0"/>
              <a:t>DA DOVE INIZIAMO</a:t>
            </a:r>
            <a:r>
              <a:rPr lang="hu-HU" b="1" dirty="0"/>
              <a:t>? </a:t>
            </a:r>
          </a:p>
        </p:txBody>
      </p:sp>
      <p:sp>
        <p:nvSpPr>
          <p:cNvPr id="4" name="Rectangle 1">
            <a:extLst>
              <a:ext uri="{FF2B5EF4-FFF2-40B4-BE49-F238E27FC236}">
                <a16:creationId xmlns:a16="http://schemas.microsoft.com/office/drawing/2014/main" id="{148FB9CE-6FAF-8633-5964-A20F1AB96839}"/>
              </a:ext>
            </a:extLst>
          </p:cNvPr>
          <p:cNvSpPr>
            <a:spLocks noGrp="1" noChangeArrowheads="1"/>
          </p:cNvSpPr>
          <p:nvPr>
            <p:ph sz="half" idx="1"/>
          </p:nvPr>
        </p:nvSpPr>
        <p:spPr bwMode="auto">
          <a:xfrm>
            <a:off x="460773" y="1410053"/>
            <a:ext cx="2947513" cy="4385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it-IT" altLang="hu-HU" sz="2700" b="1" i="0" u="none" strike="noStrike" cap="none" normalizeH="0" baseline="0" dirty="0">
                <a:ln>
                  <a:noFill/>
                </a:ln>
                <a:solidFill>
                  <a:srgbClr val="AB0084"/>
                </a:solidFill>
                <a:effectLst/>
              </a:rPr>
              <a:t>Processi critici</a:t>
            </a:r>
          </a:p>
          <a:p>
            <a:pPr marL="0" marR="0" lvl="0" indent="0" defTabSz="914400" rtl="0" eaLnBrk="0" fontAlgn="base" latinLnBrk="0" hangingPunct="0">
              <a:lnSpc>
                <a:spcPct val="100000"/>
              </a:lnSpc>
              <a:spcBef>
                <a:spcPct val="0"/>
              </a:spcBef>
              <a:spcAft>
                <a:spcPct val="0"/>
              </a:spcAft>
              <a:buClrTx/>
              <a:buSzTx/>
              <a:buFontTx/>
              <a:buNone/>
              <a:tabLst/>
            </a:pPr>
            <a:r>
              <a:rPr lang="it-IT" sz="2800" b="0" i="0" dirty="0">
                <a:solidFill>
                  <a:srgbClr val="000000"/>
                </a:solidFill>
                <a:effectLst/>
              </a:rPr>
              <a:t>I processi fondamentali (a volte di supporto) che hanno l'impatto più diretto sulla soddisfazione del cliente e sui livelli di servizio</a:t>
            </a:r>
            <a:r>
              <a:rPr lang="it-IT" sz="1600" b="0" i="0" dirty="0">
                <a:solidFill>
                  <a:srgbClr val="000000"/>
                </a:solidFill>
                <a:effectLst/>
                <a:latin typeface="-apple-system"/>
              </a:rPr>
              <a:t>.</a:t>
            </a:r>
            <a:endParaRPr kumimoji="0" lang="hu-HU" altLang="hu-HU" sz="2700" b="0" i="0" u="none" strike="noStrike" cap="none" normalizeH="0" baseline="0" dirty="0">
              <a:ln>
                <a:noFill/>
              </a:ln>
              <a:solidFill>
                <a:schemeClr val="tx1"/>
              </a:solidFill>
              <a:effectLst/>
            </a:endParaRPr>
          </a:p>
        </p:txBody>
      </p:sp>
      <p:graphicFrame>
        <p:nvGraphicFramePr>
          <p:cNvPr id="7" name="Diagram 6">
            <a:extLst>
              <a:ext uri="{FF2B5EF4-FFF2-40B4-BE49-F238E27FC236}">
                <a16:creationId xmlns:a16="http://schemas.microsoft.com/office/drawing/2014/main" id="{7343C6F1-2612-8615-9EDE-49FF3C300E3A}"/>
              </a:ext>
            </a:extLst>
          </p:cNvPr>
          <p:cNvGraphicFramePr/>
          <p:nvPr>
            <p:extLst>
              <p:ext uri="{D42A27DB-BD31-4B8C-83A1-F6EECF244321}">
                <p14:modId xmlns:p14="http://schemas.microsoft.com/office/powerpoint/2010/main" val="2388884949"/>
              </p:ext>
            </p:extLst>
          </p:nvPr>
        </p:nvGraphicFramePr>
        <p:xfrm>
          <a:off x="3746065" y="1459456"/>
          <a:ext cx="7235312" cy="42567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a:extLst>
              <a:ext uri="{FF2B5EF4-FFF2-40B4-BE49-F238E27FC236}">
                <a16:creationId xmlns:a16="http://schemas.microsoft.com/office/drawing/2014/main" id="{283FA979-B2FC-5F1C-4209-981D78317E48}"/>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6B3BDA9E-2CDB-F853-89F3-5444CD9138EF}"/>
              </a:ext>
            </a:extLst>
          </p:cNvPr>
          <p:cNvSpPr txBox="1"/>
          <p:nvPr/>
        </p:nvSpPr>
        <p:spPr>
          <a:xfrm>
            <a:off x="2775966" y="6158965"/>
            <a:ext cx="5492336" cy="369332"/>
          </a:xfrm>
          <a:prstGeom prst="rect">
            <a:avLst/>
          </a:prstGeom>
          <a:noFill/>
        </p:spPr>
        <p:txBody>
          <a:bodyPr wrap="square">
            <a:spAutoFit/>
          </a:bodyPr>
          <a:lstStyle/>
          <a:p>
            <a:r>
              <a:rPr lang="it-IT" dirty="0">
                <a:hlinkClick r:id="rId8"/>
              </a:rPr>
              <a:t>https://youtu.be/enuy2_oAmSk?feature=shared</a:t>
            </a:r>
            <a:endParaRPr lang="it-IT" dirty="0"/>
          </a:p>
        </p:txBody>
      </p:sp>
    </p:spTree>
    <p:extLst>
      <p:ext uri="{BB962C8B-B14F-4D97-AF65-F5344CB8AC3E}">
        <p14:creationId xmlns:p14="http://schemas.microsoft.com/office/powerpoint/2010/main" val="299666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7113F2D-CC64-825A-E74F-22510FBD5193}"/>
              </a:ext>
            </a:extLst>
          </p:cNvPr>
          <p:cNvSpPr>
            <a:spLocks noGrp="1"/>
          </p:cNvSpPr>
          <p:nvPr>
            <p:ph type="title"/>
          </p:nvPr>
        </p:nvSpPr>
        <p:spPr>
          <a:xfrm>
            <a:off x="598921" y="440459"/>
            <a:ext cx="9303615" cy="993805"/>
          </a:xfrm>
        </p:spPr>
        <p:txBody>
          <a:bodyPr lIns="91440" tIns="45720" rIns="91440" bIns="45720" anchor="b">
            <a:noAutofit/>
          </a:bodyPr>
          <a:lstStyle/>
          <a:p>
            <a:pPr algn="ctr"/>
            <a:r>
              <a:rPr lang="it-IT">
                <a:solidFill>
                  <a:srgbClr val="000000"/>
                </a:solidFill>
                <a:latin typeface="-apple-system"/>
              </a:rPr>
              <a:t>Quali possono</a:t>
            </a:r>
            <a:r>
              <a:rPr lang="it-IT" b="0" i="0">
                <a:solidFill>
                  <a:srgbClr val="000000"/>
                </a:solidFill>
                <a:effectLst/>
                <a:latin typeface="-apple-system"/>
              </a:rPr>
              <a:t> </a:t>
            </a:r>
            <a:r>
              <a:rPr lang="it-IT">
                <a:solidFill>
                  <a:srgbClr val="000000"/>
                </a:solidFill>
                <a:latin typeface="-apple-system"/>
              </a:rPr>
              <a:t>essere </a:t>
            </a:r>
            <a:r>
              <a:rPr lang="it-IT" b="0" i="0">
                <a:solidFill>
                  <a:srgbClr val="000000"/>
                </a:solidFill>
                <a:effectLst/>
                <a:latin typeface="-apple-system"/>
              </a:rPr>
              <a:t>i segnali di un processo </a:t>
            </a:r>
            <a:r>
              <a:rPr lang="it-IT" b="0" i="0" dirty="0">
                <a:solidFill>
                  <a:srgbClr val="000000"/>
                </a:solidFill>
                <a:effectLst/>
                <a:latin typeface="-apple-system"/>
              </a:rPr>
              <a:t>inefficace?</a:t>
            </a:r>
            <a:endParaRPr lang="hu-HU" b="1" dirty="0">
              <a:ea typeface="Calibri" panose="020F0502020204030204"/>
              <a:cs typeface="Calibri" panose="020F0502020204030204"/>
            </a:endParaRPr>
          </a:p>
        </p:txBody>
      </p:sp>
      <p:sp>
        <p:nvSpPr>
          <p:cNvPr id="4" name="Footer Placeholder 4">
            <a:extLst>
              <a:ext uri="{FF2B5EF4-FFF2-40B4-BE49-F238E27FC236}">
                <a16:creationId xmlns:a16="http://schemas.microsoft.com/office/drawing/2014/main" id="{6EEAAB62-13A8-1DC0-B7D4-38DBAF4DB7E1}"/>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graphicFrame>
        <p:nvGraphicFramePr>
          <p:cNvPr id="9" name="Tartalom helye 2">
            <a:extLst>
              <a:ext uri="{FF2B5EF4-FFF2-40B4-BE49-F238E27FC236}">
                <a16:creationId xmlns:a16="http://schemas.microsoft.com/office/drawing/2014/main" id="{29091801-4227-1790-644D-BD40438EA7CB}"/>
              </a:ext>
            </a:extLst>
          </p:cNvPr>
          <p:cNvGraphicFramePr>
            <a:graphicFrameLocks/>
          </p:cNvGraphicFramePr>
          <p:nvPr>
            <p:extLst>
              <p:ext uri="{D42A27DB-BD31-4B8C-83A1-F6EECF244321}">
                <p14:modId xmlns:p14="http://schemas.microsoft.com/office/powerpoint/2010/main" val="1665334101"/>
              </p:ext>
            </p:extLst>
          </p:nvPr>
        </p:nvGraphicFramePr>
        <p:xfrm>
          <a:off x="1433946" y="1741472"/>
          <a:ext cx="7419110" cy="4473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asellaDiTesto 4">
            <a:extLst>
              <a:ext uri="{FF2B5EF4-FFF2-40B4-BE49-F238E27FC236}">
                <a16:creationId xmlns:a16="http://schemas.microsoft.com/office/drawing/2014/main" id="{F46E3787-8464-42C1-1059-1E3DAA1BB606}"/>
              </a:ext>
            </a:extLst>
          </p:cNvPr>
          <p:cNvSpPr txBox="1"/>
          <p:nvPr/>
        </p:nvSpPr>
        <p:spPr>
          <a:xfrm>
            <a:off x="2924299" y="6215421"/>
            <a:ext cx="5397334" cy="369332"/>
          </a:xfrm>
          <a:prstGeom prst="rect">
            <a:avLst/>
          </a:prstGeom>
          <a:noFill/>
        </p:spPr>
        <p:txBody>
          <a:bodyPr wrap="square">
            <a:spAutoFit/>
          </a:bodyPr>
          <a:lstStyle/>
          <a:p>
            <a:r>
              <a:rPr lang="it-IT" dirty="0">
                <a:hlinkClick r:id="rId8"/>
              </a:rPr>
              <a:t>https://youtu.be/QygPEzEcbws?feature=shared</a:t>
            </a:r>
            <a:endParaRPr lang="it-IT" dirty="0"/>
          </a:p>
        </p:txBody>
      </p:sp>
    </p:spTree>
    <p:extLst>
      <p:ext uri="{BB962C8B-B14F-4D97-AF65-F5344CB8AC3E}">
        <p14:creationId xmlns:p14="http://schemas.microsoft.com/office/powerpoint/2010/main" val="105137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7113F2D-CC64-825A-E74F-22510FBD5193}"/>
              </a:ext>
            </a:extLst>
          </p:cNvPr>
          <p:cNvSpPr>
            <a:spLocks noGrp="1"/>
          </p:cNvSpPr>
          <p:nvPr>
            <p:ph type="title"/>
          </p:nvPr>
        </p:nvSpPr>
        <p:spPr>
          <a:xfrm>
            <a:off x="331135" y="249281"/>
            <a:ext cx="7597129" cy="993805"/>
          </a:xfrm>
        </p:spPr>
        <p:txBody>
          <a:bodyPr lIns="91440" tIns="45720" rIns="91440" bIns="45720" anchor="b"/>
          <a:lstStyle/>
          <a:p>
            <a:r>
              <a:rPr lang="it-IT" dirty="0">
                <a:solidFill>
                  <a:srgbClr val="000000"/>
                </a:solidFill>
                <a:latin typeface="-apple-system"/>
              </a:rPr>
              <a:t>Da cosa possono dipendere?</a:t>
            </a:r>
          </a:p>
        </p:txBody>
      </p:sp>
      <p:graphicFrame>
        <p:nvGraphicFramePr>
          <p:cNvPr id="4" name="Diagram 3">
            <a:extLst>
              <a:ext uri="{FF2B5EF4-FFF2-40B4-BE49-F238E27FC236}">
                <a16:creationId xmlns:a16="http://schemas.microsoft.com/office/drawing/2014/main" id="{A3E552DA-79CB-A9C7-5611-4C85E345E912}"/>
              </a:ext>
            </a:extLst>
          </p:cNvPr>
          <p:cNvGraphicFramePr/>
          <p:nvPr>
            <p:extLst>
              <p:ext uri="{D42A27DB-BD31-4B8C-83A1-F6EECF244321}">
                <p14:modId xmlns:p14="http://schemas.microsoft.com/office/powerpoint/2010/main" val="1187451486"/>
              </p:ext>
            </p:extLst>
          </p:nvPr>
        </p:nvGraphicFramePr>
        <p:xfrm>
          <a:off x="331135" y="1671145"/>
          <a:ext cx="6670079" cy="4876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Ábra 7" descr="Építkezési úttorlasz egyszínű kitöltéssel">
            <a:extLst>
              <a:ext uri="{FF2B5EF4-FFF2-40B4-BE49-F238E27FC236}">
                <a16:creationId xmlns:a16="http://schemas.microsoft.com/office/drawing/2014/main" id="{D42BD420-FA39-C79F-379C-031037B9EC88}"/>
              </a:ext>
            </a:extLst>
          </p:cNvPr>
          <p:cNvPicPr>
            <a:picLocks noChangeAspect="1"/>
          </p:cNvPicPr>
          <p:nvPr/>
        </p:nvPicPr>
        <p:blipFill>
          <a:blip r:embed="rId8">
            <a:extLst>
              <a:ext uri="{96DAC541-7B7A-43D3-8B79-37D633B846F1}">
                <asvg:svgBlip xmlns:asvg="http://schemas.microsoft.com/office/drawing/2016/SVG/main" r:embed="rId9"/>
              </a:ext>
            </a:extLst>
          </a:blip>
          <a:srcRect l="4662" t="6014" r="4976" b="5051"/>
          <a:stretch/>
        </p:blipFill>
        <p:spPr>
          <a:xfrm>
            <a:off x="7920522" y="3126826"/>
            <a:ext cx="1996965" cy="1965435"/>
          </a:xfrm>
          <a:prstGeom prst="rect">
            <a:avLst/>
          </a:prstGeom>
        </p:spPr>
      </p:pic>
      <p:sp>
        <p:nvSpPr>
          <p:cNvPr id="3" name="Footer Placeholder 4">
            <a:extLst>
              <a:ext uri="{FF2B5EF4-FFF2-40B4-BE49-F238E27FC236}">
                <a16:creationId xmlns:a16="http://schemas.microsoft.com/office/drawing/2014/main" id="{3617E8AC-7374-6373-BF5B-10108AD353E9}"/>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3553972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547412B-5D72-B20E-E38C-CEFF8F2BACA9}"/>
              </a:ext>
            </a:extLst>
          </p:cNvPr>
          <p:cNvSpPr>
            <a:spLocks noGrp="1"/>
          </p:cNvSpPr>
          <p:nvPr>
            <p:ph type="title"/>
          </p:nvPr>
        </p:nvSpPr>
        <p:spPr>
          <a:xfrm>
            <a:off x="2539020" y="571636"/>
            <a:ext cx="5716924" cy="647122"/>
          </a:xfrm>
        </p:spPr>
        <p:txBody>
          <a:bodyPr lIns="91440" tIns="45720" rIns="91440" bIns="45720" anchor="b"/>
          <a:lstStyle/>
          <a:p>
            <a:r>
              <a:rPr lang="it-IT" b="1" i="0" dirty="0">
                <a:solidFill>
                  <a:srgbClr val="000000"/>
                </a:solidFill>
                <a:effectLst/>
                <a:latin typeface="-apple-system"/>
              </a:rPr>
              <a:t>Digitalizzazione e processi</a:t>
            </a:r>
            <a:endParaRPr lang="hu-HU" b="1" dirty="0"/>
          </a:p>
        </p:txBody>
      </p:sp>
      <p:sp>
        <p:nvSpPr>
          <p:cNvPr id="3" name="Tartalom helye 2">
            <a:extLst>
              <a:ext uri="{FF2B5EF4-FFF2-40B4-BE49-F238E27FC236}">
                <a16:creationId xmlns:a16="http://schemas.microsoft.com/office/drawing/2014/main" id="{3E6C6357-275C-1756-6544-B247D54434FE}"/>
              </a:ext>
            </a:extLst>
          </p:cNvPr>
          <p:cNvSpPr>
            <a:spLocks noGrp="1"/>
          </p:cNvSpPr>
          <p:nvPr>
            <p:ph sz="half" idx="1"/>
          </p:nvPr>
        </p:nvSpPr>
        <p:spPr>
          <a:xfrm>
            <a:off x="784923" y="5176415"/>
            <a:ext cx="9494904" cy="952700"/>
          </a:xfrm>
        </p:spPr>
        <p:txBody>
          <a:bodyPr lIns="91440" tIns="45720" rIns="91440" bIns="45720" anchor="t"/>
          <a:lstStyle/>
          <a:p>
            <a:pPr marL="0" indent="0" algn="ctr">
              <a:buNone/>
            </a:pPr>
            <a:r>
              <a:rPr lang="it-IT" sz="3200" i="1" dirty="0">
                <a:solidFill>
                  <a:srgbClr val="000000"/>
                </a:solidFill>
                <a:effectLst/>
              </a:rPr>
              <a:t>L'uso della tecnologia deve sempre servire l'obiettivo del processo, ma dobbiamo chiederci: </a:t>
            </a:r>
            <a:r>
              <a:rPr lang="it-IT" sz="3200" i="1" dirty="0">
                <a:solidFill>
                  <a:srgbClr val="000000"/>
                </a:solidFill>
              </a:rPr>
              <a:t> </a:t>
            </a:r>
            <a:r>
              <a:rPr lang="it-IT" sz="3200" i="1" dirty="0">
                <a:solidFill>
                  <a:srgbClr val="000000"/>
                </a:solidFill>
                <a:effectLst/>
              </a:rPr>
              <a:t>l'obiettivo </a:t>
            </a:r>
            <a:r>
              <a:rPr lang="it-IT" sz="3200" i="1" dirty="0">
                <a:solidFill>
                  <a:srgbClr val="000000"/>
                </a:solidFill>
              </a:rPr>
              <a:t>è </a:t>
            </a:r>
            <a:r>
              <a:rPr lang="it-IT" sz="3200" i="1" dirty="0">
                <a:solidFill>
                  <a:srgbClr val="000000"/>
                </a:solidFill>
                <a:effectLst/>
              </a:rPr>
              <a:t>giusto?</a:t>
            </a:r>
            <a:endParaRPr lang="hu-HU" sz="3200" i="1" dirty="0">
              <a:solidFill>
                <a:srgbClr val="AB0084"/>
              </a:solidFill>
            </a:endParaRPr>
          </a:p>
        </p:txBody>
      </p:sp>
      <p:grpSp>
        <p:nvGrpSpPr>
          <p:cNvPr id="8" name="Csoportba foglalás 7">
            <a:extLst>
              <a:ext uri="{FF2B5EF4-FFF2-40B4-BE49-F238E27FC236}">
                <a16:creationId xmlns:a16="http://schemas.microsoft.com/office/drawing/2014/main" id="{7E8354F3-E675-7CA1-1A7F-EA3AF067941C}"/>
              </a:ext>
            </a:extLst>
          </p:cNvPr>
          <p:cNvGrpSpPr/>
          <p:nvPr/>
        </p:nvGrpSpPr>
        <p:grpSpPr>
          <a:xfrm>
            <a:off x="1525844" y="1479582"/>
            <a:ext cx="7753377" cy="3492550"/>
            <a:chOff x="1663861" y="1254228"/>
            <a:chExt cx="7753377" cy="3492550"/>
          </a:xfrm>
        </p:grpSpPr>
        <p:sp>
          <p:nvSpPr>
            <p:cNvPr id="4" name="Téglalap 3">
              <a:extLst>
                <a:ext uri="{FF2B5EF4-FFF2-40B4-BE49-F238E27FC236}">
                  <a16:creationId xmlns:a16="http://schemas.microsoft.com/office/drawing/2014/main" id="{D0543047-2EC2-29D1-EAB4-85F522FF4139}"/>
                </a:ext>
              </a:extLst>
            </p:cNvPr>
            <p:cNvSpPr/>
            <p:nvPr/>
          </p:nvSpPr>
          <p:spPr>
            <a:xfrm>
              <a:off x="1663861" y="2170252"/>
              <a:ext cx="3381627" cy="1614347"/>
            </a:xfrm>
            <a:prstGeom prst="rect">
              <a:avLst/>
            </a:prstGeom>
            <a:solidFill>
              <a:srgbClr val="1A75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3200" b="0" i="0" dirty="0">
                  <a:solidFill>
                    <a:srgbClr val="000000"/>
                  </a:solidFill>
                  <a:effectLst/>
                  <a:latin typeface="-apple-system"/>
                </a:rPr>
                <a:t>Possibilità di digitalizzazione</a:t>
              </a:r>
              <a:endParaRPr lang="hu-HU" sz="3000" dirty="0"/>
            </a:p>
          </p:txBody>
        </p:sp>
        <p:sp>
          <p:nvSpPr>
            <p:cNvPr id="5" name="Téglalap 4">
              <a:extLst>
                <a:ext uri="{FF2B5EF4-FFF2-40B4-BE49-F238E27FC236}">
                  <a16:creationId xmlns:a16="http://schemas.microsoft.com/office/drawing/2014/main" id="{75C4D45B-D514-9B8A-D9C5-60DD734919AA}"/>
                </a:ext>
              </a:extLst>
            </p:cNvPr>
            <p:cNvSpPr/>
            <p:nvPr/>
          </p:nvSpPr>
          <p:spPr>
            <a:xfrm>
              <a:off x="6035611" y="2170251"/>
              <a:ext cx="3381627" cy="1614347"/>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3200" b="0" i="0" dirty="0">
                  <a:solidFill>
                    <a:srgbClr val="000000"/>
                  </a:solidFill>
                  <a:effectLst/>
                  <a:latin typeface="-apple-system"/>
                </a:rPr>
                <a:t>Possibilità di miglioramento dei processi</a:t>
              </a:r>
              <a:endParaRPr lang="hu-HU" sz="3000" dirty="0"/>
            </a:p>
          </p:txBody>
        </p:sp>
        <p:pic>
          <p:nvPicPr>
            <p:cNvPr id="6" name="Ábra 5" descr="Nyíl: forgatás jobbra egyszínű kitöltéssel">
              <a:extLst>
                <a:ext uri="{FF2B5EF4-FFF2-40B4-BE49-F238E27FC236}">
                  <a16:creationId xmlns:a16="http://schemas.microsoft.com/office/drawing/2014/main" id="{A06270D6-22D1-BE22-568A-4F29E8E819F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8425445">
              <a:off x="4983039" y="3577065"/>
              <a:ext cx="1169713" cy="1169713"/>
            </a:xfrm>
            <a:prstGeom prst="rect">
              <a:avLst/>
            </a:prstGeom>
          </p:spPr>
        </p:pic>
        <p:pic>
          <p:nvPicPr>
            <p:cNvPr id="7" name="Ábra 6" descr="Nyíl: forgatás jobbra egyszínű kitöltéssel">
              <a:extLst>
                <a:ext uri="{FF2B5EF4-FFF2-40B4-BE49-F238E27FC236}">
                  <a16:creationId xmlns:a16="http://schemas.microsoft.com/office/drawing/2014/main" id="{EB137CB1-A3E9-974E-D293-9E5434FDE1F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9228586">
              <a:off x="4982968" y="1254228"/>
              <a:ext cx="1169713" cy="1169713"/>
            </a:xfrm>
            <a:prstGeom prst="rect">
              <a:avLst/>
            </a:prstGeom>
          </p:spPr>
        </p:pic>
      </p:grpSp>
      <p:sp>
        <p:nvSpPr>
          <p:cNvPr id="10" name="Footer Placeholder 4">
            <a:extLst>
              <a:ext uri="{FF2B5EF4-FFF2-40B4-BE49-F238E27FC236}">
                <a16:creationId xmlns:a16="http://schemas.microsoft.com/office/drawing/2014/main" id="{0F902DCA-1792-FCC3-CBBC-CB1D6D9C79A1}"/>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1" name="CasellaDiTesto 10">
            <a:extLst>
              <a:ext uri="{FF2B5EF4-FFF2-40B4-BE49-F238E27FC236}">
                <a16:creationId xmlns:a16="http://schemas.microsoft.com/office/drawing/2014/main" id="{9F23B1D7-DC30-4B93-3E5D-B87CFF0886E3}"/>
              </a:ext>
            </a:extLst>
          </p:cNvPr>
          <p:cNvSpPr txBox="1"/>
          <p:nvPr/>
        </p:nvSpPr>
        <p:spPr>
          <a:xfrm>
            <a:off x="2833708" y="6377146"/>
            <a:ext cx="5397334" cy="369332"/>
          </a:xfrm>
          <a:prstGeom prst="rect">
            <a:avLst/>
          </a:prstGeom>
          <a:noFill/>
        </p:spPr>
        <p:txBody>
          <a:bodyPr wrap="square">
            <a:spAutoFit/>
          </a:bodyPr>
          <a:lstStyle/>
          <a:p>
            <a:r>
              <a:rPr lang="it-IT" dirty="0">
                <a:hlinkClick r:id="rId7"/>
              </a:rPr>
              <a:t>https://youtu.be/wbWBXc1mhhw?feature=shared</a:t>
            </a:r>
            <a:endParaRPr lang="it-IT" dirty="0"/>
          </a:p>
        </p:txBody>
      </p:sp>
    </p:spTree>
    <p:extLst>
      <p:ext uri="{BB962C8B-B14F-4D97-AF65-F5344CB8AC3E}">
        <p14:creationId xmlns:p14="http://schemas.microsoft.com/office/powerpoint/2010/main" val="54264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4BFDE1D-5EA1-4060-2F73-FB1F5F3439F5}"/>
              </a:ext>
            </a:extLst>
          </p:cNvPr>
          <p:cNvSpPr>
            <a:spLocks noGrp="1"/>
          </p:cNvSpPr>
          <p:nvPr>
            <p:ph type="title" idx="4294967295"/>
          </p:nvPr>
        </p:nvSpPr>
        <p:spPr>
          <a:xfrm>
            <a:off x="345966" y="571422"/>
            <a:ext cx="9707563" cy="508973"/>
          </a:xfrm>
          <a:prstGeom prst="rect">
            <a:avLst/>
          </a:prstGeom>
        </p:spPr>
        <p:txBody>
          <a:bodyPr lIns="91440" tIns="45720" rIns="91440" bIns="45720" anchor="t"/>
          <a:lstStyle/>
          <a:p>
            <a:pPr algn="ctr"/>
            <a:r>
              <a:rPr lang="it-IT" sz="2800" b="1" dirty="0">
                <a:solidFill>
                  <a:srgbClr val="000000"/>
                </a:solidFill>
                <a:latin typeface="+mn-lt"/>
              </a:rPr>
              <a:t>Soluzioni</a:t>
            </a:r>
            <a:r>
              <a:rPr lang="it-IT" sz="2800" b="1" i="0" dirty="0">
                <a:solidFill>
                  <a:srgbClr val="000000"/>
                </a:solidFill>
                <a:effectLst/>
                <a:latin typeface="+mn-lt"/>
              </a:rPr>
              <a:t> digitali nell'ottimizzazione dei processi – </a:t>
            </a:r>
            <a:r>
              <a:rPr lang="it-IT" sz="2800" b="1" dirty="0">
                <a:solidFill>
                  <a:srgbClr val="000000"/>
                </a:solidFill>
                <a:latin typeface="+mn-lt"/>
              </a:rPr>
              <a:t>alcuni</a:t>
            </a:r>
            <a:r>
              <a:rPr lang="it-IT" sz="2800" b="1" i="0" dirty="0">
                <a:solidFill>
                  <a:srgbClr val="000000"/>
                </a:solidFill>
                <a:effectLst/>
                <a:latin typeface="+mn-lt"/>
              </a:rPr>
              <a:t> esempi</a:t>
            </a:r>
            <a:endParaRPr lang="it-IT" sz="2800" b="1" dirty="0">
              <a:solidFill>
                <a:srgbClr val="000000"/>
              </a:solidFill>
              <a:latin typeface="+mn-lt"/>
              <a:ea typeface="Calibri"/>
              <a:cs typeface="Calibri"/>
            </a:endParaRPr>
          </a:p>
        </p:txBody>
      </p:sp>
      <p:graphicFrame>
        <p:nvGraphicFramePr>
          <p:cNvPr id="4" name="Diagram 3">
            <a:extLst>
              <a:ext uri="{FF2B5EF4-FFF2-40B4-BE49-F238E27FC236}">
                <a16:creationId xmlns:a16="http://schemas.microsoft.com/office/drawing/2014/main" id="{FA629C2E-C34B-821C-7622-648084406A12}"/>
              </a:ext>
            </a:extLst>
          </p:cNvPr>
          <p:cNvGraphicFramePr/>
          <p:nvPr>
            <p:extLst>
              <p:ext uri="{D42A27DB-BD31-4B8C-83A1-F6EECF244321}">
                <p14:modId xmlns:p14="http://schemas.microsoft.com/office/powerpoint/2010/main" val="513153735"/>
              </p:ext>
            </p:extLst>
          </p:nvPr>
        </p:nvGraphicFramePr>
        <p:xfrm>
          <a:off x="249104" y="1292525"/>
          <a:ext cx="9912131" cy="46196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a:extLst>
              <a:ext uri="{FF2B5EF4-FFF2-40B4-BE49-F238E27FC236}">
                <a16:creationId xmlns:a16="http://schemas.microsoft.com/office/drawing/2014/main" id="{DA90226F-7111-4B79-AE02-E7D33BED0BF8}"/>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47E730C8-562D-8947-E4E5-9DF752FBBFBC}"/>
              </a:ext>
            </a:extLst>
          </p:cNvPr>
          <p:cNvSpPr txBox="1"/>
          <p:nvPr/>
        </p:nvSpPr>
        <p:spPr>
          <a:xfrm>
            <a:off x="3007427" y="6258559"/>
            <a:ext cx="5397334" cy="369332"/>
          </a:xfrm>
          <a:prstGeom prst="rect">
            <a:avLst/>
          </a:prstGeom>
          <a:noFill/>
        </p:spPr>
        <p:txBody>
          <a:bodyPr wrap="square">
            <a:spAutoFit/>
          </a:bodyPr>
          <a:lstStyle/>
          <a:p>
            <a:r>
              <a:rPr lang="it-IT" dirty="0">
                <a:hlinkClick r:id="rId8"/>
              </a:rPr>
              <a:t>https://youtu.be/KNRiKq5IlPA?feature=shared</a:t>
            </a:r>
            <a:endParaRPr lang="it-IT" dirty="0"/>
          </a:p>
        </p:txBody>
      </p:sp>
    </p:spTree>
    <p:extLst>
      <p:ext uri="{BB962C8B-B14F-4D97-AF65-F5344CB8AC3E}">
        <p14:creationId xmlns:p14="http://schemas.microsoft.com/office/powerpoint/2010/main" val="133339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1AB3A24-2CBF-A671-3A4C-D581603113A8}"/>
              </a:ext>
            </a:extLst>
          </p:cNvPr>
          <p:cNvSpPr>
            <a:spLocks noGrp="1"/>
          </p:cNvSpPr>
          <p:nvPr>
            <p:ph type="title" idx="4294967295"/>
          </p:nvPr>
        </p:nvSpPr>
        <p:spPr>
          <a:xfrm>
            <a:off x="2195450" y="308761"/>
            <a:ext cx="6406433" cy="630174"/>
          </a:xfrm>
          <a:prstGeom prst="rect">
            <a:avLst/>
          </a:prstGeom>
        </p:spPr>
        <p:txBody>
          <a:bodyPr lIns="91440" tIns="45720" rIns="91440" bIns="45720" anchor="t"/>
          <a:lstStyle/>
          <a:p>
            <a:r>
              <a:rPr lang="it-IT" sz="3600" b="1" dirty="0">
                <a:solidFill>
                  <a:srgbClr val="1A75DB"/>
                </a:solidFill>
                <a:latin typeface="+mn-lt"/>
              </a:rPr>
              <a:t>Come creare processi efficienti?</a:t>
            </a:r>
            <a:endParaRPr lang="hu-HU" sz="3600" b="1" dirty="0">
              <a:solidFill>
                <a:srgbClr val="1A75DB"/>
              </a:solidFill>
              <a:latin typeface="+mn-lt"/>
            </a:endParaRPr>
          </a:p>
        </p:txBody>
      </p:sp>
      <p:sp>
        <p:nvSpPr>
          <p:cNvPr id="3" name="Tartalom helye 2">
            <a:extLst>
              <a:ext uri="{FF2B5EF4-FFF2-40B4-BE49-F238E27FC236}">
                <a16:creationId xmlns:a16="http://schemas.microsoft.com/office/drawing/2014/main" id="{259FC674-0690-7AA7-845B-BEDF6CE1F2B9}"/>
              </a:ext>
            </a:extLst>
          </p:cNvPr>
          <p:cNvSpPr>
            <a:spLocks noGrp="1"/>
          </p:cNvSpPr>
          <p:nvPr>
            <p:ph sz="half" idx="4294967295"/>
          </p:nvPr>
        </p:nvSpPr>
        <p:spPr>
          <a:xfrm>
            <a:off x="205123" y="1293364"/>
            <a:ext cx="4630689" cy="5295165"/>
          </a:xfrm>
          <a:custGeom>
            <a:avLst/>
            <a:gdLst>
              <a:gd name="csX0" fmla="*/ 0 w 4630689"/>
              <a:gd name="csY0" fmla="*/ 0 h 5295165"/>
              <a:gd name="csX1" fmla="*/ 370454 w 4630689"/>
              <a:gd name="csY1" fmla="*/ 0 h 5295165"/>
              <a:gd name="csX2" fmla="*/ 879831 w 4630689"/>
              <a:gd name="csY2" fmla="*/ 0 h 5295165"/>
              <a:gd name="csX3" fmla="*/ 1250285 w 4630689"/>
              <a:gd name="csY3" fmla="*/ 0 h 5295165"/>
              <a:gd name="csX4" fmla="*/ 1620741 w 4630689"/>
              <a:gd name="csY4" fmla="*/ 0 h 5295165"/>
              <a:gd name="csX5" fmla="*/ 2083809 w 4630689"/>
              <a:gd name="csY5" fmla="*/ 0 h 5295165"/>
              <a:gd name="csX6" fmla="*/ 2500571 w 4630689"/>
              <a:gd name="csY6" fmla="*/ 0 h 5295165"/>
              <a:gd name="csX7" fmla="*/ 2824719 w 4630689"/>
              <a:gd name="csY7" fmla="*/ 0 h 5295165"/>
              <a:gd name="csX8" fmla="*/ 3148868 w 4630689"/>
              <a:gd name="csY8" fmla="*/ 0 h 5295165"/>
              <a:gd name="csX9" fmla="*/ 3611936 w 4630689"/>
              <a:gd name="csY9" fmla="*/ 0 h 5295165"/>
              <a:gd name="csX10" fmla="*/ 3982392 w 4630689"/>
              <a:gd name="csY10" fmla="*/ 0 h 5295165"/>
              <a:gd name="csX11" fmla="*/ 4630689 w 4630689"/>
              <a:gd name="csY11" fmla="*/ 0 h 5295165"/>
              <a:gd name="csX12" fmla="*/ 4630689 w 4630689"/>
              <a:gd name="csY12" fmla="*/ 1164935 h 5295165"/>
              <a:gd name="csX13" fmla="*/ 4630689 w 4630689"/>
              <a:gd name="csY13" fmla="*/ 2276920 h 5295165"/>
              <a:gd name="csX14" fmla="*/ 4630689 w 4630689"/>
              <a:gd name="csY14" fmla="*/ 3283001 h 5295165"/>
              <a:gd name="csX15" fmla="*/ 4630689 w 4630689"/>
              <a:gd name="csY15" fmla="*/ 5295165 h 5295165"/>
              <a:gd name="csX16" fmla="*/ 4260233 w 4630689"/>
              <a:gd name="csY16" fmla="*/ 5295165 h 5295165"/>
              <a:gd name="csX17" fmla="*/ 3750856 w 4630689"/>
              <a:gd name="csY17" fmla="*/ 5295165 h 5295165"/>
              <a:gd name="csX18" fmla="*/ 3334095 w 4630689"/>
              <a:gd name="csY18" fmla="*/ 5295165 h 5295165"/>
              <a:gd name="csX19" fmla="*/ 2778412 w 4630689"/>
              <a:gd name="csY19" fmla="*/ 5295165 h 5295165"/>
              <a:gd name="csX20" fmla="*/ 2454264 w 4630689"/>
              <a:gd name="csY20" fmla="*/ 5295165 h 5295165"/>
              <a:gd name="csX21" fmla="*/ 2130116 w 4630689"/>
              <a:gd name="csY21" fmla="*/ 5295165 h 5295165"/>
              <a:gd name="csX22" fmla="*/ 1805968 w 4630689"/>
              <a:gd name="csY22" fmla="*/ 5295165 h 5295165"/>
              <a:gd name="csX23" fmla="*/ 1250285 w 4630689"/>
              <a:gd name="csY23" fmla="*/ 5295165 h 5295165"/>
              <a:gd name="csX24" fmla="*/ 833523 w 4630689"/>
              <a:gd name="csY24" fmla="*/ 5295165 h 5295165"/>
              <a:gd name="csX25" fmla="*/ 0 w 4630689"/>
              <a:gd name="csY25" fmla="*/ 5295165 h 5295165"/>
              <a:gd name="csX26" fmla="*/ 0 w 4630689"/>
              <a:gd name="csY26" fmla="*/ 4394986 h 5295165"/>
              <a:gd name="csX27" fmla="*/ 0 w 4630689"/>
              <a:gd name="csY27" fmla="*/ 3494808 h 5295165"/>
              <a:gd name="csX28" fmla="*/ 0 w 4630689"/>
              <a:gd name="csY28" fmla="*/ 2382823 h 5295165"/>
              <a:gd name="csX29" fmla="*/ 0 w 4630689"/>
              <a:gd name="csY29" fmla="*/ 1217886 h 5295165"/>
              <a:gd name="csX30" fmla="*/ 0 w 4630689"/>
              <a:gd name="csY30" fmla="*/ 0 h 5295165"/>
              <a:gd name="csX0" fmla="*/ 0 w 4630689"/>
              <a:gd name="csY0" fmla="*/ 0 h 5295165"/>
              <a:gd name="csX1" fmla="*/ 555681 w 4630689"/>
              <a:gd name="csY1" fmla="*/ 0 h 5295165"/>
              <a:gd name="csX2" fmla="*/ 879831 w 4630689"/>
              <a:gd name="csY2" fmla="*/ 0 h 5295165"/>
              <a:gd name="csX3" fmla="*/ 1389205 w 4630689"/>
              <a:gd name="csY3" fmla="*/ 0 h 5295165"/>
              <a:gd name="csX4" fmla="*/ 1852275 w 4630689"/>
              <a:gd name="csY4" fmla="*/ 0 h 5295165"/>
              <a:gd name="csX5" fmla="*/ 2407958 w 4630689"/>
              <a:gd name="csY5" fmla="*/ 0 h 5295165"/>
              <a:gd name="csX6" fmla="*/ 2824719 w 4630689"/>
              <a:gd name="csY6" fmla="*/ 0 h 5295165"/>
              <a:gd name="csX7" fmla="*/ 3195175 w 4630689"/>
              <a:gd name="csY7" fmla="*/ 0 h 5295165"/>
              <a:gd name="csX8" fmla="*/ 3519323 w 4630689"/>
              <a:gd name="csY8" fmla="*/ 0 h 5295165"/>
              <a:gd name="csX9" fmla="*/ 4028699 w 4630689"/>
              <a:gd name="csY9" fmla="*/ 0 h 5295165"/>
              <a:gd name="csX10" fmla="*/ 4630689 w 4630689"/>
              <a:gd name="csY10" fmla="*/ 0 h 5295165"/>
              <a:gd name="csX11" fmla="*/ 4630689 w 4630689"/>
              <a:gd name="csY11" fmla="*/ 1111983 h 5295165"/>
              <a:gd name="csX12" fmla="*/ 4630689 w 4630689"/>
              <a:gd name="csY12" fmla="*/ 2118064 h 5295165"/>
              <a:gd name="csX13" fmla="*/ 4630689 w 4630689"/>
              <a:gd name="csY13" fmla="*/ 3283001 h 5295165"/>
              <a:gd name="csX14" fmla="*/ 4630689 w 4630689"/>
              <a:gd name="csY14" fmla="*/ 4183179 h 5295165"/>
              <a:gd name="csX15" fmla="*/ 4630689 w 4630689"/>
              <a:gd name="csY15" fmla="*/ 5295165 h 5295165"/>
              <a:gd name="csX16" fmla="*/ 4121312 w 4630689"/>
              <a:gd name="csY16" fmla="*/ 5295165 h 5295165"/>
              <a:gd name="csX17" fmla="*/ 3611936 w 4630689"/>
              <a:gd name="csY17" fmla="*/ 5295165 h 5295165"/>
              <a:gd name="csX18" fmla="*/ 3195175 w 4630689"/>
              <a:gd name="csY18" fmla="*/ 5295165 h 5295165"/>
              <a:gd name="csX19" fmla="*/ 2639492 w 4630689"/>
              <a:gd name="csY19" fmla="*/ 5295165 h 5295165"/>
              <a:gd name="csX20" fmla="*/ 2315344 w 4630689"/>
              <a:gd name="csY20" fmla="*/ 5295165 h 5295165"/>
              <a:gd name="csX21" fmla="*/ 1991195 w 4630689"/>
              <a:gd name="csY21" fmla="*/ 5295165 h 5295165"/>
              <a:gd name="csX22" fmla="*/ 1574434 w 4630689"/>
              <a:gd name="csY22" fmla="*/ 5295165 h 5295165"/>
              <a:gd name="csX23" fmla="*/ 1250285 w 4630689"/>
              <a:gd name="csY23" fmla="*/ 5295165 h 5295165"/>
              <a:gd name="csX24" fmla="*/ 833523 w 4630689"/>
              <a:gd name="csY24" fmla="*/ 5295165 h 5295165"/>
              <a:gd name="csX25" fmla="*/ 0 w 4630689"/>
              <a:gd name="csY25" fmla="*/ 5295165 h 5295165"/>
              <a:gd name="csX26" fmla="*/ 0 w 4630689"/>
              <a:gd name="csY26" fmla="*/ 4289084 h 5295165"/>
              <a:gd name="csX27" fmla="*/ 0 w 4630689"/>
              <a:gd name="csY27" fmla="*/ 3335952 h 5295165"/>
              <a:gd name="csX28" fmla="*/ 0 w 4630689"/>
              <a:gd name="csY28" fmla="*/ 2382823 h 5295165"/>
              <a:gd name="csX29" fmla="*/ 0 w 4630689"/>
              <a:gd name="csY29" fmla="*/ 1429695 h 5295165"/>
              <a:gd name="csX30" fmla="*/ 0 w 4630689"/>
              <a:gd name="csY30" fmla="*/ 0 h 5295165"/>
              <a:gd name="csX0" fmla="*/ 0 w 4630689"/>
              <a:gd name="csY0" fmla="*/ 0 h 5295165"/>
              <a:gd name="csX1" fmla="*/ 370454 w 4630689"/>
              <a:gd name="csY1" fmla="*/ 0 h 5295165"/>
              <a:gd name="csX2" fmla="*/ 879831 w 4630689"/>
              <a:gd name="csY2" fmla="*/ 0 h 5295165"/>
              <a:gd name="csX3" fmla="*/ 1250285 w 4630689"/>
              <a:gd name="csY3" fmla="*/ 0 h 5295165"/>
              <a:gd name="csX4" fmla="*/ 1620741 w 4630689"/>
              <a:gd name="csY4" fmla="*/ 0 h 5295165"/>
              <a:gd name="csX5" fmla="*/ 2083809 w 4630689"/>
              <a:gd name="csY5" fmla="*/ 0 h 5295165"/>
              <a:gd name="csX6" fmla="*/ 2500571 w 4630689"/>
              <a:gd name="csY6" fmla="*/ 0 h 5295165"/>
              <a:gd name="csX7" fmla="*/ 2824719 w 4630689"/>
              <a:gd name="csY7" fmla="*/ 0 h 5295165"/>
              <a:gd name="csX8" fmla="*/ 3148868 w 4630689"/>
              <a:gd name="csY8" fmla="*/ 0 h 5295165"/>
              <a:gd name="csX9" fmla="*/ 3611936 w 4630689"/>
              <a:gd name="csY9" fmla="*/ 0 h 5295165"/>
              <a:gd name="csX10" fmla="*/ 3982392 w 4630689"/>
              <a:gd name="csY10" fmla="*/ 0 h 5295165"/>
              <a:gd name="csX11" fmla="*/ 4630689 w 4630689"/>
              <a:gd name="csY11" fmla="*/ 0 h 5295165"/>
              <a:gd name="csX12" fmla="*/ 4630689 w 4630689"/>
              <a:gd name="csY12" fmla="*/ 1164935 h 5295165"/>
              <a:gd name="csX13" fmla="*/ 4630689 w 4630689"/>
              <a:gd name="csY13" fmla="*/ 2276920 h 5295165"/>
              <a:gd name="csX14" fmla="*/ 4630689 w 4630689"/>
              <a:gd name="csY14" fmla="*/ 3283001 h 5295165"/>
              <a:gd name="csX15" fmla="*/ 4630689 w 4630689"/>
              <a:gd name="csY15" fmla="*/ 5295165 h 5295165"/>
              <a:gd name="csX16" fmla="*/ 4260233 w 4630689"/>
              <a:gd name="csY16" fmla="*/ 5295165 h 5295165"/>
              <a:gd name="csX17" fmla="*/ 3750856 w 4630689"/>
              <a:gd name="csY17" fmla="*/ 5295165 h 5295165"/>
              <a:gd name="csX18" fmla="*/ 3334095 w 4630689"/>
              <a:gd name="csY18" fmla="*/ 5295165 h 5295165"/>
              <a:gd name="csX19" fmla="*/ 2778412 w 4630689"/>
              <a:gd name="csY19" fmla="*/ 5295165 h 5295165"/>
              <a:gd name="csX20" fmla="*/ 2454264 w 4630689"/>
              <a:gd name="csY20" fmla="*/ 5295165 h 5295165"/>
              <a:gd name="csX21" fmla="*/ 2130116 w 4630689"/>
              <a:gd name="csY21" fmla="*/ 5295165 h 5295165"/>
              <a:gd name="csX22" fmla="*/ 1805968 w 4630689"/>
              <a:gd name="csY22" fmla="*/ 5295165 h 5295165"/>
              <a:gd name="csX23" fmla="*/ 1250285 w 4630689"/>
              <a:gd name="csY23" fmla="*/ 5295165 h 5295165"/>
              <a:gd name="csX24" fmla="*/ 833523 w 4630689"/>
              <a:gd name="csY24" fmla="*/ 5295165 h 5295165"/>
              <a:gd name="csX25" fmla="*/ 0 w 4630689"/>
              <a:gd name="csY25" fmla="*/ 5295165 h 5295165"/>
              <a:gd name="csX26" fmla="*/ 0 w 4630689"/>
              <a:gd name="csY26" fmla="*/ 4394986 h 5295165"/>
              <a:gd name="csX27" fmla="*/ 0 w 4630689"/>
              <a:gd name="csY27" fmla="*/ 3494808 h 5295165"/>
              <a:gd name="csX28" fmla="*/ 0 w 4630689"/>
              <a:gd name="csY28" fmla="*/ 2382823 h 5295165"/>
              <a:gd name="csX29" fmla="*/ 0 w 4630689"/>
              <a:gd name="csY29" fmla="*/ 1217886 h 5295165"/>
              <a:gd name="csX30" fmla="*/ 0 w 4630689"/>
              <a:gd name="csY30" fmla="*/ 0 h 529516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Lst>
            <a:rect l="l" t="t" r="r" b="b"/>
            <a:pathLst>
              <a:path w="4630689" h="5295165" fill="none" extrusionOk="0">
                <a:moveTo>
                  <a:pt x="0" y="0"/>
                </a:moveTo>
                <a:cubicBezTo>
                  <a:pt x="99144" y="-164460"/>
                  <a:pt x="263952" y="106687"/>
                  <a:pt x="370454" y="0"/>
                </a:cubicBezTo>
                <a:cubicBezTo>
                  <a:pt x="493466" y="-33001"/>
                  <a:pt x="638823" y="-47694"/>
                  <a:pt x="879831" y="0"/>
                </a:cubicBezTo>
                <a:cubicBezTo>
                  <a:pt x="1069344" y="-12339"/>
                  <a:pt x="1122055" y="-2257"/>
                  <a:pt x="1250285" y="0"/>
                </a:cubicBezTo>
                <a:cubicBezTo>
                  <a:pt x="1380131" y="-21184"/>
                  <a:pt x="1438627" y="31547"/>
                  <a:pt x="1620741" y="0"/>
                </a:cubicBezTo>
                <a:cubicBezTo>
                  <a:pt x="1752602" y="-70234"/>
                  <a:pt x="1949702" y="-47707"/>
                  <a:pt x="2083809" y="0"/>
                </a:cubicBezTo>
                <a:cubicBezTo>
                  <a:pt x="2245188" y="-55152"/>
                  <a:pt x="2368858" y="80069"/>
                  <a:pt x="2500571" y="0"/>
                </a:cubicBezTo>
                <a:cubicBezTo>
                  <a:pt x="2723689" y="-150517"/>
                  <a:pt x="2645633" y="22206"/>
                  <a:pt x="2824719" y="0"/>
                </a:cubicBezTo>
                <a:cubicBezTo>
                  <a:pt x="3007623" y="-63230"/>
                  <a:pt x="3063690" y="7707"/>
                  <a:pt x="3148868" y="0"/>
                </a:cubicBezTo>
                <a:cubicBezTo>
                  <a:pt x="3211699" y="-26178"/>
                  <a:pt x="3483415" y="7129"/>
                  <a:pt x="3611936" y="0"/>
                </a:cubicBezTo>
                <a:cubicBezTo>
                  <a:pt x="3762819" y="-14974"/>
                  <a:pt x="3851697" y="56417"/>
                  <a:pt x="3982392" y="0"/>
                </a:cubicBezTo>
                <a:cubicBezTo>
                  <a:pt x="4022352" y="-72371"/>
                  <a:pt x="4414505" y="8279"/>
                  <a:pt x="4630689" y="0"/>
                </a:cubicBezTo>
                <a:cubicBezTo>
                  <a:pt x="4812418" y="376771"/>
                  <a:pt x="4662090" y="798892"/>
                  <a:pt x="4630689" y="1164935"/>
                </a:cubicBezTo>
                <a:cubicBezTo>
                  <a:pt x="4639419" y="1522332"/>
                  <a:pt x="4677413" y="2090827"/>
                  <a:pt x="4630689" y="2276920"/>
                </a:cubicBezTo>
                <a:cubicBezTo>
                  <a:pt x="4663121" y="2452517"/>
                  <a:pt x="4600062" y="2761549"/>
                  <a:pt x="4630689" y="3283001"/>
                </a:cubicBezTo>
                <a:cubicBezTo>
                  <a:pt x="4507733" y="3620965"/>
                  <a:pt x="4482144" y="4198886"/>
                  <a:pt x="4630689" y="5295165"/>
                </a:cubicBezTo>
                <a:cubicBezTo>
                  <a:pt x="4524416" y="5291886"/>
                  <a:pt x="4410916" y="5322982"/>
                  <a:pt x="4260233" y="5295165"/>
                </a:cubicBezTo>
                <a:cubicBezTo>
                  <a:pt x="4048480" y="5297803"/>
                  <a:pt x="3923736" y="5362757"/>
                  <a:pt x="3750856" y="5295165"/>
                </a:cubicBezTo>
                <a:cubicBezTo>
                  <a:pt x="3600876" y="5280030"/>
                  <a:pt x="3482389" y="5319187"/>
                  <a:pt x="3334095" y="5295165"/>
                </a:cubicBezTo>
                <a:cubicBezTo>
                  <a:pt x="3158687" y="5278931"/>
                  <a:pt x="3031554" y="5260669"/>
                  <a:pt x="2778412" y="5295165"/>
                </a:cubicBezTo>
                <a:cubicBezTo>
                  <a:pt x="2529306" y="5379232"/>
                  <a:pt x="2543902" y="5232783"/>
                  <a:pt x="2454264" y="5295165"/>
                </a:cubicBezTo>
                <a:cubicBezTo>
                  <a:pt x="2392316" y="5320550"/>
                  <a:pt x="2206433" y="5180164"/>
                  <a:pt x="2130116" y="5295165"/>
                </a:cubicBezTo>
                <a:cubicBezTo>
                  <a:pt x="2045907" y="5367155"/>
                  <a:pt x="1855878" y="5242566"/>
                  <a:pt x="1805968" y="5295165"/>
                </a:cubicBezTo>
                <a:cubicBezTo>
                  <a:pt x="1692672" y="5386680"/>
                  <a:pt x="1404762" y="5155197"/>
                  <a:pt x="1250285" y="5295165"/>
                </a:cubicBezTo>
                <a:cubicBezTo>
                  <a:pt x="1104091" y="5306369"/>
                  <a:pt x="987263" y="5283548"/>
                  <a:pt x="833523" y="5295165"/>
                </a:cubicBezTo>
                <a:cubicBezTo>
                  <a:pt x="602621" y="5405502"/>
                  <a:pt x="172861" y="5032214"/>
                  <a:pt x="0" y="5295165"/>
                </a:cubicBezTo>
                <a:cubicBezTo>
                  <a:pt x="23841" y="5129426"/>
                  <a:pt x="24440" y="4748378"/>
                  <a:pt x="0" y="4394986"/>
                </a:cubicBezTo>
                <a:cubicBezTo>
                  <a:pt x="58122" y="4034747"/>
                  <a:pt x="36607" y="3745731"/>
                  <a:pt x="0" y="3494808"/>
                </a:cubicBezTo>
                <a:cubicBezTo>
                  <a:pt x="-5516" y="3111593"/>
                  <a:pt x="26964" y="2987756"/>
                  <a:pt x="0" y="2382823"/>
                </a:cubicBezTo>
                <a:cubicBezTo>
                  <a:pt x="-81651" y="1803304"/>
                  <a:pt x="-2635" y="1624862"/>
                  <a:pt x="0" y="1217886"/>
                </a:cubicBezTo>
                <a:cubicBezTo>
                  <a:pt x="-44171" y="816260"/>
                  <a:pt x="77547" y="386961"/>
                  <a:pt x="0" y="0"/>
                </a:cubicBezTo>
                <a:close/>
              </a:path>
              <a:path w="4630689" h="5295165" stroke="0" extrusionOk="0">
                <a:moveTo>
                  <a:pt x="0" y="0"/>
                </a:moveTo>
                <a:cubicBezTo>
                  <a:pt x="221491" y="36913"/>
                  <a:pt x="358245" y="113544"/>
                  <a:pt x="555681" y="0"/>
                </a:cubicBezTo>
                <a:cubicBezTo>
                  <a:pt x="719944" y="-106587"/>
                  <a:pt x="769678" y="-12343"/>
                  <a:pt x="879831" y="0"/>
                </a:cubicBezTo>
                <a:cubicBezTo>
                  <a:pt x="932131" y="4777"/>
                  <a:pt x="1225279" y="225293"/>
                  <a:pt x="1389205" y="0"/>
                </a:cubicBezTo>
                <a:cubicBezTo>
                  <a:pt x="1565371" y="-127605"/>
                  <a:pt x="1600465" y="72863"/>
                  <a:pt x="1852275" y="0"/>
                </a:cubicBezTo>
                <a:cubicBezTo>
                  <a:pt x="2066013" y="-70226"/>
                  <a:pt x="2227258" y="87017"/>
                  <a:pt x="2407958" y="0"/>
                </a:cubicBezTo>
                <a:cubicBezTo>
                  <a:pt x="2589815" y="-63092"/>
                  <a:pt x="2653120" y="-14092"/>
                  <a:pt x="2824719" y="0"/>
                </a:cubicBezTo>
                <a:cubicBezTo>
                  <a:pt x="2930495" y="-58028"/>
                  <a:pt x="3087375" y="127761"/>
                  <a:pt x="3195175" y="0"/>
                </a:cubicBezTo>
                <a:cubicBezTo>
                  <a:pt x="3252643" y="-21344"/>
                  <a:pt x="3376299" y="38478"/>
                  <a:pt x="3519323" y="0"/>
                </a:cubicBezTo>
                <a:cubicBezTo>
                  <a:pt x="3631547" y="-14391"/>
                  <a:pt x="3816141" y="166364"/>
                  <a:pt x="4028699" y="0"/>
                </a:cubicBezTo>
                <a:cubicBezTo>
                  <a:pt x="4193113" y="-42821"/>
                  <a:pt x="4435731" y="115003"/>
                  <a:pt x="4630689" y="0"/>
                </a:cubicBezTo>
                <a:cubicBezTo>
                  <a:pt x="4652643" y="288877"/>
                  <a:pt x="4645504" y="621476"/>
                  <a:pt x="4630689" y="1111983"/>
                </a:cubicBezTo>
                <a:cubicBezTo>
                  <a:pt x="4640520" y="1649417"/>
                  <a:pt x="4607501" y="1684027"/>
                  <a:pt x="4630689" y="2118064"/>
                </a:cubicBezTo>
                <a:cubicBezTo>
                  <a:pt x="4676767" y="2727475"/>
                  <a:pt x="4611517" y="2881330"/>
                  <a:pt x="4630689" y="3283001"/>
                </a:cubicBezTo>
                <a:cubicBezTo>
                  <a:pt x="4653962" y="3476549"/>
                  <a:pt x="4530981" y="3824947"/>
                  <a:pt x="4630689" y="4183179"/>
                </a:cubicBezTo>
                <a:cubicBezTo>
                  <a:pt x="4608955" y="4510269"/>
                  <a:pt x="4572652" y="4724565"/>
                  <a:pt x="4630689" y="5295165"/>
                </a:cubicBezTo>
                <a:cubicBezTo>
                  <a:pt x="4595202" y="5338788"/>
                  <a:pt x="4247365" y="5201710"/>
                  <a:pt x="4121312" y="5295165"/>
                </a:cubicBezTo>
                <a:cubicBezTo>
                  <a:pt x="3949261" y="5369380"/>
                  <a:pt x="3711847" y="5284834"/>
                  <a:pt x="3611936" y="5295165"/>
                </a:cubicBezTo>
                <a:cubicBezTo>
                  <a:pt x="3515343" y="5391345"/>
                  <a:pt x="3313854" y="5230059"/>
                  <a:pt x="3195175" y="5295165"/>
                </a:cubicBezTo>
                <a:cubicBezTo>
                  <a:pt x="3067253" y="5327388"/>
                  <a:pt x="2854774" y="5325794"/>
                  <a:pt x="2639492" y="5295165"/>
                </a:cubicBezTo>
                <a:cubicBezTo>
                  <a:pt x="2513199" y="5303291"/>
                  <a:pt x="2419239" y="5218818"/>
                  <a:pt x="2315344" y="5295165"/>
                </a:cubicBezTo>
                <a:cubicBezTo>
                  <a:pt x="2232882" y="5370283"/>
                  <a:pt x="2125134" y="5340855"/>
                  <a:pt x="1991195" y="5295165"/>
                </a:cubicBezTo>
                <a:cubicBezTo>
                  <a:pt x="1814374" y="5249395"/>
                  <a:pt x="1719237" y="5144858"/>
                  <a:pt x="1574434" y="5295165"/>
                </a:cubicBezTo>
                <a:cubicBezTo>
                  <a:pt x="1478327" y="5480072"/>
                  <a:pt x="1404863" y="5276938"/>
                  <a:pt x="1250285" y="5295165"/>
                </a:cubicBezTo>
                <a:cubicBezTo>
                  <a:pt x="1122132" y="5303080"/>
                  <a:pt x="988177" y="5252690"/>
                  <a:pt x="833523" y="5295165"/>
                </a:cubicBezTo>
                <a:cubicBezTo>
                  <a:pt x="661561" y="5470577"/>
                  <a:pt x="289969" y="5235099"/>
                  <a:pt x="0" y="5295165"/>
                </a:cubicBezTo>
                <a:cubicBezTo>
                  <a:pt x="72322" y="5126739"/>
                  <a:pt x="45881" y="4595309"/>
                  <a:pt x="0" y="4289084"/>
                </a:cubicBezTo>
                <a:cubicBezTo>
                  <a:pt x="-50421" y="4103680"/>
                  <a:pt x="-58426" y="3822253"/>
                  <a:pt x="0" y="3335952"/>
                </a:cubicBezTo>
                <a:cubicBezTo>
                  <a:pt x="-5800" y="2988027"/>
                  <a:pt x="-40079" y="2761634"/>
                  <a:pt x="0" y="2382823"/>
                </a:cubicBezTo>
                <a:cubicBezTo>
                  <a:pt x="-11149" y="2218478"/>
                  <a:pt x="-58672" y="1683193"/>
                  <a:pt x="0" y="1429695"/>
                </a:cubicBezTo>
                <a:cubicBezTo>
                  <a:pt x="-49393" y="1106621"/>
                  <a:pt x="-92833" y="354419"/>
                  <a:pt x="0" y="0"/>
                </a:cubicBezTo>
                <a:close/>
              </a:path>
              <a:path w="4630689" h="5295165" fill="none" stroke="0" extrusionOk="0">
                <a:moveTo>
                  <a:pt x="0" y="0"/>
                </a:moveTo>
                <a:cubicBezTo>
                  <a:pt x="152692" y="-89943"/>
                  <a:pt x="219565" y="107368"/>
                  <a:pt x="370454" y="0"/>
                </a:cubicBezTo>
                <a:cubicBezTo>
                  <a:pt x="470149" y="-119929"/>
                  <a:pt x="674606" y="-28718"/>
                  <a:pt x="879831" y="0"/>
                </a:cubicBezTo>
                <a:cubicBezTo>
                  <a:pt x="1080543" y="-8815"/>
                  <a:pt x="1104836" y="10178"/>
                  <a:pt x="1250285" y="0"/>
                </a:cubicBezTo>
                <a:cubicBezTo>
                  <a:pt x="1390008" y="2376"/>
                  <a:pt x="1458042" y="10743"/>
                  <a:pt x="1620741" y="0"/>
                </a:cubicBezTo>
                <a:cubicBezTo>
                  <a:pt x="1747227" y="-14831"/>
                  <a:pt x="1954536" y="-27930"/>
                  <a:pt x="2083809" y="0"/>
                </a:cubicBezTo>
                <a:cubicBezTo>
                  <a:pt x="2268743" y="4546"/>
                  <a:pt x="2347548" y="113833"/>
                  <a:pt x="2500571" y="0"/>
                </a:cubicBezTo>
                <a:cubicBezTo>
                  <a:pt x="2672727" y="-97395"/>
                  <a:pt x="2683015" y="110542"/>
                  <a:pt x="2824719" y="0"/>
                </a:cubicBezTo>
                <a:cubicBezTo>
                  <a:pt x="2975938" y="-86690"/>
                  <a:pt x="3074052" y="21488"/>
                  <a:pt x="3148868" y="0"/>
                </a:cubicBezTo>
                <a:cubicBezTo>
                  <a:pt x="3196143" y="-22955"/>
                  <a:pt x="3480296" y="56229"/>
                  <a:pt x="3611936" y="0"/>
                </a:cubicBezTo>
                <a:cubicBezTo>
                  <a:pt x="3753158" y="-39829"/>
                  <a:pt x="3866761" y="58151"/>
                  <a:pt x="3982392" y="0"/>
                </a:cubicBezTo>
                <a:cubicBezTo>
                  <a:pt x="4098162" y="-30706"/>
                  <a:pt x="4495745" y="90616"/>
                  <a:pt x="4630689" y="0"/>
                </a:cubicBezTo>
                <a:cubicBezTo>
                  <a:pt x="4641021" y="280525"/>
                  <a:pt x="4697319" y="907963"/>
                  <a:pt x="4630689" y="1164935"/>
                </a:cubicBezTo>
                <a:cubicBezTo>
                  <a:pt x="4659302" y="1483845"/>
                  <a:pt x="4548779" y="2034801"/>
                  <a:pt x="4630689" y="2276920"/>
                </a:cubicBezTo>
                <a:cubicBezTo>
                  <a:pt x="4664703" y="2652767"/>
                  <a:pt x="4585179" y="2792285"/>
                  <a:pt x="4630689" y="3283001"/>
                </a:cubicBezTo>
                <a:cubicBezTo>
                  <a:pt x="4870417" y="3958906"/>
                  <a:pt x="4411842" y="4398267"/>
                  <a:pt x="4630689" y="5295165"/>
                </a:cubicBezTo>
                <a:cubicBezTo>
                  <a:pt x="4512094" y="5318965"/>
                  <a:pt x="4399060" y="5245757"/>
                  <a:pt x="4260233" y="5295165"/>
                </a:cubicBezTo>
                <a:cubicBezTo>
                  <a:pt x="4060862" y="5309696"/>
                  <a:pt x="3962466" y="5279262"/>
                  <a:pt x="3750856" y="5295165"/>
                </a:cubicBezTo>
                <a:cubicBezTo>
                  <a:pt x="3578389" y="5265443"/>
                  <a:pt x="3517197" y="5287605"/>
                  <a:pt x="3334095" y="5295165"/>
                </a:cubicBezTo>
                <a:cubicBezTo>
                  <a:pt x="3208485" y="5301850"/>
                  <a:pt x="3030599" y="5249408"/>
                  <a:pt x="2778412" y="5295165"/>
                </a:cubicBezTo>
                <a:cubicBezTo>
                  <a:pt x="2528056" y="5349984"/>
                  <a:pt x="2560263" y="5263946"/>
                  <a:pt x="2454264" y="5295165"/>
                </a:cubicBezTo>
                <a:cubicBezTo>
                  <a:pt x="2374426" y="5307300"/>
                  <a:pt x="2240344" y="5250343"/>
                  <a:pt x="2130116" y="5295165"/>
                </a:cubicBezTo>
                <a:cubicBezTo>
                  <a:pt x="2034500" y="5384646"/>
                  <a:pt x="1923922" y="5278590"/>
                  <a:pt x="1805968" y="5295165"/>
                </a:cubicBezTo>
                <a:cubicBezTo>
                  <a:pt x="1746366" y="5368761"/>
                  <a:pt x="1363373" y="5198333"/>
                  <a:pt x="1250285" y="5295165"/>
                </a:cubicBezTo>
                <a:cubicBezTo>
                  <a:pt x="1097745" y="5352551"/>
                  <a:pt x="1029075" y="5250815"/>
                  <a:pt x="833523" y="5295165"/>
                </a:cubicBezTo>
                <a:cubicBezTo>
                  <a:pt x="731655" y="5328349"/>
                  <a:pt x="174761" y="5193303"/>
                  <a:pt x="0" y="5295165"/>
                </a:cubicBezTo>
                <a:cubicBezTo>
                  <a:pt x="-107416" y="5181286"/>
                  <a:pt x="66337" y="4733505"/>
                  <a:pt x="0" y="4394986"/>
                </a:cubicBezTo>
                <a:cubicBezTo>
                  <a:pt x="74254" y="4075770"/>
                  <a:pt x="38439" y="3784358"/>
                  <a:pt x="0" y="3494808"/>
                </a:cubicBezTo>
                <a:cubicBezTo>
                  <a:pt x="74958" y="3169037"/>
                  <a:pt x="-4648" y="2887569"/>
                  <a:pt x="0" y="2382823"/>
                </a:cubicBezTo>
                <a:cubicBezTo>
                  <a:pt x="-60986" y="1803799"/>
                  <a:pt x="78201" y="1618181"/>
                  <a:pt x="0" y="1217886"/>
                </a:cubicBezTo>
                <a:cubicBezTo>
                  <a:pt x="21147" y="767938"/>
                  <a:pt x="-52303" y="326845"/>
                  <a:pt x="0" y="0"/>
                </a:cubicBezTo>
                <a:close/>
              </a:path>
              <a:path w="4630689" h="5295165" fill="none" stroke="0" extrusionOk="0">
                <a:moveTo>
                  <a:pt x="0" y="0"/>
                </a:moveTo>
                <a:cubicBezTo>
                  <a:pt x="129027" y="-114209"/>
                  <a:pt x="260965" y="91218"/>
                  <a:pt x="370454" y="0"/>
                </a:cubicBezTo>
                <a:cubicBezTo>
                  <a:pt x="469629" y="-80250"/>
                  <a:pt x="674269" y="-47177"/>
                  <a:pt x="879831" y="0"/>
                </a:cubicBezTo>
                <a:cubicBezTo>
                  <a:pt x="1073179" y="-9778"/>
                  <a:pt x="1102971" y="10510"/>
                  <a:pt x="1250285" y="0"/>
                </a:cubicBezTo>
                <a:cubicBezTo>
                  <a:pt x="1383421" y="-12053"/>
                  <a:pt x="1448835" y="8608"/>
                  <a:pt x="1620741" y="0"/>
                </a:cubicBezTo>
                <a:cubicBezTo>
                  <a:pt x="1730898" y="-33480"/>
                  <a:pt x="1953093" y="-57927"/>
                  <a:pt x="2083809" y="0"/>
                </a:cubicBezTo>
                <a:cubicBezTo>
                  <a:pt x="2278069" y="-51332"/>
                  <a:pt x="2385753" y="90067"/>
                  <a:pt x="2500571" y="0"/>
                </a:cubicBezTo>
                <a:cubicBezTo>
                  <a:pt x="2711668" y="-126167"/>
                  <a:pt x="2670321" y="84850"/>
                  <a:pt x="2824719" y="0"/>
                </a:cubicBezTo>
                <a:cubicBezTo>
                  <a:pt x="3008624" y="-66038"/>
                  <a:pt x="3074576" y="16670"/>
                  <a:pt x="3148868" y="0"/>
                </a:cubicBezTo>
                <a:cubicBezTo>
                  <a:pt x="3196741" y="-26978"/>
                  <a:pt x="3489385" y="29575"/>
                  <a:pt x="3611936" y="0"/>
                </a:cubicBezTo>
                <a:cubicBezTo>
                  <a:pt x="3778794" y="-2678"/>
                  <a:pt x="3844114" y="39227"/>
                  <a:pt x="3982392" y="0"/>
                </a:cubicBezTo>
                <a:cubicBezTo>
                  <a:pt x="4100395" y="-16178"/>
                  <a:pt x="4432974" y="32225"/>
                  <a:pt x="4630689" y="0"/>
                </a:cubicBezTo>
                <a:cubicBezTo>
                  <a:pt x="4731849" y="314108"/>
                  <a:pt x="4684993" y="847309"/>
                  <a:pt x="4630689" y="1164935"/>
                </a:cubicBezTo>
                <a:cubicBezTo>
                  <a:pt x="4616951" y="1454884"/>
                  <a:pt x="4608049" y="2029770"/>
                  <a:pt x="4630689" y="2276920"/>
                </a:cubicBezTo>
                <a:cubicBezTo>
                  <a:pt x="4673280" y="2546680"/>
                  <a:pt x="4616692" y="2794032"/>
                  <a:pt x="4630689" y="3283001"/>
                </a:cubicBezTo>
                <a:cubicBezTo>
                  <a:pt x="4572133" y="3661899"/>
                  <a:pt x="4388635" y="4205859"/>
                  <a:pt x="4630689" y="5295165"/>
                </a:cubicBezTo>
                <a:cubicBezTo>
                  <a:pt x="4510504" y="5306098"/>
                  <a:pt x="4422001" y="5295526"/>
                  <a:pt x="4260233" y="5295165"/>
                </a:cubicBezTo>
                <a:cubicBezTo>
                  <a:pt x="4093116" y="5309831"/>
                  <a:pt x="3952592" y="5353087"/>
                  <a:pt x="3750856" y="5295165"/>
                </a:cubicBezTo>
                <a:cubicBezTo>
                  <a:pt x="3580602" y="5292843"/>
                  <a:pt x="3499759" y="5319317"/>
                  <a:pt x="3334095" y="5295165"/>
                </a:cubicBezTo>
                <a:cubicBezTo>
                  <a:pt x="3166675" y="5283932"/>
                  <a:pt x="3005550" y="5233111"/>
                  <a:pt x="2778412" y="5295165"/>
                </a:cubicBezTo>
                <a:cubicBezTo>
                  <a:pt x="2533130" y="5362623"/>
                  <a:pt x="2535843" y="5227607"/>
                  <a:pt x="2454264" y="5295165"/>
                </a:cubicBezTo>
                <a:cubicBezTo>
                  <a:pt x="2369548" y="5313847"/>
                  <a:pt x="2230317" y="5218126"/>
                  <a:pt x="2130116" y="5295165"/>
                </a:cubicBezTo>
                <a:cubicBezTo>
                  <a:pt x="2051736" y="5388258"/>
                  <a:pt x="1881492" y="5254351"/>
                  <a:pt x="1805968" y="5295165"/>
                </a:cubicBezTo>
                <a:cubicBezTo>
                  <a:pt x="1713611" y="5382958"/>
                  <a:pt x="1387261" y="5150678"/>
                  <a:pt x="1250285" y="5295165"/>
                </a:cubicBezTo>
                <a:cubicBezTo>
                  <a:pt x="1107576" y="5320004"/>
                  <a:pt x="1009650" y="5298736"/>
                  <a:pt x="833523" y="5295165"/>
                </a:cubicBezTo>
                <a:cubicBezTo>
                  <a:pt x="645264" y="5365752"/>
                  <a:pt x="194567" y="5081045"/>
                  <a:pt x="0" y="5295165"/>
                </a:cubicBezTo>
                <a:cubicBezTo>
                  <a:pt x="2293" y="5168464"/>
                  <a:pt x="72563" y="4715072"/>
                  <a:pt x="0" y="4394986"/>
                </a:cubicBezTo>
                <a:cubicBezTo>
                  <a:pt x="59256" y="4027737"/>
                  <a:pt x="64702" y="3720748"/>
                  <a:pt x="0" y="3494808"/>
                </a:cubicBezTo>
                <a:cubicBezTo>
                  <a:pt x="16510" y="3114913"/>
                  <a:pt x="29391" y="2978241"/>
                  <a:pt x="0" y="2382823"/>
                </a:cubicBezTo>
                <a:cubicBezTo>
                  <a:pt x="-72993" y="1807248"/>
                  <a:pt x="48107" y="1617993"/>
                  <a:pt x="0" y="1217886"/>
                </a:cubicBezTo>
                <a:cubicBezTo>
                  <a:pt x="30263" y="733476"/>
                  <a:pt x="-39872" y="342719"/>
                  <a:pt x="0" y="0"/>
                </a:cubicBezTo>
                <a:close/>
              </a:path>
            </a:pathLst>
          </a:custGeom>
          <a:ln>
            <a:solidFill>
              <a:srgbClr val="00C6D6"/>
            </a:solidFill>
            <a:extLst>
              <a:ext uri="{C807C97D-BFC1-408E-A445-0C87EB9F89A2}">
                <ask:lineSketchStyleProps xmlns:ask="http://schemas.microsoft.com/office/drawing/2018/sketchyshapes" sd="1439277565">
                  <a:custGeom>
                    <a:avLst/>
                    <a:gdLst>
                      <a:gd name="connsiteX0" fmla="*/ 0 w 4800383"/>
                      <a:gd name="connsiteY0" fmla="*/ 0 h 3392317"/>
                      <a:gd name="connsiteX1" fmla="*/ 384030 w 4800383"/>
                      <a:gd name="connsiteY1" fmla="*/ 0 h 3392317"/>
                      <a:gd name="connsiteX2" fmla="*/ 912073 w 4800383"/>
                      <a:gd name="connsiteY2" fmla="*/ 0 h 3392317"/>
                      <a:gd name="connsiteX3" fmla="*/ 1296103 w 4800383"/>
                      <a:gd name="connsiteY3" fmla="*/ 0 h 3392317"/>
                      <a:gd name="connsiteX4" fmla="*/ 1680134 w 4800383"/>
                      <a:gd name="connsiteY4" fmla="*/ 0 h 3392317"/>
                      <a:gd name="connsiteX5" fmla="*/ 2160172 w 4800383"/>
                      <a:gd name="connsiteY5" fmla="*/ 0 h 3392317"/>
                      <a:gd name="connsiteX6" fmla="*/ 2592206 w 4800383"/>
                      <a:gd name="connsiteY6" fmla="*/ 0 h 3392317"/>
                      <a:gd name="connsiteX7" fmla="*/ 2928233 w 4800383"/>
                      <a:gd name="connsiteY7" fmla="*/ 0 h 3392317"/>
                      <a:gd name="connsiteX8" fmla="*/ 3264260 w 4800383"/>
                      <a:gd name="connsiteY8" fmla="*/ 0 h 3392317"/>
                      <a:gd name="connsiteX9" fmla="*/ 3744298 w 4800383"/>
                      <a:gd name="connsiteY9" fmla="*/ 0 h 3392317"/>
                      <a:gd name="connsiteX10" fmla="*/ 4128329 w 4800383"/>
                      <a:gd name="connsiteY10" fmla="*/ 0 h 3392317"/>
                      <a:gd name="connsiteX11" fmla="*/ 4800383 w 4800383"/>
                      <a:gd name="connsiteY11" fmla="*/ 0 h 3392317"/>
                      <a:gd name="connsiteX12" fmla="*/ 4800383 w 4800383"/>
                      <a:gd name="connsiteY12" fmla="*/ 746309 h 3392317"/>
                      <a:gd name="connsiteX13" fmla="*/ 4800383 w 4800383"/>
                      <a:gd name="connsiteY13" fmla="*/ 1458696 h 3392317"/>
                      <a:gd name="connsiteX14" fmla="*/ 4800383 w 4800383"/>
                      <a:gd name="connsiteY14" fmla="*/ 2103236 h 3392317"/>
                      <a:gd name="connsiteX15" fmla="*/ 4800383 w 4800383"/>
                      <a:gd name="connsiteY15" fmla="*/ 3392317 h 3392317"/>
                      <a:gd name="connsiteX16" fmla="*/ 4416352 w 4800383"/>
                      <a:gd name="connsiteY16" fmla="*/ 3392317 h 3392317"/>
                      <a:gd name="connsiteX17" fmla="*/ 3888309 w 4800383"/>
                      <a:gd name="connsiteY17" fmla="*/ 3392317 h 3392317"/>
                      <a:gd name="connsiteX18" fmla="*/ 3456275 w 4800383"/>
                      <a:gd name="connsiteY18" fmla="*/ 3392317 h 3392317"/>
                      <a:gd name="connsiteX19" fmla="*/ 2880229 w 4800383"/>
                      <a:gd name="connsiteY19" fmla="*/ 3392317 h 3392317"/>
                      <a:gd name="connsiteX20" fmla="*/ 2544202 w 4800383"/>
                      <a:gd name="connsiteY20" fmla="*/ 3392317 h 3392317"/>
                      <a:gd name="connsiteX21" fmla="*/ 2208176 w 4800383"/>
                      <a:gd name="connsiteY21" fmla="*/ 3392317 h 3392317"/>
                      <a:gd name="connsiteX22" fmla="*/ 1872149 w 4800383"/>
                      <a:gd name="connsiteY22" fmla="*/ 3392317 h 3392317"/>
                      <a:gd name="connsiteX23" fmla="*/ 1296103 w 4800383"/>
                      <a:gd name="connsiteY23" fmla="*/ 3392317 h 3392317"/>
                      <a:gd name="connsiteX24" fmla="*/ 864068 w 4800383"/>
                      <a:gd name="connsiteY24" fmla="*/ 3392317 h 3392317"/>
                      <a:gd name="connsiteX25" fmla="*/ 0 w 4800383"/>
                      <a:gd name="connsiteY25" fmla="*/ 3392317 h 3392317"/>
                      <a:gd name="connsiteX26" fmla="*/ 0 w 4800383"/>
                      <a:gd name="connsiteY26" fmla="*/ 2815623 h 3392317"/>
                      <a:gd name="connsiteX27" fmla="*/ 0 w 4800383"/>
                      <a:gd name="connsiteY27" fmla="*/ 2238929 h 3392317"/>
                      <a:gd name="connsiteX28" fmla="*/ 0 w 4800383"/>
                      <a:gd name="connsiteY28" fmla="*/ 1526542 h 3392317"/>
                      <a:gd name="connsiteX29" fmla="*/ 0 w 4800383"/>
                      <a:gd name="connsiteY29" fmla="*/ 780232 h 3392317"/>
                      <a:gd name="connsiteX30" fmla="*/ 0 w 4800383"/>
                      <a:gd name="connsiteY30" fmla="*/ 0 h 3392317"/>
                      <a:gd name="connsiteX0" fmla="*/ 0 w 4800383"/>
                      <a:gd name="connsiteY0" fmla="*/ 0 h 3392317"/>
                      <a:gd name="connsiteX1" fmla="*/ 576045 w 4800383"/>
                      <a:gd name="connsiteY1" fmla="*/ 0 h 3392317"/>
                      <a:gd name="connsiteX2" fmla="*/ 912073 w 4800383"/>
                      <a:gd name="connsiteY2" fmla="*/ 0 h 3392317"/>
                      <a:gd name="connsiteX3" fmla="*/ 1440114 w 4800383"/>
                      <a:gd name="connsiteY3" fmla="*/ 0 h 3392317"/>
                      <a:gd name="connsiteX4" fmla="*/ 1920153 w 4800383"/>
                      <a:gd name="connsiteY4" fmla="*/ 0 h 3392317"/>
                      <a:gd name="connsiteX5" fmla="*/ 2496199 w 4800383"/>
                      <a:gd name="connsiteY5" fmla="*/ 0 h 3392317"/>
                      <a:gd name="connsiteX6" fmla="*/ 2928233 w 4800383"/>
                      <a:gd name="connsiteY6" fmla="*/ 0 h 3392317"/>
                      <a:gd name="connsiteX7" fmla="*/ 3312264 w 4800383"/>
                      <a:gd name="connsiteY7" fmla="*/ 0 h 3392317"/>
                      <a:gd name="connsiteX8" fmla="*/ 3648291 w 4800383"/>
                      <a:gd name="connsiteY8" fmla="*/ 0 h 3392317"/>
                      <a:gd name="connsiteX9" fmla="*/ 4176333 w 4800383"/>
                      <a:gd name="connsiteY9" fmla="*/ 0 h 3392317"/>
                      <a:gd name="connsiteX10" fmla="*/ 4800383 w 4800383"/>
                      <a:gd name="connsiteY10" fmla="*/ 0 h 3392317"/>
                      <a:gd name="connsiteX11" fmla="*/ 4800383 w 4800383"/>
                      <a:gd name="connsiteY11" fmla="*/ 712386 h 3392317"/>
                      <a:gd name="connsiteX12" fmla="*/ 4800383 w 4800383"/>
                      <a:gd name="connsiteY12" fmla="*/ 1356926 h 3392317"/>
                      <a:gd name="connsiteX13" fmla="*/ 4800383 w 4800383"/>
                      <a:gd name="connsiteY13" fmla="*/ 2103236 h 3392317"/>
                      <a:gd name="connsiteX14" fmla="*/ 4800383 w 4800383"/>
                      <a:gd name="connsiteY14" fmla="*/ 2679930 h 3392317"/>
                      <a:gd name="connsiteX15" fmla="*/ 4800383 w 4800383"/>
                      <a:gd name="connsiteY15" fmla="*/ 3392317 h 3392317"/>
                      <a:gd name="connsiteX16" fmla="*/ 4272340 w 4800383"/>
                      <a:gd name="connsiteY16" fmla="*/ 3392317 h 3392317"/>
                      <a:gd name="connsiteX17" fmla="*/ 3744298 w 4800383"/>
                      <a:gd name="connsiteY17" fmla="*/ 3392317 h 3392317"/>
                      <a:gd name="connsiteX18" fmla="*/ 3312264 w 4800383"/>
                      <a:gd name="connsiteY18" fmla="*/ 3392317 h 3392317"/>
                      <a:gd name="connsiteX19" fmla="*/ 2736218 w 4800383"/>
                      <a:gd name="connsiteY19" fmla="*/ 3392317 h 3392317"/>
                      <a:gd name="connsiteX20" fmla="*/ 2400191 w 4800383"/>
                      <a:gd name="connsiteY20" fmla="*/ 3392317 h 3392317"/>
                      <a:gd name="connsiteX21" fmla="*/ 2064164 w 4800383"/>
                      <a:gd name="connsiteY21" fmla="*/ 3392317 h 3392317"/>
                      <a:gd name="connsiteX22" fmla="*/ 1632130 w 4800383"/>
                      <a:gd name="connsiteY22" fmla="*/ 3392317 h 3392317"/>
                      <a:gd name="connsiteX23" fmla="*/ 1296103 w 4800383"/>
                      <a:gd name="connsiteY23" fmla="*/ 3392317 h 3392317"/>
                      <a:gd name="connsiteX24" fmla="*/ 864068 w 4800383"/>
                      <a:gd name="connsiteY24" fmla="*/ 3392317 h 3392317"/>
                      <a:gd name="connsiteX25" fmla="*/ 0 w 4800383"/>
                      <a:gd name="connsiteY25" fmla="*/ 3392317 h 3392317"/>
                      <a:gd name="connsiteX26" fmla="*/ 0 w 4800383"/>
                      <a:gd name="connsiteY26" fmla="*/ 2747777 h 3392317"/>
                      <a:gd name="connsiteX27" fmla="*/ 0 w 4800383"/>
                      <a:gd name="connsiteY27" fmla="*/ 2137159 h 3392317"/>
                      <a:gd name="connsiteX28" fmla="*/ 0 w 4800383"/>
                      <a:gd name="connsiteY28" fmla="*/ 1526542 h 3392317"/>
                      <a:gd name="connsiteX29" fmla="*/ 0 w 4800383"/>
                      <a:gd name="connsiteY29" fmla="*/ 915926 h 3392317"/>
                      <a:gd name="connsiteX30" fmla="*/ 0 w 4800383"/>
                      <a:gd name="connsiteY30" fmla="*/ 0 h 339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800383" h="3392317" fill="none" extrusionOk="0">
                        <a:moveTo>
                          <a:pt x="0" y="0"/>
                        </a:moveTo>
                        <a:cubicBezTo>
                          <a:pt x="109905" y="-83537"/>
                          <a:pt x="264535" y="67486"/>
                          <a:pt x="384030" y="0"/>
                        </a:cubicBezTo>
                        <a:cubicBezTo>
                          <a:pt x="529048" y="-42553"/>
                          <a:pt x="689992" y="-8766"/>
                          <a:pt x="912073" y="0"/>
                        </a:cubicBezTo>
                        <a:cubicBezTo>
                          <a:pt x="1109984" y="-10158"/>
                          <a:pt x="1153747" y="2134"/>
                          <a:pt x="1296103" y="0"/>
                        </a:cubicBezTo>
                        <a:cubicBezTo>
                          <a:pt x="1439333" y="-7629"/>
                          <a:pt x="1501116" y="13347"/>
                          <a:pt x="1680134" y="0"/>
                        </a:cubicBezTo>
                        <a:cubicBezTo>
                          <a:pt x="1834596" y="-34296"/>
                          <a:pt x="2005043" y="-13337"/>
                          <a:pt x="2160172" y="0"/>
                        </a:cubicBezTo>
                        <a:cubicBezTo>
                          <a:pt x="2327253" y="-23639"/>
                          <a:pt x="2427451" y="57700"/>
                          <a:pt x="2592206" y="0"/>
                        </a:cubicBezTo>
                        <a:cubicBezTo>
                          <a:pt x="2786942" y="-77375"/>
                          <a:pt x="2759267" y="45370"/>
                          <a:pt x="2928233" y="0"/>
                        </a:cubicBezTo>
                        <a:cubicBezTo>
                          <a:pt x="3115394" y="-41285"/>
                          <a:pt x="3184872" y="15236"/>
                          <a:pt x="3264260" y="0"/>
                        </a:cubicBezTo>
                        <a:cubicBezTo>
                          <a:pt x="3334492" y="-18278"/>
                          <a:pt x="3616570" y="7472"/>
                          <a:pt x="3744298" y="0"/>
                        </a:cubicBezTo>
                        <a:cubicBezTo>
                          <a:pt x="3885339" y="-11574"/>
                          <a:pt x="4002880" y="34483"/>
                          <a:pt x="4128329" y="0"/>
                        </a:cubicBezTo>
                        <a:cubicBezTo>
                          <a:pt x="4220756" y="-31634"/>
                          <a:pt x="4578688" y="22664"/>
                          <a:pt x="4800383" y="0"/>
                        </a:cubicBezTo>
                        <a:cubicBezTo>
                          <a:pt x="4905327" y="246873"/>
                          <a:pt x="4779246" y="540387"/>
                          <a:pt x="4800383" y="746309"/>
                        </a:cubicBezTo>
                        <a:cubicBezTo>
                          <a:pt x="4825986" y="957536"/>
                          <a:pt x="4799409" y="1323539"/>
                          <a:pt x="4800383" y="1458696"/>
                        </a:cubicBezTo>
                        <a:cubicBezTo>
                          <a:pt x="4837776" y="1589282"/>
                          <a:pt x="4758934" y="1791402"/>
                          <a:pt x="4800383" y="2103236"/>
                        </a:cubicBezTo>
                        <a:cubicBezTo>
                          <a:pt x="4725428" y="2334575"/>
                          <a:pt x="4655721" y="2704737"/>
                          <a:pt x="4800383" y="3392317"/>
                        </a:cubicBezTo>
                        <a:cubicBezTo>
                          <a:pt x="4698603" y="3394055"/>
                          <a:pt x="4589218" y="3396252"/>
                          <a:pt x="4416352" y="3392317"/>
                        </a:cubicBezTo>
                        <a:cubicBezTo>
                          <a:pt x="4215714" y="3396808"/>
                          <a:pt x="4067752" y="3429126"/>
                          <a:pt x="3888309" y="3392317"/>
                        </a:cubicBezTo>
                        <a:cubicBezTo>
                          <a:pt x="3712019" y="3394287"/>
                          <a:pt x="3613445" y="3403427"/>
                          <a:pt x="3456275" y="3392317"/>
                        </a:cubicBezTo>
                        <a:cubicBezTo>
                          <a:pt x="3278748" y="3384154"/>
                          <a:pt x="3148784" y="3354468"/>
                          <a:pt x="2880229" y="3392317"/>
                        </a:cubicBezTo>
                        <a:cubicBezTo>
                          <a:pt x="2618488" y="3443579"/>
                          <a:pt x="2637899" y="3360857"/>
                          <a:pt x="2544202" y="3392317"/>
                        </a:cubicBezTo>
                        <a:cubicBezTo>
                          <a:pt x="2474379" y="3408653"/>
                          <a:pt x="2305320" y="3325015"/>
                          <a:pt x="2208176" y="3392317"/>
                        </a:cubicBezTo>
                        <a:cubicBezTo>
                          <a:pt x="2104216" y="3442239"/>
                          <a:pt x="1952380" y="3357887"/>
                          <a:pt x="1872149" y="3392317"/>
                        </a:cubicBezTo>
                        <a:cubicBezTo>
                          <a:pt x="1758754" y="3445867"/>
                          <a:pt x="1456637" y="3307361"/>
                          <a:pt x="1296103" y="3392317"/>
                        </a:cubicBezTo>
                        <a:cubicBezTo>
                          <a:pt x="1140574" y="3417799"/>
                          <a:pt x="1027198" y="3376222"/>
                          <a:pt x="864068" y="3392317"/>
                        </a:cubicBezTo>
                        <a:cubicBezTo>
                          <a:pt x="640014" y="3459580"/>
                          <a:pt x="209993" y="3249742"/>
                          <a:pt x="0" y="3392317"/>
                        </a:cubicBezTo>
                        <a:cubicBezTo>
                          <a:pt x="-515" y="3277698"/>
                          <a:pt x="20239" y="3034103"/>
                          <a:pt x="0" y="2815623"/>
                        </a:cubicBezTo>
                        <a:cubicBezTo>
                          <a:pt x="5923" y="2594907"/>
                          <a:pt x="26830" y="2423502"/>
                          <a:pt x="0" y="2238929"/>
                        </a:cubicBezTo>
                        <a:cubicBezTo>
                          <a:pt x="-6874" y="1995323"/>
                          <a:pt x="30037" y="1911225"/>
                          <a:pt x="0" y="1526542"/>
                        </a:cubicBezTo>
                        <a:cubicBezTo>
                          <a:pt x="-70718" y="1163292"/>
                          <a:pt x="18953" y="1049653"/>
                          <a:pt x="0" y="780232"/>
                        </a:cubicBezTo>
                        <a:cubicBezTo>
                          <a:pt x="-43477" y="505940"/>
                          <a:pt x="46756" y="215597"/>
                          <a:pt x="0" y="0"/>
                        </a:cubicBezTo>
                        <a:close/>
                      </a:path>
                      <a:path w="4800383" h="3392317" stroke="0" extrusionOk="0">
                        <a:moveTo>
                          <a:pt x="0" y="0"/>
                        </a:moveTo>
                        <a:cubicBezTo>
                          <a:pt x="205926" y="-6439"/>
                          <a:pt x="375646" y="60790"/>
                          <a:pt x="576045" y="0"/>
                        </a:cubicBezTo>
                        <a:cubicBezTo>
                          <a:pt x="761616" y="-62392"/>
                          <a:pt x="771129" y="1040"/>
                          <a:pt x="912073" y="0"/>
                        </a:cubicBezTo>
                        <a:cubicBezTo>
                          <a:pt x="1025381" y="-82"/>
                          <a:pt x="1274674" y="112678"/>
                          <a:pt x="1440114" y="0"/>
                        </a:cubicBezTo>
                        <a:cubicBezTo>
                          <a:pt x="1613828" y="-75717"/>
                          <a:pt x="1696112" y="60144"/>
                          <a:pt x="1920153" y="0"/>
                        </a:cubicBezTo>
                        <a:cubicBezTo>
                          <a:pt x="2136202" y="-51235"/>
                          <a:pt x="2319960" y="50251"/>
                          <a:pt x="2496199" y="0"/>
                        </a:cubicBezTo>
                        <a:cubicBezTo>
                          <a:pt x="2679256" y="-39804"/>
                          <a:pt x="2753552" y="1729"/>
                          <a:pt x="2928233" y="0"/>
                        </a:cubicBezTo>
                        <a:cubicBezTo>
                          <a:pt x="3075692" y="-29713"/>
                          <a:pt x="3214757" y="68764"/>
                          <a:pt x="3312264" y="0"/>
                        </a:cubicBezTo>
                        <a:cubicBezTo>
                          <a:pt x="3386225" y="-30045"/>
                          <a:pt x="3514052" y="36499"/>
                          <a:pt x="3648291" y="0"/>
                        </a:cubicBezTo>
                        <a:cubicBezTo>
                          <a:pt x="3767556" y="-44034"/>
                          <a:pt x="3965298" y="80132"/>
                          <a:pt x="4176333" y="0"/>
                        </a:cubicBezTo>
                        <a:cubicBezTo>
                          <a:pt x="4376026" y="-55254"/>
                          <a:pt x="4625242" y="87376"/>
                          <a:pt x="4800383" y="0"/>
                        </a:cubicBezTo>
                        <a:cubicBezTo>
                          <a:pt x="4811227" y="211440"/>
                          <a:pt x="4771292" y="381708"/>
                          <a:pt x="4800383" y="712386"/>
                        </a:cubicBezTo>
                        <a:cubicBezTo>
                          <a:pt x="4817497" y="1054498"/>
                          <a:pt x="4770413" y="1073580"/>
                          <a:pt x="4800383" y="1356926"/>
                        </a:cubicBezTo>
                        <a:cubicBezTo>
                          <a:pt x="4844492" y="1694618"/>
                          <a:pt x="4780844" y="1874155"/>
                          <a:pt x="4800383" y="2103236"/>
                        </a:cubicBezTo>
                        <a:cubicBezTo>
                          <a:pt x="4820425" y="2266162"/>
                          <a:pt x="4740249" y="2441233"/>
                          <a:pt x="4800383" y="2679930"/>
                        </a:cubicBezTo>
                        <a:cubicBezTo>
                          <a:pt x="4816108" y="2912425"/>
                          <a:pt x="4752537" y="3056331"/>
                          <a:pt x="4800383" y="3392317"/>
                        </a:cubicBezTo>
                        <a:cubicBezTo>
                          <a:pt x="4746038" y="3420433"/>
                          <a:pt x="4433542" y="3335315"/>
                          <a:pt x="4272340" y="3392317"/>
                        </a:cubicBezTo>
                        <a:cubicBezTo>
                          <a:pt x="4083822" y="3440657"/>
                          <a:pt x="3866694" y="3370117"/>
                          <a:pt x="3744298" y="3392317"/>
                        </a:cubicBezTo>
                        <a:cubicBezTo>
                          <a:pt x="3629673" y="3447524"/>
                          <a:pt x="3444061" y="3352916"/>
                          <a:pt x="3312264" y="3392317"/>
                        </a:cubicBezTo>
                        <a:cubicBezTo>
                          <a:pt x="3174824" y="3414547"/>
                          <a:pt x="2923796" y="3401688"/>
                          <a:pt x="2736218" y="3392317"/>
                        </a:cubicBezTo>
                        <a:cubicBezTo>
                          <a:pt x="2600734" y="3397458"/>
                          <a:pt x="2500087" y="3347910"/>
                          <a:pt x="2400191" y="3392317"/>
                        </a:cubicBezTo>
                        <a:cubicBezTo>
                          <a:pt x="2310318" y="3434661"/>
                          <a:pt x="2206480" y="3415956"/>
                          <a:pt x="2064164" y="3392317"/>
                        </a:cubicBezTo>
                        <a:cubicBezTo>
                          <a:pt x="1892379" y="3370780"/>
                          <a:pt x="1773536" y="3299401"/>
                          <a:pt x="1632130" y="3392317"/>
                        </a:cubicBezTo>
                        <a:cubicBezTo>
                          <a:pt x="1528059" y="3495165"/>
                          <a:pt x="1443402" y="3384085"/>
                          <a:pt x="1296103" y="3392317"/>
                        </a:cubicBezTo>
                        <a:cubicBezTo>
                          <a:pt x="1160169" y="3397706"/>
                          <a:pt x="1049552" y="3364438"/>
                          <a:pt x="864068" y="3392317"/>
                        </a:cubicBezTo>
                        <a:cubicBezTo>
                          <a:pt x="667320" y="3465347"/>
                          <a:pt x="269683" y="3356266"/>
                          <a:pt x="0" y="3392317"/>
                        </a:cubicBezTo>
                        <a:cubicBezTo>
                          <a:pt x="14576" y="3268586"/>
                          <a:pt x="43528" y="2911022"/>
                          <a:pt x="0" y="2747777"/>
                        </a:cubicBezTo>
                        <a:cubicBezTo>
                          <a:pt x="-46731" y="2625168"/>
                          <a:pt x="-7534" y="2434947"/>
                          <a:pt x="0" y="2137159"/>
                        </a:cubicBezTo>
                        <a:cubicBezTo>
                          <a:pt x="-13375" y="1900096"/>
                          <a:pt x="2688" y="1725813"/>
                          <a:pt x="0" y="1526542"/>
                        </a:cubicBezTo>
                        <a:cubicBezTo>
                          <a:pt x="-17635" y="1407184"/>
                          <a:pt x="3276" y="1110059"/>
                          <a:pt x="0" y="915926"/>
                        </a:cubicBezTo>
                        <a:cubicBezTo>
                          <a:pt x="-37547" y="710668"/>
                          <a:pt x="-10083" y="279706"/>
                          <a:pt x="0" y="0"/>
                        </a:cubicBezTo>
                        <a:close/>
                      </a:path>
                      <a:path w="4800383" h="3392317" fill="none" stroke="0" extrusionOk="0">
                        <a:moveTo>
                          <a:pt x="0" y="0"/>
                        </a:moveTo>
                        <a:cubicBezTo>
                          <a:pt x="145202" y="-33244"/>
                          <a:pt x="235353" y="46935"/>
                          <a:pt x="384030" y="0"/>
                        </a:cubicBezTo>
                        <a:cubicBezTo>
                          <a:pt x="485773" y="-80094"/>
                          <a:pt x="722226" y="-25215"/>
                          <a:pt x="912073" y="0"/>
                        </a:cubicBezTo>
                        <a:cubicBezTo>
                          <a:pt x="1117763" y="-6331"/>
                          <a:pt x="1144917" y="8089"/>
                          <a:pt x="1296103" y="0"/>
                        </a:cubicBezTo>
                        <a:cubicBezTo>
                          <a:pt x="1424174" y="-4949"/>
                          <a:pt x="1503202" y="1204"/>
                          <a:pt x="1680134" y="0"/>
                        </a:cubicBezTo>
                        <a:cubicBezTo>
                          <a:pt x="1831445" y="1831"/>
                          <a:pt x="2006584" y="-19063"/>
                          <a:pt x="2160172" y="0"/>
                        </a:cubicBezTo>
                        <a:cubicBezTo>
                          <a:pt x="2355958" y="-19626"/>
                          <a:pt x="2432688" y="62029"/>
                          <a:pt x="2592206" y="0"/>
                        </a:cubicBezTo>
                        <a:cubicBezTo>
                          <a:pt x="2789363" y="-66810"/>
                          <a:pt x="2773619" y="71716"/>
                          <a:pt x="2928233" y="0"/>
                        </a:cubicBezTo>
                        <a:cubicBezTo>
                          <a:pt x="3105991" y="-56893"/>
                          <a:pt x="3191059" y="11746"/>
                          <a:pt x="3264260" y="0"/>
                        </a:cubicBezTo>
                        <a:cubicBezTo>
                          <a:pt x="3310999" y="-18842"/>
                          <a:pt x="3628302" y="45742"/>
                          <a:pt x="3744298" y="0"/>
                        </a:cubicBezTo>
                        <a:cubicBezTo>
                          <a:pt x="3864420" y="-15050"/>
                          <a:pt x="4016380" y="18209"/>
                          <a:pt x="4128329" y="0"/>
                        </a:cubicBezTo>
                        <a:cubicBezTo>
                          <a:pt x="4235168" y="-20620"/>
                          <a:pt x="4627247" y="50489"/>
                          <a:pt x="4800383" y="0"/>
                        </a:cubicBezTo>
                        <a:cubicBezTo>
                          <a:pt x="4854686" y="205970"/>
                          <a:pt x="4808442" y="555517"/>
                          <a:pt x="4800383" y="746309"/>
                        </a:cubicBezTo>
                        <a:cubicBezTo>
                          <a:pt x="4807850" y="909737"/>
                          <a:pt x="4752890" y="1291423"/>
                          <a:pt x="4800383" y="1458696"/>
                        </a:cubicBezTo>
                        <a:cubicBezTo>
                          <a:pt x="4845077" y="1655446"/>
                          <a:pt x="4785782" y="1812869"/>
                          <a:pt x="4800383" y="2103236"/>
                        </a:cubicBezTo>
                        <a:cubicBezTo>
                          <a:pt x="4911431" y="2472338"/>
                          <a:pt x="4669847" y="2819722"/>
                          <a:pt x="4800383" y="3392317"/>
                        </a:cubicBezTo>
                        <a:cubicBezTo>
                          <a:pt x="4680552" y="3407209"/>
                          <a:pt x="4585551" y="3368174"/>
                          <a:pt x="4416352" y="3392317"/>
                        </a:cubicBezTo>
                        <a:cubicBezTo>
                          <a:pt x="4242508" y="3403664"/>
                          <a:pt x="4113081" y="3387375"/>
                          <a:pt x="3888309" y="3392317"/>
                        </a:cubicBezTo>
                        <a:cubicBezTo>
                          <a:pt x="3707210" y="3377772"/>
                          <a:pt x="3630231" y="3394009"/>
                          <a:pt x="3456275" y="3392317"/>
                        </a:cubicBezTo>
                        <a:cubicBezTo>
                          <a:pt x="3319155" y="3406019"/>
                          <a:pt x="3119118" y="3347535"/>
                          <a:pt x="2880229" y="3392317"/>
                        </a:cubicBezTo>
                        <a:cubicBezTo>
                          <a:pt x="2615869" y="3425224"/>
                          <a:pt x="2634130" y="3365844"/>
                          <a:pt x="2544202" y="3392317"/>
                        </a:cubicBezTo>
                        <a:cubicBezTo>
                          <a:pt x="2434283" y="3403124"/>
                          <a:pt x="2332779" y="3364375"/>
                          <a:pt x="2208176" y="3392317"/>
                        </a:cubicBezTo>
                        <a:cubicBezTo>
                          <a:pt x="2100631" y="3454964"/>
                          <a:pt x="1973841" y="3376028"/>
                          <a:pt x="1872149" y="3392317"/>
                        </a:cubicBezTo>
                        <a:cubicBezTo>
                          <a:pt x="1803475" y="3436595"/>
                          <a:pt x="1423814" y="3301027"/>
                          <a:pt x="1296103" y="3392317"/>
                        </a:cubicBezTo>
                        <a:cubicBezTo>
                          <a:pt x="1150841" y="3428408"/>
                          <a:pt x="1055334" y="3373772"/>
                          <a:pt x="864068" y="3392317"/>
                        </a:cubicBezTo>
                        <a:cubicBezTo>
                          <a:pt x="717538" y="3409495"/>
                          <a:pt x="188046" y="3283072"/>
                          <a:pt x="0" y="3392317"/>
                        </a:cubicBezTo>
                        <a:cubicBezTo>
                          <a:pt x="-21183" y="3303464"/>
                          <a:pt x="65535" y="3010415"/>
                          <a:pt x="0" y="2815623"/>
                        </a:cubicBezTo>
                        <a:cubicBezTo>
                          <a:pt x="5456" y="2592094"/>
                          <a:pt x="31815" y="2429422"/>
                          <a:pt x="0" y="2238929"/>
                        </a:cubicBezTo>
                        <a:cubicBezTo>
                          <a:pt x="-2519" y="2028777"/>
                          <a:pt x="49555" y="1860749"/>
                          <a:pt x="0" y="1526542"/>
                        </a:cubicBezTo>
                        <a:cubicBezTo>
                          <a:pt x="-61953" y="1160139"/>
                          <a:pt x="79319" y="1039823"/>
                          <a:pt x="0" y="780232"/>
                        </a:cubicBezTo>
                        <a:cubicBezTo>
                          <a:pt x="-10184" y="470217"/>
                          <a:pt x="-20506" y="186025"/>
                          <a:pt x="0" y="0"/>
                        </a:cubicBezTo>
                        <a:close/>
                      </a:path>
                    </a:pathLst>
                  </a:custGeom>
                  <ask:type>
                    <ask:lineSketchScribble/>
                  </ask:type>
                </ask:lineSketchStyleProps>
              </a:ext>
            </a:extLst>
          </a:ln>
        </p:spPr>
        <p:txBody>
          <a:bodyPr lIns="91440" tIns="45720" rIns="91440" bIns="45720" anchor="t"/>
          <a:lstStyle/>
          <a:p>
            <a:pPr marL="239395" indent="-239395">
              <a:buNone/>
            </a:pPr>
            <a:r>
              <a:rPr lang="it-IT" sz="2500" b="1" dirty="0">
                <a:ea typeface="+mn-lt"/>
                <a:cs typeface="+mn-lt"/>
              </a:rPr>
              <a:t>Prenditi un momento per parlare 😊:</a:t>
            </a:r>
            <a:endParaRPr lang="en-US" dirty="0">
              <a:ea typeface="Calibri" panose="020F0502020204030204"/>
              <a:cs typeface="Calibri" panose="020F0502020204030204"/>
            </a:endParaRPr>
          </a:p>
          <a:p>
            <a:pPr marL="239395" indent="-239395">
              <a:buFont typeface="Arial"/>
              <a:buChar char="•"/>
            </a:pPr>
            <a:r>
              <a:rPr lang="it-IT" sz="2500" dirty="0">
                <a:ea typeface="+mn-lt"/>
                <a:cs typeface="+mn-lt"/>
              </a:rPr>
              <a:t>Con i colleghi e gli altri professionisti;</a:t>
            </a:r>
            <a:endParaRPr lang="it-IT" sz="2500" dirty="0">
              <a:ea typeface="Calibri"/>
              <a:cs typeface="Calibri"/>
            </a:endParaRPr>
          </a:p>
          <a:p>
            <a:pPr marL="239395" indent="-239395">
              <a:buFont typeface="Arial"/>
              <a:buChar char="•"/>
            </a:pPr>
            <a:r>
              <a:rPr lang="it-IT" sz="2500" dirty="0">
                <a:ea typeface="+mn-lt"/>
                <a:cs typeface="+mn-lt"/>
              </a:rPr>
              <a:t>Con gli altri dipartimenti</a:t>
            </a:r>
            <a:endParaRPr lang="it-IT" dirty="0"/>
          </a:p>
          <a:p>
            <a:pPr marL="239395" indent="-239395">
              <a:buFont typeface="Arial"/>
              <a:buChar char="•"/>
            </a:pPr>
            <a:r>
              <a:rPr lang="it-IT" sz="2500" dirty="0">
                <a:ea typeface="+mn-lt"/>
                <a:cs typeface="+mn-lt"/>
              </a:rPr>
              <a:t>Con le altre organizzazioni, anche al di fuori del tuo settore</a:t>
            </a:r>
            <a:endParaRPr lang="it-IT" dirty="0"/>
          </a:p>
          <a:p>
            <a:pPr marL="239395" indent="-239395">
              <a:buFont typeface="Arial"/>
              <a:buChar char="•"/>
            </a:pPr>
            <a:r>
              <a:rPr lang="it-IT" sz="2500" dirty="0">
                <a:ea typeface="+mn-lt"/>
                <a:cs typeface="+mn-lt"/>
              </a:rPr>
              <a:t>Con le persone o i gruppi fondamenti per l'attività da compiere </a:t>
            </a:r>
            <a:endParaRPr lang="it-IT" dirty="0"/>
          </a:p>
          <a:p>
            <a:pPr marL="239395" indent="-239395">
              <a:buFont typeface="Arial"/>
              <a:buChar char="•"/>
            </a:pPr>
            <a:r>
              <a:rPr lang="it-IT" sz="2500" dirty="0">
                <a:ea typeface="+mn-lt"/>
                <a:cs typeface="+mn-lt"/>
              </a:rPr>
              <a:t>Con i pazienti e gli utenti!</a:t>
            </a:r>
            <a:endParaRPr lang="it-IT" dirty="0"/>
          </a:p>
          <a:p>
            <a:pPr marL="0" indent="0">
              <a:buNone/>
            </a:pPr>
            <a:endParaRPr lang="it-IT" sz="2500" dirty="0">
              <a:ea typeface="Calibri"/>
              <a:cs typeface="Calibri"/>
            </a:endParaRPr>
          </a:p>
          <a:p>
            <a:pPr marL="0" indent="0">
              <a:buNone/>
            </a:pPr>
            <a:endParaRPr lang="it-IT" sz="2500" dirty="0"/>
          </a:p>
          <a:p>
            <a:pPr marL="0" indent="0">
              <a:buNone/>
            </a:pPr>
            <a:endParaRPr lang="it-IT" sz="2500" dirty="0"/>
          </a:p>
          <a:p>
            <a:pPr marL="0" indent="0">
              <a:buNone/>
            </a:pPr>
            <a:endParaRPr lang="it-IT" sz="2500" dirty="0"/>
          </a:p>
          <a:p>
            <a:pPr marL="0" indent="0">
              <a:buNone/>
            </a:pPr>
            <a:r>
              <a:rPr lang="it-IT" sz="2500" dirty="0"/>
              <a:t>Sedersi e parlare: </a:t>
            </a:r>
            <a:endParaRPr lang="it-IT" dirty="0"/>
          </a:p>
          <a:p>
            <a:pPr marL="239395" indent="-239395"/>
            <a:r>
              <a:rPr lang="it-IT" sz="2500" dirty="0"/>
              <a:t>Colleghi diretti e interprofessionali Altri dipartimenti </a:t>
            </a:r>
            <a:endParaRPr lang="it-IT" sz="2500" dirty="0">
              <a:ea typeface="Calibri" panose="020F0502020204030204"/>
              <a:cs typeface="Calibri" panose="020F0502020204030204"/>
            </a:endParaRPr>
          </a:p>
          <a:p>
            <a:pPr marL="239395" indent="-239395"/>
            <a:r>
              <a:rPr lang="it-IT" sz="2500" dirty="0"/>
              <a:t>Altre organizzazioni, anche intersettoriali </a:t>
            </a:r>
            <a:endParaRPr lang="it-IT" sz="2500" dirty="0">
              <a:ea typeface="Calibri" panose="020F0502020204030204"/>
              <a:cs typeface="Calibri" panose="020F0502020204030204"/>
            </a:endParaRPr>
          </a:p>
          <a:p>
            <a:pPr marL="239395" indent="-239395"/>
            <a:r>
              <a:rPr lang="it-IT" sz="2500" dirty="0"/>
              <a:t>Individui/gruppi chiave </a:t>
            </a:r>
            <a:endParaRPr lang="it-IT" sz="2500" dirty="0">
              <a:ea typeface="Calibri" panose="020F0502020204030204"/>
              <a:cs typeface="Calibri" panose="020F0502020204030204"/>
            </a:endParaRPr>
          </a:p>
          <a:p>
            <a:pPr marL="239395" indent="-239395"/>
            <a:r>
              <a:rPr lang="it-IT" sz="2500" dirty="0"/>
              <a:t>Pazienti e clienti!</a:t>
            </a:r>
            <a:endParaRPr lang="hu-HU" sz="2500" dirty="0">
              <a:ea typeface="Calibri" panose="020F0502020204030204"/>
              <a:cs typeface="Calibri" panose="020F0502020204030204"/>
            </a:endParaRPr>
          </a:p>
        </p:txBody>
      </p:sp>
      <p:grpSp>
        <p:nvGrpSpPr>
          <p:cNvPr id="4" name="Google Shape;663;p26">
            <a:extLst>
              <a:ext uri="{FF2B5EF4-FFF2-40B4-BE49-F238E27FC236}">
                <a16:creationId xmlns:a16="http://schemas.microsoft.com/office/drawing/2014/main" id="{DEDF58D0-F753-4DF9-5615-BB69024658C5}"/>
              </a:ext>
            </a:extLst>
          </p:cNvPr>
          <p:cNvGrpSpPr/>
          <p:nvPr/>
        </p:nvGrpSpPr>
        <p:grpSpPr>
          <a:xfrm>
            <a:off x="6143299" y="1061999"/>
            <a:ext cx="3353953" cy="3184317"/>
            <a:chOff x="461636" y="392072"/>
            <a:chExt cx="3560445" cy="3560445"/>
          </a:xfrm>
        </p:grpSpPr>
        <p:sp>
          <p:nvSpPr>
            <p:cNvPr id="5" name="Google Shape;664;p26">
              <a:extLst>
                <a:ext uri="{FF2B5EF4-FFF2-40B4-BE49-F238E27FC236}">
                  <a16:creationId xmlns:a16="http://schemas.microsoft.com/office/drawing/2014/main" id="{BC9A84E9-E6FD-5F9D-783A-06657A13E262}"/>
                </a:ext>
              </a:extLst>
            </p:cNvPr>
            <p:cNvSpPr/>
            <p:nvPr/>
          </p:nvSpPr>
          <p:spPr>
            <a:xfrm>
              <a:off x="461636" y="392072"/>
              <a:ext cx="3560445" cy="3560445"/>
            </a:xfrm>
            <a:prstGeom prst="pie">
              <a:avLst>
                <a:gd name="adj1" fmla="val 16200000"/>
                <a:gd name="adj2" fmla="val 1800000"/>
              </a:avLst>
            </a:prstGeom>
            <a:solidFill>
              <a:srgbClr val="FB0087"/>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665;p26">
              <a:extLst>
                <a:ext uri="{FF2B5EF4-FFF2-40B4-BE49-F238E27FC236}">
                  <a16:creationId xmlns:a16="http://schemas.microsoft.com/office/drawing/2014/main" id="{EBB82B64-00A2-1D5B-24AB-F1467064FEBF}"/>
                </a:ext>
              </a:extLst>
            </p:cNvPr>
            <p:cNvSpPr txBox="1"/>
            <p:nvPr/>
          </p:nvSpPr>
          <p:spPr>
            <a:xfrm>
              <a:off x="2432596" y="1117712"/>
              <a:ext cx="1208008" cy="1186815"/>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hu-HU" sz="2500" dirty="0">
                  <a:solidFill>
                    <a:schemeClr val="lt1"/>
                  </a:solidFill>
                  <a:latin typeface="Calibri"/>
                  <a:ea typeface="Calibri"/>
                  <a:cs typeface="Calibri"/>
                  <a:sym typeface="Calibri"/>
                </a:rPr>
                <a:t>T</a:t>
              </a:r>
              <a:r>
                <a:rPr lang="it-IT" sz="2500" dirty="0" err="1">
                  <a:solidFill>
                    <a:schemeClr val="lt1"/>
                  </a:solidFill>
                  <a:latin typeface="Calibri"/>
                  <a:ea typeface="Calibri"/>
                  <a:cs typeface="Calibri"/>
                  <a:sym typeface="Calibri"/>
                </a:rPr>
                <a:t>empo</a:t>
              </a:r>
              <a:endParaRPr dirty="0"/>
            </a:p>
          </p:txBody>
        </p:sp>
        <p:sp>
          <p:nvSpPr>
            <p:cNvPr id="7" name="Google Shape;666;p26">
              <a:extLst>
                <a:ext uri="{FF2B5EF4-FFF2-40B4-BE49-F238E27FC236}">
                  <a16:creationId xmlns:a16="http://schemas.microsoft.com/office/drawing/2014/main" id="{E66DC47F-8503-76A9-76D9-518FF93EAE36}"/>
                </a:ext>
              </a:extLst>
            </p:cNvPr>
            <p:cNvSpPr/>
            <p:nvPr/>
          </p:nvSpPr>
          <p:spPr>
            <a:xfrm>
              <a:off x="461636" y="392072"/>
              <a:ext cx="3560445" cy="3560445"/>
            </a:xfrm>
            <a:prstGeom prst="pie">
              <a:avLst>
                <a:gd name="adj1" fmla="val 1800000"/>
                <a:gd name="adj2" fmla="val 9000000"/>
              </a:avLst>
            </a:prstGeom>
            <a:solidFill>
              <a:srgbClr val="AB0084"/>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7;p26">
              <a:extLst>
                <a:ext uri="{FF2B5EF4-FFF2-40B4-BE49-F238E27FC236}">
                  <a16:creationId xmlns:a16="http://schemas.microsoft.com/office/drawing/2014/main" id="{417A0ECC-A92A-6F8B-16C1-213651498EF8}"/>
                </a:ext>
              </a:extLst>
            </p:cNvPr>
            <p:cNvSpPr txBox="1"/>
            <p:nvPr/>
          </p:nvSpPr>
          <p:spPr>
            <a:xfrm>
              <a:off x="1436520" y="2638544"/>
              <a:ext cx="1610677" cy="1102042"/>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hu-HU" sz="2500" dirty="0">
                  <a:solidFill>
                    <a:schemeClr val="lt1"/>
                  </a:solidFill>
                  <a:latin typeface="Calibri"/>
                  <a:ea typeface="Calibri"/>
                  <a:cs typeface="Calibri"/>
                  <a:sym typeface="Calibri"/>
                </a:rPr>
                <a:t>Cost</a:t>
              </a:r>
              <a:r>
                <a:rPr lang="it-IT" sz="2500" dirty="0">
                  <a:solidFill>
                    <a:schemeClr val="lt1"/>
                  </a:solidFill>
                  <a:latin typeface="Calibri"/>
                  <a:ea typeface="Calibri"/>
                  <a:cs typeface="Calibri"/>
                  <a:sym typeface="Calibri"/>
                </a:rPr>
                <a:t>i</a:t>
              </a:r>
              <a:endParaRPr dirty="0"/>
            </a:p>
          </p:txBody>
        </p:sp>
        <p:sp>
          <p:nvSpPr>
            <p:cNvPr id="9" name="Google Shape;668;p26">
              <a:extLst>
                <a:ext uri="{FF2B5EF4-FFF2-40B4-BE49-F238E27FC236}">
                  <a16:creationId xmlns:a16="http://schemas.microsoft.com/office/drawing/2014/main" id="{7BDD9F80-DE81-8A6A-D136-EF97FA56A1EC}"/>
                </a:ext>
              </a:extLst>
            </p:cNvPr>
            <p:cNvSpPr/>
            <p:nvPr/>
          </p:nvSpPr>
          <p:spPr>
            <a:xfrm>
              <a:off x="461636" y="392072"/>
              <a:ext cx="3560445" cy="3560445"/>
            </a:xfrm>
            <a:prstGeom prst="pie">
              <a:avLst>
                <a:gd name="adj1" fmla="val 9000000"/>
                <a:gd name="adj2" fmla="val 16200000"/>
              </a:avLst>
            </a:prstGeom>
            <a:solidFill>
              <a:srgbClr val="00C6D6"/>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9;p26">
              <a:extLst>
                <a:ext uri="{FF2B5EF4-FFF2-40B4-BE49-F238E27FC236}">
                  <a16:creationId xmlns:a16="http://schemas.microsoft.com/office/drawing/2014/main" id="{6BBF263F-DBCE-FBCF-CD83-D6B85351E288}"/>
                </a:ext>
              </a:extLst>
            </p:cNvPr>
            <p:cNvSpPr txBox="1"/>
            <p:nvPr/>
          </p:nvSpPr>
          <p:spPr>
            <a:xfrm>
              <a:off x="843112" y="1091445"/>
              <a:ext cx="1208008" cy="1186815"/>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hu-HU" sz="2500" dirty="0">
                  <a:solidFill>
                    <a:schemeClr val="lt1"/>
                  </a:solidFill>
                  <a:latin typeface="Calibri"/>
                  <a:ea typeface="Calibri"/>
                  <a:cs typeface="Calibri"/>
                  <a:sym typeface="Calibri"/>
                </a:rPr>
                <a:t>Qualit</a:t>
              </a:r>
              <a:r>
                <a:rPr lang="it-IT" sz="2500" dirty="0">
                  <a:solidFill>
                    <a:schemeClr val="lt1"/>
                  </a:solidFill>
                  <a:latin typeface="Calibri"/>
                  <a:ea typeface="Calibri"/>
                  <a:cs typeface="Calibri"/>
                  <a:sym typeface="Calibri"/>
                </a:rPr>
                <a:t>à</a:t>
              </a:r>
              <a:endParaRPr dirty="0"/>
            </a:p>
          </p:txBody>
        </p:sp>
      </p:grpSp>
      <p:graphicFrame>
        <p:nvGraphicFramePr>
          <p:cNvPr id="11" name="Diagram 10">
            <a:extLst>
              <a:ext uri="{FF2B5EF4-FFF2-40B4-BE49-F238E27FC236}">
                <a16:creationId xmlns:a16="http://schemas.microsoft.com/office/drawing/2014/main" id="{BE08EE3A-F496-B16F-BA2B-3170D9FC91B5}"/>
              </a:ext>
            </a:extLst>
          </p:cNvPr>
          <p:cNvGraphicFramePr/>
          <p:nvPr>
            <p:extLst>
              <p:ext uri="{D42A27DB-BD31-4B8C-83A1-F6EECF244321}">
                <p14:modId xmlns:p14="http://schemas.microsoft.com/office/powerpoint/2010/main" val="3277998042"/>
              </p:ext>
            </p:extLst>
          </p:nvPr>
        </p:nvGraphicFramePr>
        <p:xfrm>
          <a:off x="4818043" y="4833396"/>
          <a:ext cx="5605547" cy="13564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Footer Placeholder 4">
            <a:extLst>
              <a:ext uri="{FF2B5EF4-FFF2-40B4-BE49-F238E27FC236}">
                <a16:creationId xmlns:a16="http://schemas.microsoft.com/office/drawing/2014/main" id="{8BB49576-884C-CEC3-111D-89A0847A6F63}"/>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4" name="CasellaDiTesto 13">
            <a:extLst>
              <a:ext uri="{FF2B5EF4-FFF2-40B4-BE49-F238E27FC236}">
                <a16:creationId xmlns:a16="http://schemas.microsoft.com/office/drawing/2014/main" id="{C308BBDD-A480-11E3-6925-880D2CDED299}"/>
              </a:ext>
            </a:extLst>
          </p:cNvPr>
          <p:cNvSpPr txBox="1"/>
          <p:nvPr/>
        </p:nvSpPr>
        <p:spPr>
          <a:xfrm>
            <a:off x="3181574" y="6592294"/>
            <a:ext cx="5397334" cy="369332"/>
          </a:xfrm>
          <a:prstGeom prst="rect">
            <a:avLst/>
          </a:prstGeom>
          <a:noFill/>
        </p:spPr>
        <p:txBody>
          <a:bodyPr wrap="square">
            <a:spAutoFit/>
          </a:bodyPr>
          <a:lstStyle/>
          <a:p>
            <a:r>
              <a:rPr lang="it-IT" dirty="0">
                <a:hlinkClick r:id="rId8"/>
              </a:rPr>
              <a:t>https://youtu.be/atdjRaZshFo?feature=shared</a:t>
            </a:r>
            <a:endParaRPr lang="it-IT" dirty="0"/>
          </a:p>
        </p:txBody>
      </p:sp>
    </p:spTree>
    <p:extLst>
      <p:ext uri="{BB962C8B-B14F-4D97-AF65-F5344CB8AC3E}">
        <p14:creationId xmlns:p14="http://schemas.microsoft.com/office/powerpoint/2010/main" val="2716012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4BFDE1D-5EA1-4060-2F73-FB1F5F3439F5}"/>
              </a:ext>
            </a:extLst>
          </p:cNvPr>
          <p:cNvSpPr>
            <a:spLocks noGrp="1"/>
          </p:cNvSpPr>
          <p:nvPr>
            <p:ph type="title" idx="4294967295"/>
          </p:nvPr>
        </p:nvSpPr>
        <p:spPr>
          <a:xfrm>
            <a:off x="2051898" y="171301"/>
            <a:ext cx="6695966" cy="631278"/>
          </a:xfrm>
          <a:prstGeom prst="rect">
            <a:avLst/>
          </a:prstGeom>
        </p:spPr>
        <p:txBody>
          <a:bodyPr lIns="91440" tIns="45720" rIns="91440" bIns="45720" anchor="t"/>
          <a:lstStyle/>
          <a:p>
            <a:pPr algn="ctr"/>
            <a:r>
              <a:rPr lang="hu-HU" sz="3600" b="1" dirty="0" err="1">
                <a:solidFill>
                  <a:srgbClr val="1A75DB"/>
                </a:solidFill>
                <a:latin typeface="+mn-lt"/>
              </a:rPr>
              <a:t>Lean</a:t>
            </a:r>
            <a:r>
              <a:rPr lang="hu-HU" sz="3600" b="1" dirty="0">
                <a:solidFill>
                  <a:srgbClr val="1A75DB"/>
                </a:solidFill>
                <a:latin typeface="+mn-lt"/>
              </a:rPr>
              <a:t> e </a:t>
            </a:r>
            <a:r>
              <a:rPr lang="hu-HU" sz="3600" b="1" dirty="0" err="1">
                <a:solidFill>
                  <a:srgbClr val="1A75DB"/>
                </a:solidFill>
                <a:latin typeface="+mn-lt"/>
              </a:rPr>
              <a:t>Six</a:t>
            </a:r>
            <a:r>
              <a:rPr lang="hu-HU" sz="3600" b="1" dirty="0">
                <a:solidFill>
                  <a:srgbClr val="1A75DB"/>
                </a:solidFill>
                <a:latin typeface="+mn-lt"/>
              </a:rPr>
              <a:t> </a:t>
            </a:r>
            <a:r>
              <a:rPr lang="hu-HU" sz="3600" b="1" dirty="0" err="1">
                <a:solidFill>
                  <a:srgbClr val="1A75DB"/>
                </a:solidFill>
                <a:latin typeface="+mn-lt"/>
              </a:rPr>
              <a:t>Sigma</a:t>
            </a:r>
            <a:endParaRPr lang="en-US" dirty="0" err="1"/>
          </a:p>
        </p:txBody>
      </p:sp>
      <p:pic>
        <p:nvPicPr>
          <p:cNvPr id="4" name="Online médiaelem 3" title="Lean Six Sigma In 8 Minutes | What Is Lean Six Sigma? | Lean Six Sigma Explained | Simplilearn">
            <a:hlinkClick r:id="" action="ppaction://media"/>
            <a:extLst>
              <a:ext uri="{FF2B5EF4-FFF2-40B4-BE49-F238E27FC236}">
                <a16:creationId xmlns:a16="http://schemas.microsoft.com/office/drawing/2014/main" id="{E642C7A4-F183-6B2B-41B1-722E57AA8E59}"/>
              </a:ext>
            </a:extLst>
          </p:cNvPr>
          <p:cNvPicPr>
            <a:picLocks noRot="1" noChangeAspect="1"/>
          </p:cNvPicPr>
          <p:nvPr>
            <a:videoFile r:link="rId1"/>
          </p:nvPr>
        </p:nvPicPr>
        <p:blipFill>
          <a:blip r:embed="rId4"/>
          <a:stretch>
            <a:fillRect/>
          </a:stretch>
        </p:blipFill>
        <p:spPr>
          <a:xfrm>
            <a:off x="351412" y="956086"/>
            <a:ext cx="4552892" cy="2345254"/>
          </a:xfrm>
          <a:prstGeom prst="rect">
            <a:avLst/>
          </a:prstGeom>
        </p:spPr>
      </p:pic>
      <p:sp>
        <p:nvSpPr>
          <p:cNvPr id="5" name="Footer Placeholder 4">
            <a:extLst>
              <a:ext uri="{FF2B5EF4-FFF2-40B4-BE49-F238E27FC236}">
                <a16:creationId xmlns:a16="http://schemas.microsoft.com/office/drawing/2014/main" id="{4738B58E-E068-1831-6AC7-604A0D08C2CA}"/>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B8FC247F-0DD0-8BB6-3394-0D7614A6CB3D}"/>
              </a:ext>
            </a:extLst>
          </p:cNvPr>
          <p:cNvSpPr txBox="1"/>
          <p:nvPr/>
        </p:nvSpPr>
        <p:spPr>
          <a:xfrm>
            <a:off x="2701214" y="6328203"/>
            <a:ext cx="5397334" cy="369332"/>
          </a:xfrm>
          <a:prstGeom prst="rect">
            <a:avLst/>
          </a:prstGeom>
          <a:noFill/>
        </p:spPr>
        <p:txBody>
          <a:bodyPr wrap="square">
            <a:spAutoFit/>
          </a:bodyPr>
          <a:lstStyle/>
          <a:p>
            <a:r>
              <a:rPr lang="it-IT" dirty="0">
                <a:hlinkClick r:id="rId5"/>
              </a:rPr>
              <a:t>https://youtu.be/izPDYtEpaVk?feature=shared</a:t>
            </a:r>
            <a:endParaRPr lang="it-IT" dirty="0"/>
          </a:p>
        </p:txBody>
      </p:sp>
      <p:sp>
        <p:nvSpPr>
          <p:cNvPr id="7" name="CasellaDiTesto 6">
            <a:extLst>
              <a:ext uri="{FF2B5EF4-FFF2-40B4-BE49-F238E27FC236}">
                <a16:creationId xmlns:a16="http://schemas.microsoft.com/office/drawing/2014/main" id="{4ECB087E-5854-99C6-B50F-0D32B8069E82}"/>
              </a:ext>
            </a:extLst>
          </p:cNvPr>
          <p:cNvSpPr txBox="1"/>
          <p:nvPr/>
        </p:nvSpPr>
        <p:spPr>
          <a:xfrm>
            <a:off x="570016" y="4218284"/>
            <a:ext cx="5397334" cy="369332"/>
          </a:xfrm>
          <a:prstGeom prst="rect">
            <a:avLst/>
          </a:prstGeom>
          <a:noFill/>
        </p:spPr>
        <p:txBody>
          <a:bodyPr wrap="square">
            <a:spAutoFit/>
          </a:bodyPr>
          <a:lstStyle/>
          <a:p>
            <a:r>
              <a:rPr lang="it-IT" dirty="0">
                <a:hlinkClick r:id="rId6"/>
              </a:rPr>
              <a:t>https://youtu.be/s2HCrhNVfak?feature=shared</a:t>
            </a:r>
            <a:endParaRPr lang="it-IT" dirty="0"/>
          </a:p>
        </p:txBody>
      </p:sp>
      <p:sp>
        <p:nvSpPr>
          <p:cNvPr id="8" name="CasellaDiTesto 7">
            <a:extLst>
              <a:ext uri="{FF2B5EF4-FFF2-40B4-BE49-F238E27FC236}">
                <a16:creationId xmlns:a16="http://schemas.microsoft.com/office/drawing/2014/main" id="{D807332D-10C4-FBB0-544D-1BDB805BF023}"/>
              </a:ext>
            </a:extLst>
          </p:cNvPr>
          <p:cNvSpPr txBox="1"/>
          <p:nvPr/>
        </p:nvSpPr>
        <p:spPr>
          <a:xfrm>
            <a:off x="570016" y="3776353"/>
            <a:ext cx="1409360" cy="369332"/>
          </a:xfrm>
          <a:prstGeom prst="rect">
            <a:avLst/>
          </a:prstGeom>
          <a:noFill/>
        </p:spPr>
        <p:txBody>
          <a:bodyPr wrap="none" rtlCol="0">
            <a:spAutoFit/>
          </a:bodyPr>
          <a:lstStyle/>
          <a:p>
            <a:r>
              <a:rPr lang="it-IT" dirty="0"/>
              <a:t>Link al video:</a:t>
            </a:r>
          </a:p>
        </p:txBody>
      </p:sp>
    </p:spTree>
    <p:extLst>
      <p:ext uri="{BB962C8B-B14F-4D97-AF65-F5344CB8AC3E}">
        <p14:creationId xmlns:p14="http://schemas.microsoft.com/office/powerpoint/2010/main" val="1215130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4BFDE1D-5EA1-4060-2F73-FB1F5F3439F5}"/>
              </a:ext>
            </a:extLst>
          </p:cNvPr>
          <p:cNvSpPr>
            <a:spLocks noGrp="1"/>
          </p:cNvSpPr>
          <p:nvPr>
            <p:ph type="title"/>
          </p:nvPr>
        </p:nvSpPr>
        <p:spPr>
          <a:xfrm>
            <a:off x="114722" y="660674"/>
            <a:ext cx="3169608" cy="719641"/>
          </a:xfrm>
        </p:spPr>
        <p:txBody>
          <a:bodyPr lIns="91440" tIns="45720" rIns="91440" bIns="45720" anchor="b"/>
          <a:lstStyle/>
          <a:p>
            <a:r>
              <a:rPr lang="hu-HU" b="1" dirty="0"/>
              <a:t>Service Design</a:t>
            </a:r>
            <a:endParaRPr lang="en-US" dirty="0"/>
          </a:p>
        </p:txBody>
      </p:sp>
      <p:pic>
        <p:nvPicPr>
          <p:cNvPr id="4" name="Online médiaelem 3" title="Service Design in emergency waiting room">
            <a:hlinkClick r:id="" action="ppaction://media"/>
            <a:extLst>
              <a:ext uri="{FF2B5EF4-FFF2-40B4-BE49-F238E27FC236}">
                <a16:creationId xmlns:a16="http://schemas.microsoft.com/office/drawing/2014/main" id="{44DD5A20-CE2B-BA33-8F7A-92C678ECD544}"/>
              </a:ext>
            </a:extLst>
          </p:cNvPr>
          <p:cNvPicPr>
            <a:picLocks noRot="1" noChangeAspect="1"/>
          </p:cNvPicPr>
          <p:nvPr>
            <a:videoFile r:link="rId1"/>
          </p:nvPr>
        </p:nvPicPr>
        <p:blipFill>
          <a:blip r:embed="rId4"/>
          <a:stretch>
            <a:fillRect/>
          </a:stretch>
        </p:blipFill>
        <p:spPr>
          <a:xfrm>
            <a:off x="96671" y="2043563"/>
            <a:ext cx="2682155" cy="2011505"/>
          </a:xfrm>
          <a:prstGeom prst="rect">
            <a:avLst/>
          </a:prstGeom>
        </p:spPr>
      </p:pic>
      <p:sp>
        <p:nvSpPr>
          <p:cNvPr id="5" name="Footer Placeholder 4">
            <a:extLst>
              <a:ext uri="{FF2B5EF4-FFF2-40B4-BE49-F238E27FC236}">
                <a16:creationId xmlns:a16="http://schemas.microsoft.com/office/drawing/2014/main" id="{ED223DAE-8966-32CA-66C1-26DEE32B4168}"/>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TextBox 5">
            <a:extLst>
              <a:ext uri="{FF2B5EF4-FFF2-40B4-BE49-F238E27FC236}">
                <a16:creationId xmlns:a16="http://schemas.microsoft.com/office/drawing/2014/main" id="{26FFAD58-B883-73B6-DF59-50B6BB0DA874}"/>
              </a:ext>
            </a:extLst>
          </p:cNvPr>
          <p:cNvSpPr txBox="1"/>
          <p:nvPr/>
        </p:nvSpPr>
        <p:spPr>
          <a:xfrm>
            <a:off x="6264925" y="1848984"/>
            <a:ext cx="4287462" cy="4524315"/>
          </a:xfrm>
          <a:prstGeom prst="rect">
            <a:avLst/>
          </a:prstGeom>
          <a:noFill/>
        </p:spPr>
        <p:txBody>
          <a:bodyPr wrap="square" lIns="91440" tIns="45720" rIns="91440" bIns="45720" rtlCol="0" anchor="t">
            <a:spAutoFit/>
          </a:bodyPr>
          <a:lstStyle/>
          <a:p>
            <a:pPr algn="just"/>
            <a:r>
              <a:rPr lang="it-IT" sz="2400" b="1" i="0" dirty="0">
                <a:solidFill>
                  <a:srgbClr val="000000"/>
                </a:solidFill>
                <a:effectLst/>
                <a:latin typeface="-apple-system"/>
              </a:rPr>
              <a:t>Strumenti e guide online per applicare la metodologia del </a:t>
            </a:r>
            <a:r>
              <a:rPr lang="hu-HU" sz="2400" b="1" dirty="0">
                <a:solidFill>
                  <a:srgbClr val="000000"/>
                </a:solidFill>
                <a:latin typeface="-apple-system"/>
              </a:rPr>
              <a:t>Service Design</a:t>
            </a:r>
            <a:r>
              <a:rPr lang="it-IT" sz="2400" b="1" dirty="0">
                <a:solidFill>
                  <a:srgbClr val="000000"/>
                </a:solidFill>
                <a:latin typeface="-apple-system"/>
              </a:rPr>
              <a:t>: </a:t>
            </a:r>
          </a:p>
          <a:p>
            <a:pPr algn="just"/>
            <a:r>
              <a:rPr lang="it-IT" sz="2400" b="0" i="0" dirty="0">
                <a:solidFill>
                  <a:srgbClr val="000000"/>
                </a:solidFill>
                <a:effectLst/>
                <a:latin typeface="-apple-system"/>
              </a:rPr>
              <a:t>esplora queste </a:t>
            </a:r>
            <a:r>
              <a:rPr lang="it-IT" sz="2400" dirty="0">
                <a:solidFill>
                  <a:srgbClr val="000000"/>
                </a:solidFill>
                <a:latin typeface="-apple-system"/>
              </a:rPr>
              <a:t>risorse per</a:t>
            </a:r>
            <a:r>
              <a:rPr lang="it-IT" sz="2400" b="0" i="0" dirty="0">
                <a:solidFill>
                  <a:srgbClr val="000000"/>
                </a:solidFill>
                <a:effectLst/>
                <a:latin typeface="-apple-system"/>
              </a:rPr>
              <a:t> implem</a:t>
            </a:r>
            <a:r>
              <a:rPr lang="it-IT" sz="2400" dirty="0">
                <a:solidFill>
                  <a:srgbClr val="000000"/>
                </a:solidFill>
                <a:latin typeface="-apple-system"/>
              </a:rPr>
              <a:t>entare efficacemente il </a:t>
            </a:r>
            <a:r>
              <a:rPr lang="hu-HU" sz="2400" dirty="0">
                <a:solidFill>
                  <a:srgbClr val="000000"/>
                </a:solidFill>
                <a:latin typeface="-apple-system"/>
              </a:rPr>
              <a:t>Service Design</a:t>
            </a:r>
            <a:r>
              <a:rPr lang="it-IT" sz="2400" dirty="0">
                <a:solidFill>
                  <a:srgbClr val="000000"/>
                </a:solidFill>
                <a:latin typeface="-apple-system"/>
              </a:rPr>
              <a:t>: </a:t>
            </a:r>
          </a:p>
          <a:p>
            <a:pPr algn="just"/>
            <a:endParaRPr lang="it-IT" sz="2400" dirty="0">
              <a:latin typeface="-apple-system"/>
            </a:endParaRPr>
          </a:p>
          <a:p>
            <a:pPr algn="just"/>
            <a:r>
              <a:rPr lang="en-US" sz="2400" dirty="0">
                <a:latin typeface="Calibri"/>
                <a:ea typeface="Calibri"/>
                <a:cs typeface="Calibri"/>
                <a:hlinkClick r:id="rId5"/>
              </a:rPr>
              <a:t>This is Service Design Doing – Methods</a:t>
            </a:r>
            <a:endParaRPr lang="en-US" sz="2400">
              <a:latin typeface="Calibri"/>
              <a:ea typeface="Calibri"/>
              <a:cs typeface="Calibri"/>
            </a:endParaRPr>
          </a:p>
          <a:p>
            <a:pPr algn="just"/>
            <a:r>
              <a:rPr lang="en-US" sz="2400" dirty="0">
                <a:latin typeface="Calibri"/>
                <a:ea typeface="Calibri"/>
                <a:cs typeface="Calibri"/>
                <a:hlinkClick r:id="rId6"/>
              </a:rPr>
              <a:t>Service Design Tools</a:t>
            </a:r>
            <a:endParaRPr lang="en-US" sz="2400">
              <a:latin typeface="Calibri"/>
              <a:ea typeface="Calibri"/>
              <a:cs typeface="Calibri"/>
            </a:endParaRPr>
          </a:p>
          <a:p>
            <a:pPr algn="just"/>
            <a:r>
              <a:rPr lang="en-US" sz="2400" dirty="0">
                <a:latin typeface="Calibri"/>
                <a:ea typeface="Calibri"/>
                <a:cs typeface="Calibri"/>
                <a:hlinkClick r:id="rId7"/>
              </a:rPr>
              <a:t>Service Design Toolkit - Downloads</a:t>
            </a:r>
            <a:endParaRPr lang="it-IT"/>
          </a:p>
        </p:txBody>
      </p:sp>
      <p:sp>
        <p:nvSpPr>
          <p:cNvPr id="7" name="CasellaDiTesto 6">
            <a:extLst>
              <a:ext uri="{FF2B5EF4-FFF2-40B4-BE49-F238E27FC236}">
                <a16:creationId xmlns:a16="http://schemas.microsoft.com/office/drawing/2014/main" id="{03971522-52D8-D77E-C80D-E42F2D8B4122}"/>
              </a:ext>
            </a:extLst>
          </p:cNvPr>
          <p:cNvSpPr txBox="1"/>
          <p:nvPr/>
        </p:nvSpPr>
        <p:spPr>
          <a:xfrm>
            <a:off x="391886" y="5234125"/>
            <a:ext cx="5432960" cy="369332"/>
          </a:xfrm>
          <a:prstGeom prst="rect">
            <a:avLst/>
          </a:prstGeom>
          <a:noFill/>
        </p:spPr>
        <p:txBody>
          <a:bodyPr wrap="square">
            <a:spAutoFit/>
          </a:bodyPr>
          <a:lstStyle/>
          <a:p>
            <a:r>
              <a:rPr lang="it-IT" dirty="0">
                <a:hlinkClick r:id="rId8"/>
              </a:rPr>
              <a:t>https://youtu.be/3e2urSZUorc?feature=shared</a:t>
            </a:r>
            <a:endParaRPr lang="it-IT" dirty="0"/>
          </a:p>
        </p:txBody>
      </p:sp>
      <p:sp>
        <p:nvSpPr>
          <p:cNvPr id="8" name="CasellaDiTesto 7">
            <a:extLst>
              <a:ext uri="{FF2B5EF4-FFF2-40B4-BE49-F238E27FC236}">
                <a16:creationId xmlns:a16="http://schemas.microsoft.com/office/drawing/2014/main" id="{D02F6603-0472-EFE2-EE6B-9023F19BFB8E}"/>
              </a:ext>
            </a:extLst>
          </p:cNvPr>
          <p:cNvSpPr txBox="1"/>
          <p:nvPr/>
        </p:nvSpPr>
        <p:spPr>
          <a:xfrm>
            <a:off x="391886" y="4643252"/>
            <a:ext cx="1409360" cy="369332"/>
          </a:xfrm>
          <a:prstGeom prst="rect">
            <a:avLst/>
          </a:prstGeom>
          <a:noFill/>
        </p:spPr>
        <p:txBody>
          <a:bodyPr wrap="none" rtlCol="0">
            <a:spAutoFit/>
          </a:bodyPr>
          <a:lstStyle/>
          <a:p>
            <a:r>
              <a:rPr lang="it-IT" dirty="0"/>
              <a:t>Link al video:</a:t>
            </a:r>
          </a:p>
        </p:txBody>
      </p:sp>
    </p:spTree>
    <p:extLst>
      <p:ext uri="{BB962C8B-B14F-4D97-AF65-F5344CB8AC3E}">
        <p14:creationId xmlns:p14="http://schemas.microsoft.com/office/powerpoint/2010/main" val="3997811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23282-7369-44D1-B2CA-C596A279BF78}"/>
              </a:ext>
            </a:extLst>
          </p:cNvPr>
          <p:cNvSpPr>
            <a:spLocks noGrp="1"/>
          </p:cNvSpPr>
          <p:nvPr>
            <p:ph type="title"/>
          </p:nvPr>
        </p:nvSpPr>
        <p:spPr>
          <a:xfrm>
            <a:off x="7387153" y="338758"/>
            <a:ext cx="2900656" cy="593517"/>
          </a:xfrm>
        </p:spPr>
        <p:txBody>
          <a:bodyPr lIns="91440" tIns="45720" rIns="91440" bIns="45720" anchor="b"/>
          <a:lstStyle/>
          <a:p>
            <a:r>
              <a:rPr lang="en-US" b="1" dirty="0"/>
              <a:t>CONTENUTI </a:t>
            </a:r>
          </a:p>
        </p:txBody>
      </p:sp>
      <p:sp>
        <p:nvSpPr>
          <p:cNvPr id="3" name="Content Placeholder 2">
            <a:extLst>
              <a:ext uri="{FF2B5EF4-FFF2-40B4-BE49-F238E27FC236}">
                <a16:creationId xmlns:a16="http://schemas.microsoft.com/office/drawing/2014/main" id="{FD3697BE-13A2-4B91-92EF-74E2A515A022}"/>
              </a:ext>
            </a:extLst>
          </p:cNvPr>
          <p:cNvSpPr>
            <a:spLocks noGrp="1"/>
          </p:cNvSpPr>
          <p:nvPr>
            <p:ph sz="half" idx="1"/>
          </p:nvPr>
        </p:nvSpPr>
        <p:spPr>
          <a:xfrm>
            <a:off x="279047" y="1200772"/>
            <a:ext cx="9781580" cy="5248091"/>
          </a:xfrm>
        </p:spPr>
        <p:txBody>
          <a:bodyPr lIns="91440" tIns="45720" rIns="91440" bIns="45720" anchor="t"/>
          <a:lstStyle/>
          <a:p>
            <a:pPr marL="0" indent="0" algn="just">
              <a:buClr>
                <a:srgbClr val="1A75DB"/>
              </a:buClr>
              <a:buNone/>
            </a:pPr>
            <a:endParaRPr lang="it-IT" sz="2900" dirty="0">
              <a:ea typeface="Calibri"/>
              <a:cs typeface="Calibri"/>
            </a:endParaRPr>
          </a:p>
          <a:p>
            <a:pPr marL="239395" indent="-239395" algn="just">
              <a:buClr>
                <a:srgbClr val="1A75DB"/>
              </a:buClr>
            </a:pPr>
            <a:r>
              <a:rPr lang="it-IT" sz="2900" b="1" dirty="0"/>
              <a:t>COMPRENDERE</a:t>
            </a:r>
            <a:r>
              <a:rPr lang="it-IT" sz="2900" dirty="0"/>
              <a:t> i processi e la loro importanza;</a:t>
            </a:r>
            <a:endParaRPr lang="it-IT" sz="2900" dirty="0">
              <a:ea typeface="Calibri" panose="020F0502020204030204"/>
              <a:cs typeface="Calibri" panose="020F0502020204030204"/>
            </a:endParaRPr>
          </a:p>
          <a:p>
            <a:pPr marL="239395" indent="-239395" algn="just">
              <a:buClr>
                <a:srgbClr val="1A75DB"/>
              </a:buClr>
            </a:pPr>
            <a:r>
              <a:rPr lang="it-IT" sz="2900" b="1" dirty="0">
                <a:ea typeface="+mn-lt"/>
                <a:cs typeface="+mn-lt"/>
              </a:rPr>
              <a:t>AVVIARE</a:t>
            </a:r>
            <a:r>
              <a:rPr lang="it-IT" sz="2900" dirty="0">
                <a:ea typeface="+mn-lt"/>
                <a:cs typeface="+mn-lt"/>
              </a:rPr>
              <a:t> lo sviluppo dei processi;</a:t>
            </a:r>
          </a:p>
          <a:p>
            <a:pPr marL="239395" indent="-239395" algn="just">
              <a:buClr>
                <a:srgbClr val="1A75DB"/>
              </a:buClr>
            </a:pPr>
            <a:r>
              <a:rPr lang="it-IT" sz="2900" b="1" dirty="0"/>
              <a:t>IDENTIFICARE</a:t>
            </a:r>
            <a:r>
              <a:rPr lang="it-IT" sz="2900" dirty="0"/>
              <a:t> i segnali dei processi inefficaci e le loro cause;</a:t>
            </a:r>
            <a:endParaRPr lang="it-IT" sz="2900" dirty="0">
              <a:ea typeface="Calibri" panose="020F0502020204030204"/>
              <a:cs typeface="Calibri" panose="020F0502020204030204"/>
            </a:endParaRPr>
          </a:p>
          <a:p>
            <a:pPr marL="239395" indent="-239395" algn="just">
              <a:buClr>
                <a:srgbClr val="1A75DB"/>
              </a:buClr>
            </a:pPr>
            <a:r>
              <a:rPr lang="it-IT" sz="2900" b="1" dirty="0"/>
              <a:t>SFRUTTARE</a:t>
            </a:r>
            <a:r>
              <a:rPr lang="it-IT" sz="2900" dirty="0"/>
              <a:t> le soluzioni digitali nel miglioramento dei processi;</a:t>
            </a:r>
            <a:endParaRPr lang="it-IT" sz="2900" dirty="0">
              <a:ea typeface="Calibri" panose="020F0502020204030204"/>
              <a:cs typeface="Calibri" panose="020F0502020204030204"/>
            </a:endParaRPr>
          </a:p>
          <a:p>
            <a:pPr marL="239395" indent="-239395" algn="just">
              <a:buClr>
                <a:srgbClr val="1A75DB"/>
              </a:buClr>
            </a:pPr>
            <a:r>
              <a:rPr lang="it-IT" sz="2900" b="1" dirty="0"/>
              <a:t>PROGETTARE</a:t>
            </a:r>
            <a:r>
              <a:rPr lang="it-IT" sz="2900" dirty="0"/>
              <a:t> processi efficaci ed efficienti;</a:t>
            </a:r>
            <a:endParaRPr lang="it-IT" sz="2900" dirty="0">
              <a:ea typeface="Calibri" panose="020F0502020204030204"/>
              <a:cs typeface="Calibri" panose="020F0502020204030204"/>
            </a:endParaRPr>
          </a:p>
          <a:p>
            <a:pPr marL="239395" indent="-239395" algn="just">
              <a:buClr>
                <a:srgbClr val="1A75DB"/>
              </a:buClr>
            </a:pPr>
            <a:r>
              <a:rPr lang="it-IT" sz="2900" b="1" dirty="0"/>
              <a:t>INDIVIDUARE</a:t>
            </a:r>
            <a:r>
              <a:rPr lang="it-IT" sz="2900" dirty="0"/>
              <a:t> gli Strumenti essenziali per lo sviluppo dei processi</a:t>
            </a:r>
            <a:endParaRPr lang="it-IT" sz="2900" dirty="0">
              <a:ea typeface="Calibri" panose="020F0502020204030204"/>
              <a:cs typeface="Calibri" panose="020F0502020204030204"/>
            </a:endParaRPr>
          </a:p>
          <a:p>
            <a:pPr marL="239395" indent="-239395" algn="just">
              <a:buClr>
                <a:srgbClr val="1A75DB"/>
              </a:buClr>
            </a:pPr>
            <a:r>
              <a:rPr lang="it-IT" sz="2900" dirty="0"/>
              <a:t>Esempi pratici di ottimizzazione dei processi</a:t>
            </a:r>
            <a:endParaRPr lang="it-IT" sz="2900" dirty="0">
              <a:ea typeface="Calibri" panose="020F0502020204030204"/>
              <a:cs typeface="Calibri" panose="020F0502020204030204"/>
            </a:endParaRPr>
          </a:p>
        </p:txBody>
      </p:sp>
      <p:sp>
        <p:nvSpPr>
          <p:cNvPr id="4" name="Footer Placeholder 4">
            <a:extLst>
              <a:ext uri="{FF2B5EF4-FFF2-40B4-BE49-F238E27FC236}">
                <a16:creationId xmlns:a16="http://schemas.microsoft.com/office/drawing/2014/main" id="{32446B8A-CCAB-C659-739A-A2976AA6B2A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B2AFB106-6222-CBE6-5A61-3D35D79E5232}"/>
              </a:ext>
            </a:extLst>
          </p:cNvPr>
          <p:cNvSpPr txBox="1"/>
          <p:nvPr/>
        </p:nvSpPr>
        <p:spPr>
          <a:xfrm>
            <a:off x="2888673" y="6055159"/>
            <a:ext cx="5397334" cy="369332"/>
          </a:xfrm>
          <a:prstGeom prst="rect">
            <a:avLst/>
          </a:prstGeom>
          <a:noFill/>
        </p:spPr>
        <p:txBody>
          <a:bodyPr wrap="square">
            <a:spAutoFit/>
          </a:bodyPr>
          <a:lstStyle/>
          <a:p>
            <a:r>
              <a:rPr lang="it-IT" dirty="0">
                <a:hlinkClick r:id="rId3"/>
              </a:rPr>
              <a:t>https://youtu.be/FdPQf-t95ik?feature=shared</a:t>
            </a:r>
            <a:endParaRPr lang="it-IT" dirty="0"/>
          </a:p>
        </p:txBody>
      </p:sp>
    </p:spTree>
    <p:extLst>
      <p:ext uri="{BB962C8B-B14F-4D97-AF65-F5344CB8AC3E}">
        <p14:creationId xmlns:p14="http://schemas.microsoft.com/office/powerpoint/2010/main" val="538131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4BFDE1D-5EA1-4060-2F73-FB1F5F3439F5}"/>
              </a:ext>
            </a:extLst>
          </p:cNvPr>
          <p:cNvSpPr>
            <a:spLocks noGrp="1"/>
          </p:cNvSpPr>
          <p:nvPr>
            <p:ph type="title" idx="4294967295"/>
          </p:nvPr>
        </p:nvSpPr>
        <p:spPr>
          <a:xfrm>
            <a:off x="304800" y="360487"/>
            <a:ext cx="9942786" cy="592295"/>
          </a:xfrm>
          <a:prstGeom prst="rect">
            <a:avLst/>
          </a:prstGeom>
        </p:spPr>
        <p:txBody>
          <a:bodyPr lIns="91440" tIns="45720" rIns="91440" bIns="45720" anchor="t"/>
          <a:lstStyle/>
          <a:p>
            <a:pPr algn="ctr"/>
            <a:r>
              <a:rPr lang="it-IT" sz="3600" b="1" dirty="0">
                <a:solidFill>
                  <a:srgbClr val="1A75DB"/>
                </a:solidFill>
                <a:latin typeface="+mn-lt"/>
              </a:rPr>
              <a:t>Metodi per rappresentare i processi</a:t>
            </a:r>
            <a:endParaRPr lang="hu-HU" sz="3600" b="1" dirty="0">
              <a:solidFill>
                <a:srgbClr val="1A75DB"/>
              </a:solidFill>
              <a:latin typeface="+mn-lt"/>
            </a:endParaRPr>
          </a:p>
        </p:txBody>
      </p:sp>
      <p:pic>
        <p:nvPicPr>
          <p:cNvPr id="4" name="Online médiaelem 3" title="Introduction to Process Flow Charts (Lean Six Sigma)">
            <a:hlinkClick r:id="" action="ppaction://media"/>
            <a:extLst>
              <a:ext uri="{FF2B5EF4-FFF2-40B4-BE49-F238E27FC236}">
                <a16:creationId xmlns:a16="http://schemas.microsoft.com/office/drawing/2014/main" id="{ED317B61-1C71-AD06-DEE6-A946B90C982D}"/>
              </a:ext>
            </a:extLst>
          </p:cNvPr>
          <p:cNvPicPr>
            <a:picLocks noRot="1" noChangeAspect="1"/>
          </p:cNvPicPr>
          <p:nvPr>
            <a:videoFile r:link="rId1"/>
          </p:nvPr>
        </p:nvPicPr>
        <p:blipFill>
          <a:blip r:embed="rId4"/>
          <a:stretch>
            <a:fillRect/>
          </a:stretch>
        </p:blipFill>
        <p:spPr>
          <a:xfrm>
            <a:off x="302395" y="1787537"/>
            <a:ext cx="4305231" cy="2941177"/>
          </a:xfrm>
          <a:prstGeom prst="rect">
            <a:avLst/>
          </a:prstGeom>
        </p:spPr>
      </p:pic>
      <p:sp>
        <p:nvSpPr>
          <p:cNvPr id="5" name="Footer Placeholder 4">
            <a:extLst>
              <a:ext uri="{FF2B5EF4-FFF2-40B4-BE49-F238E27FC236}">
                <a16:creationId xmlns:a16="http://schemas.microsoft.com/office/drawing/2014/main" id="{CD18C99C-F075-713C-0873-6330954C3A83}"/>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TextBox 5">
            <a:extLst>
              <a:ext uri="{FF2B5EF4-FFF2-40B4-BE49-F238E27FC236}">
                <a16:creationId xmlns:a16="http://schemas.microsoft.com/office/drawing/2014/main" id="{EF8E9BED-1AFA-0C2F-69ED-04601D09D125}"/>
              </a:ext>
            </a:extLst>
          </p:cNvPr>
          <p:cNvSpPr txBox="1"/>
          <p:nvPr/>
        </p:nvSpPr>
        <p:spPr>
          <a:xfrm>
            <a:off x="5730751" y="1314304"/>
            <a:ext cx="4754497" cy="5355312"/>
          </a:xfrm>
          <a:prstGeom prst="rect">
            <a:avLst/>
          </a:prstGeom>
          <a:noFill/>
        </p:spPr>
        <p:txBody>
          <a:bodyPr wrap="square" lIns="91440" tIns="45720" rIns="91440" bIns="45720" rtlCol="0" anchor="t">
            <a:spAutoFit/>
          </a:bodyPr>
          <a:lstStyle/>
          <a:p>
            <a:pPr algn="ctr"/>
            <a:r>
              <a:rPr lang="it-IT" b="1" i="0" dirty="0">
                <a:solidFill>
                  <a:srgbClr val="000000"/>
                </a:solidFill>
                <a:effectLst/>
                <a:latin typeface="-apple-system"/>
              </a:rPr>
              <a:t>Ulteriori informazioni su diagrammi di flusso e strumenti di mappatura dei processi</a:t>
            </a:r>
            <a:endParaRPr lang="en-US" b="1" dirty="0"/>
          </a:p>
          <a:p>
            <a:pPr algn="ctr"/>
            <a:endParaRPr lang="it-IT" dirty="0">
              <a:solidFill>
                <a:srgbClr val="000000"/>
              </a:solidFill>
              <a:latin typeface="-apple-system"/>
            </a:endParaRPr>
          </a:p>
          <a:p>
            <a:pPr algn="just"/>
            <a:r>
              <a:rPr lang="it-IT" b="0" i="0" dirty="0">
                <a:solidFill>
                  <a:srgbClr val="000000"/>
                </a:solidFill>
                <a:effectLst/>
                <a:latin typeface="-apple-system"/>
              </a:rPr>
              <a:t>Per ulteriori approfondimenti sulla creazione di diagrammi di flusso, visita: Guida ai diagrammi di flusso di </a:t>
            </a:r>
            <a:r>
              <a:rPr lang="en-US" b="0" i="0" dirty="0">
                <a:solidFill>
                  <a:srgbClr val="000000"/>
                </a:solidFill>
                <a:effectLst/>
                <a:latin typeface="Calibri"/>
                <a:ea typeface="Calibri"/>
                <a:cs typeface="Calibri"/>
                <a:hlinkClick r:id="rId5"/>
              </a:rPr>
              <a:t>SmartDraw</a:t>
            </a:r>
            <a:r>
              <a:rPr lang="en-US" dirty="0">
                <a:solidFill>
                  <a:srgbClr val="000000"/>
                </a:solidFill>
                <a:latin typeface="Calibri"/>
                <a:ea typeface="Calibri"/>
                <a:cs typeface="Calibri"/>
                <a:hlinkClick r:id="rId5"/>
              </a:rPr>
              <a:t> Flowchart Guide</a:t>
            </a:r>
            <a:r>
              <a:rPr lang="en-US" dirty="0">
                <a:solidFill>
                  <a:srgbClr val="000000"/>
                </a:solidFill>
                <a:latin typeface="Calibri"/>
                <a:ea typeface="Calibri"/>
                <a:cs typeface="Calibri"/>
              </a:rPr>
              <a:t>.</a:t>
            </a:r>
            <a:endParaRPr lang="en-US" b="0" i="0" dirty="0">
              <a:solidFill>
                <a:srgbClr val="000000"/>
              </a:solidFill>
              <a:effectLst/>
              <a:latin typeface="Calibri"/>
              <a:ea typeface="Calibri"/>
              <a:cs typeface="Calibri"/>
            </a:endParaRPr>
          </a:p>
          <a:p>
            <a:pPr algn="just"/>
            <a:endParaRPr lang="en-US" dirty="0">
              <a:solidFill>
                <a:srgbClr val="000000"/>
              </a:solidFill>
              <a:latin typeface="Calibri"/>
              <a:ea typeface="Calibri"/>
              <a:cs typeface="Calibri"/>
            </a:endParaRPr>
          </a:p>
          <a:p>
            <a:pPr algn="just"/>
            <a:r>
              <a:rPr lang="it-IT" b="0" i="0" dirty="0">
                <a:solidFill>
                  <a:srgbClr val="000000"/>
                </a:solidFill>
                <a:effectLst/>
                <a:ea typeface="+mn-lt"/>
                <a:cs typeface="+mn-lt"/>
              </a:rPr>
              <a:t>Hai a disposizione vari strumenti per aiutarti a mappare i tuoi processi:</a:t>
            </a:r>
            <a:endParaRPr lang="it-IT" dirty="0">
              <a:ea typeface="+mn-lt"/>
              <a:cs typeface="+mn-lt"/>
            </a:endParaRPr>
          </a:p>
          <a:p>
            <a:pPr marL="285750" indent="-285750" algn="just">
              <a:buFont typeface="Arial"/>
              <a:buChar char="•"/>
            </a:pPr>
            <a:r>
              <a:rPr lang="it-IT" b="0" i="0" dirty="0">
                <a:solidFill>
                  <a:srgbClr val="000000"/>
                </a:solidFill>
                <a:effectLst/>
                <a:ea typeface="+mn-lt"/>
                <a:cs typeface="+mn-lt"/>
              </a:rPr>
              <a:t>Schizzalo su carta</a:t>
            </a:r>
            <a:r>
              <a:rPr lang="it-IT" dirty="0">
                <a:solidFill>
                  <a:srgbClr val="000000"/>
                </a:solidFill>
                <a:ea typeface="+mn-lt"/>
                <a:cs typeface="+mn-lt"/>
              </a:rPr>
              <a:t>;</a:t>
            </a:r>
            <a:endParaRPr lang="it-IT" dirty="0">
              <a:ea typeface="+mn-lt"/>
              <a:cs typeface="+mn-lt"/>
            </a:endParaRPr>
          </a:p>
          <a:p>
            <a:pPr marL="285750" indent="-285750" algn="just">
              <a:buFont typeface="Arial"/>
              <a:buChar char="•"/>
            </a:pPr>
            <a:r>
              <a:rPr lang="it-IT" b="0" i="0" dirty="0">
                <a:solidFill>
                  <a:srgbClr val="000000"/>
                </a:solidFill>
                <a:effectLst/>
                <a:ea typeface="+mn-lt"/>
                <a:cs typeface="+mn-lt"/>
              </a:rPr>
              <a:t>PowerPoint per diagrammi di flusso</a:t>
            </a:r>
            <a:r>
              <a:rPr lang="it-IT" dirty="0">
                <a:solidFill>
                  <a:srgbClr val="000000"/>
                </a:solidFill>
                <a:ea typeface="+mn-lt"/>
                <a:cs typeface="+mn-lt"/>
              </a:rPr>
              <a:t>;</a:t>
            </a:r>
            <a:endParaRPr lang="it-IT" dirty="0">
              <a:ea typeface="+mn-lt"/>
              <a:cs typeface="+mn-lt"/>
            </a:endParaRPr>
          </a:p>
          <a:p>
            <a:pPr marL="285750" indent="-285750" algn="just">
              <a:buFont typeface="Arial"/>
              <a:buChar char="•"/>
            </a:pPr>
            <a:r>
              <a:rPr lang="it-IT" b="0" i="0" dirty="0" err="1">
                <a:solidFill>
                  <a:srgbClr val="000000"/>
                </a:solidFill>
                <a:effectLst/>
                <a:ea typeface="+mn-lt"/>
                <a:cs typeface="+mn-lt"/>
              </a:rPr>
              <a:t>Canva</a:t>
            </a:r>
            <a:r>
              <a:rPr lang="it-IT" b="0" i="0" dirty="0">
                <a:solidFill>
                  <a:srgbClr val="000000"/>
                </a:solidFill>
                <a:effectLst/>
                <a:ea typeface="+mn-lt"/>
                <a:cs typeface="+mn-lt"/>
              </a:rPr>
              <a:t>, Miro e altri per </a:t>
            </a:r>
            <a:r>
              <a:rPr lang="it-IT" dirty="0">
                <a:solidFill>
                  <a:srgbClr val="000000"/>
                </a:solidFill>
                <a:ea typeface="+mn-lt"/>
                <a:cs typeface="+mn-lt"/>
              </a:rPr>
              <a:t>programmi</a:t>
            </a:r>
            <a:r>
              <a:rPr lang="it-IT" b="0" i="0" dirty="0">
                <a:solidFill>
                  <a:srgbClr val="000000"/>
                </a:solidFill>
                <a:effectLst/>
                <a:ea typeface="+mn-lt"/>
                <a:cs typeface="+mn-lt"/>
              </a:rPr>
              <a:t> più orientati al design</a:t>
            </a:r>
            <a:r>
              <a:rPr lang="it-IT" dirty="0">
                <a:solidFill>
                  <a:srgbClr val="000000"/>
                </a:solidFill>
                <a:ea typeface="+mn-lt"/>
                <a:cs typeface="+mn-lt"/>
              </a:rPr>
              <a:t>;</a:t>
            </a:r>
            <a:endParaRPr lang="it-IT" dirty="0">
              <a:ea typeface="+mn-lt"/>
              <a:cs typeface="+mn-lt"/>
            </a:endParaRPr>
          </a:p>
          <a:p>
            <a:pPr marL="285750" indent="-285750" algn="just">
              <a:buFont typeface="Arial"/>
              <a:buChar char="•"/>
            </a:pPr>
            <a:r>
              <a:rPr lang="it-IT" b="0" i="0" dirty="0" err="1">
                <a:solidFill>
                  <a:srgbClr val="000000"/>
                </a:solidFill>
                <a:effectLst/>
                <a:ea typeface="+mn-lt"/>
                <a:cs typeface="+mn-lt"/>
              </a:rPr>
              <a:t>SmartDraw</a:t>
            </a:r>
            <a:r>
              <a:rPr lang="it-IT" b="0" i="0" dirty="0">
                <a:solidFill>
                  <a:srgbClr val="000000"/>
                </a:solidFill>
                <a:effectLst/>
                <a:ea typeface="+mn-lt"/>
                <a:cs typeface="+mn-lt"/>
              </a:rPr>
              <a:t>, </a:t>
            </a:r>
            <a:r>
              <a:rPr lang="it-IT" b="0" i="0" dirty="0" err="1">
                <a:solidFill>
                  <a:srgbClr val="000000"/>
                </a:solidFill>
                <a:effectLst/>
                <a:ea typeface="+mn-lt"/>
                <a:cs typeface="+mn-lt"/>
              </a:rPr>
              <a:t>Lucidchart</a:t>
            </a:r>
            <a:r>
              <a:rPr lang="it-IT" b="0" i="0" dirty="0">
                <a:solidFill>
                  <a:srgbClr val="000000"/>
                </a:solidFill>
                <a:effectLst/>
                <a:ea typeface="+mn-lt"/>
                <a:cs typeface="+mn-lt"/>
              </a:rPr>
              <a:t> e </a:t>
            </a:r>
            <a:r>
              <a:rPr lang="it-IT" dirty="0">
                <a:solidFill>
                  <a:srgbClr val="000000"/>
                </a:solidFill>
                <a:ea typeface="+mn-lt"/>
                <a:cs typeface="+mn-lt"/>
              </a:rPr>
              <a:t>applicazioni </a:t>
            </a:r>
            <a:r>
              <a:rPr lang="it-IT" b="0" i="0" dirty="0">
                <a:solidFill>
                  <a:srgbClr val="000000"/>
                </a:solidFill>
                <a:effectLst/>
                <a:ea typeface="+mn-lt"/>
                <a:cs typeface="+mn-lt"/>
              </a:rPr>
              <a:t>simili per la creazione avanzata di diagrammi di flusso</a:t>
            </a:r>
            <a:r>
              <a:rPr lang="it-IT" dirty="0">
                <a:solidFill>
                  <a:srgbClr val="000000"/>
                </a:solidFill>
                <a:ea typeface="+mn-lt"/>
                <a:cs typeface="+mn-lt"/>
              </a:rPr>
              <a:t>;</a:t>
            </a:r>
            <a:endParaRPr lang="it-IT" dirty="0">
              <a:ea typeface="+mn-lt"/>
              <a:cs typeface="+mn-lt"/>
            </a:endParaRPr>
          </a:p>
          <a:p>
            <a:pPr marL="285750" indent="-285750" algn="just">
              <a:buFont typeface="Arial"/>
              <a:buChar char="•"/>
            </a:pPr>
            <a:r>
              <a:rPr lang="it-IT" b="0" i="0" dirty="0">
                <a:solidFill>
                  <a:srgbClr val="000000"/>
                </a:solidFill>
                <a:effectLst/>
                <a:ea typeface="+mn-lt"/>
                <a:cs typeface="+mn-lt"/>
              </a:rPr>
              <a:t>Esplora altre applicazioni specializzate per esigenze personalizzate</a:t>
            </a:r>
            <a:r>
              <a:rPr lang="it-IT" dirty="0">
                <a:solidFill>
                  <a:srgbClr val="000000"/>
                </a:solidFill>
                <a:ea typeface="+mn-lt"/>
                <a:cs typeface="+mn-lt"/>
              </a:rPr>
              <a:t>.</a:t>
            </a:r>
            <a:endParaRPr lang="it-IT" dirty="0">
              <a:ea typeface="+mn-lt"/>
              <a:cs typeface="+mn-lt"/>
            </a:endParaRPr>
          </a:p>
          <a:p>
            <a:pPr algn="just"/>
            <a:endParaRPr lang="it-IT" dirty="0">
              <a:latin typeface="-apple-system"/>
            </a:endParaRPr>
          </a:p>
        </p:txBody>
      </p:sp>
      <p:sp>
        <p:nvSpPr>
          <p:cNvPr id="7" name="CasellaDiTesto 6">
            <a:extLst>
              <a:ext uri="{FF2B5EF4-FFF2-40B4-BE49-F238E27FC236}">
                <a16:creationId xmlns:a16="http://schemas.microsoft.com/office/drawing/2014/main" id="{E84664D7-C38A-C6D9-00CB-B6E7E5599D43}"/>
              </a:ext>
            </a:extLst>
          </p:cNvPr>
          <p:cNvSpPr txBox="1"/>
          <p:nvPr/>
        </p:nvSpPr>
        <p:spPr>
          <a:xfrm>
            <a:off x="486888" y="6044463"/>
            <a:ext cx="5397334" cy="369332"/>
          </a:xfrm>
          <a:prstGeom prst="rect">
            <a:avLst/>
          </a:prstGeom>
          <a:noFill/>
        </p:spPr>
        <p:txBody>
          <a:bodyPr wrap="square">
            <a:spAutoFit/>
          </a:bodyPr>
          <a:lstStyle/>
          <a:p>
            <a:r>
              <a:rPr lang="it-IT" dirty="0">
                <a:hlinkClick r:id="rId6"/>
              </a:rPr>
              <a:t>https://youtu.be/wLkvvqypq1E?feature=shared</a:t>
            </a:r>
            <a:endParaRPr lang="it-IT" dirty="0"/>
          </a:p>
        </p:txBody>
      </p:sp>
      <p:sp>
        <p:nvSpPr>
          <p:cNvPr id="8" name="CasellaDiTesto 7">
            <a:extLst>
              <a:ext uri="{FF2B5EF4-FFF2-40B4-BE49-F238E27FC236}">
                <a16:creationId xmlns:a16="http://schemas.microsoft.com/office/drawing/2014/main" id="{43706F15-F2EF-4445-A411-15E6399D4467}"/>
              </a:ext>
            </a:extLst>
          </p:cNvPr>
          <p:cNvSpPr txBox="1"/>
          <p:nvPr/>
        </p:nvSpPr>
        <p:spPr>
          <a:xfrm>
            <a:off x="486888" y="5498275"/>
            <a:ext cx="1409360" cy="369332"/>
          </a:xfrm>
          <a:prstGeom prst="rect">
            <a:avLst/>
          </a:prstGeom>
          <a:noFill/>
        </p:spPr>
        <p:txBody>
          <a:bodyPr wrap="none" rtlCol="0">
            <a:spAutoFit/>
          </a:bodyPr>
          <a:lstStyle/>
          <a:p>
            <a:r>
              <a:rPr lang="it-IT" dirty="0"/>
              <a:t>Link al video:</a:t>
            </a:r>
          </a:p>
        </p:txBody>
      </p:sp>
    </p:spTree>
    <p:extLst>
      <p:ext uri="{BB962C8B-B14F-4D97-AF65-F5344CB8AC3E}">
        <p14:creationId xmlns:p14="http://schemas.microsoft.com/office/powerpoint/2010/main" val="3255719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B9B0C3F-4DC3-0564-C036-57C100684072}"/>
              </a:ext>
            </a:extLst>
          </p:cNvPr>
          <p:cNvSpPr>
            <a:spLocks noGrp="1"/>
          </p:cNvSpPr>
          <p:nvPr>
            <p:ph type="title"/>
          </p:nvPr>
        </p:nvSpPr>
        <p:spPr>
          <a:xfrm>
            <a:off x="271119" y="199443"/>
            <a:ext cx="7979746" cy="526029"/>
          </a:xfrm>
        </p:spPr>
        <p:txBody>
          <a:bodyPr lIns="91440" tIns="45720" rIns="91440" bIns="45720" anchor="b"/>
          <a:lstStyle/>
          <a:p>
            <a:br>
              <a:rPr lang="it-IT" dirty="0"/>
            </a:br>
            <a:r>
              <a:rPr lang="it-IT" sz="2800" b="1" dirty="0">
                <a:solidFill>
                  <a:srgbClr val="000000"/>
                </a:solidFill>
                <a:latin typeface="Calibri"/>
                <a:ea typeface="Calibri"/>
                <a:cs typeface="Calibri"/>
              </a:rPr>
              <a:t>Ecco le risposte </a:t>
            </a:r>
            <a:r>
              <a:rPr lang="it-IT" sz="2800" b="1" i="0" dirty="0">
                <a:solidFill>
                  <a:srgbClr val="000000"/>
                </a:solidFill>
                <a:effectLst/>
                <a:latin typeface="Calibri"/>
                <a:ea typeface="Calibri"/>
                <a:cs typeface="Calibri"/>
              </a:rPr>
              <a:t>per </a:t>
            </a:r>
            <a:r>
              <a:rPr lang="it-IT" sz="2800" b="1" dirty="0">
                <a:solidFill>
                  <a:srgbClr val="000000"/>
                </a:solidFill>
                <a:latin typeface="Calibri"/>
                <a:ea typeface="Calibri"/>
                <a:cs typeface="Calibri"/>
              </a:rPr>
              <a:t>l'esercizio True/False</a:t>
            </a:r>
            <a:endParaRPr lang="hu-HU" sz="2800" b="1" dirty="0"/>
          </a:p>
        </p:txBody>
      </p:sp>
      <p:sp>
        <p:nvSpPr>
          <p:cNvPr id="3" name="Tartalom helye 2">
            <a:extLst>
              <a:ext uri="{FF2B5EF4-FFF2-40B4-BE49-F238E27FC236}">
                <a16:creationId xmlns:a16="http://schemas.microsoft.com/office/drawing/2014/main" id="{43A7A0EC-7616-DA61-CC13-E671E79DF138}"/>
              </a:ext>
            </a:extLst>
          </p:cNvPr>
          <p:cNvSpPr>
            <a:spLocks noGrp="1"/>
          </p:cNvSpPr>
          <p:nvPr>
            <p:ph sz="half" idx="1"/>
          </p:nvPr>
        </p:nvSpPr>
        <p:spPr>
          <a:xfrm>
            <a:off x="271921" y="1028139"/>
            <a:ext cx="10255920" cy="5470538"/>
          </a:xfrm>
        </p:spPr>
        <p:txBody>
          <a:bodyPr lIns="91440" tIns="45720" rIns="91440" bIns="45720" anchor="t"/>
          <a:lstStyle/>
          <a:p>
            <a:pPr marL="239395" indent="-239395">
              <a:buNone/>
            </a:pPr>
            <a:r>
              <a:rPr lang="it-IT" sz="1800" b="1" dirty="0">
                <a:ea typeface="+mn-lt"/>
                <a:cs typeface="+mn-lt"/>
              </a:rPr>
              <a:t>Lean Six Sigma:</a:t>
            </a:r>
            <a:endParaRPr lang="it-IT" sz="2900" dirty="0">
              <a:ea typeface="Calibri" panose="020F0502020204030204"/>
              <a:cs typeface="Calibri" panose="020F0502020204030204"/>
            </a:endParaRPr>
          </a:p>
          <a:p>
            <a:pPr marL="239395" indent="-239395">
              <a:buFont typeface="Arial"/>
              <a:buChar char="•"/>
            </a:pPr>
            <a:r>
              <a:rPr lang="it-IT" sz="1600" dirty="0">
                <a:ea typeface="+mn-lt"/>
                <a:cs typeface="+mn-lt"/>
              </a:rPr>
              <a:t>Il ciclo PDCA, che sta per Pianificare, Fare, Controllare, Agire, è uno strumento utilizzato in Lean Six Sigma.</a:t>
            </a:r>
            <a:br>
              <a:rPr lang="it-IT" sz="1600" dirty="0">
                <a:ea typeface="+mn-lt"/>
                <a:cs typeface="+mn-lt"/>
              </a:rPr>
            </a:br>
            <a:r>
              <a:rPr lang="it-IT" sz="1600" dirty="0">
                <a:ea typeface="+mn-lt"/>
                <a:cs typeface="+mn-lt"/>
              </a:rPr>
              <a:t> (Vero);</a:t>
            </a:r>
          </a:p>
          <a:p>
            <a:pPr marL="239395" indent="-239395">
              <a:buFont typeface="Arial"/>
              <a:buChar char="•"/>
            </a:pPr>
            <a:r>
              <a:rPr lang="it-IT" sz="1600" dirty="0">
                <a:ea typeface="+mn-lt"/>
                <a:cs typeface="+mn-lt"/>
              </a:rPr>
              <a:t>Lean Six Sigma si concentra esclusivamente su guadagni a breve termine e ignora i miglioramenti a lungo termine (Falso) – Lean Six Sigma mira sia ai miglioramenti a breve che a lungo termine, bilanciando efficienza e qualità sostenibile.</a:t>
            </a:r>
          </a:p>
          <a:p>
            <a:pPr marL="0" indent="0">
              <a:buNone/>
            </a:pPr>
            <a:r>
              <a:rPr lang="it-IT" sz="1800" b="1" dirty="0">
                <a:ea typeface="+mn-lt"/>
                <a:cs typeface="+mn-lt"/>
              </a:rPr>
              <a:t>Service Design:</a:t>
            </a:r>
            <a:endParaRPr lang="it-IT" sz="2900" dirty="0">
              <a:ea typeface="Calibri" panose="020F0502020204030204"/>
              <a:cs typeface="Calibri" panose="020F0502020204030204"/>
            </a:endParaRPr>
          </a:p>
          <a:p>
            <a:pPr marL="239395" indent="-239395">
              <a:buFont typeface="Arial"/>
              <a:buChar char="•"/>
            </a:pPr>
            <a:r>
              <a:rPr lang="it-IT" sz="1600" dirty="0">
                <a:ea typeface="+mn-lt"/>
                <a:cs typeface="+mn-lt"/>
              </a:rPr>
              <a:t>Il Service Design in una sala d'attesa di emergenza mira a migliorare sia il flusso dei pazienti che l'esperienza del paziente (Vero) – Il Service Design in contesti sanitari è orientato a migliorare l'efficienza e l'esperienza del paziente.</a:t>
            </a:r>
            <a:endParaRPr lang="it-IT" sz="1600" dirty="0">
              <a:ea typeface="Calibri"/>
              <a:cs typeface="Calibri"/>
            </a:endParaRPr>
          </a:p>
          <a:p>
            <a:pPr marL="239395" indent="-239395">
              <a:buFont typeface="Arial"/>
              <a:buChar char="•"/>
            </a:pPr>
            <a:r>
              <a:rPr lang="it-IT" sz="1600" dirty="0">
                <a:ea typeface="+mn-lt"/>
                <a:cs typeface="+mn-lt"/>
              </a:rPr>
              <a:t>Il design dei servizi si concentra esclusivamente sul miglioramento dell'esperienza del paziente, ignorando le necessità del personale (Falso) – Il Service Design deve considerare anche le necessità del personale per creare un ambiente di lavoro ottimale che influenzi positivamente l'esperienza del paziente.</a:t>
            </a:r>
            <a:endParaRPr lang="it-IT" sz="2900" dirty="0">
              <a:ea typeface="+mn-lt"/>
              <a:cs typeface="+mn-lt"/>
            </a:endParaRPr>
          </a:p>
          <a:p>
            <a:pPr marL="0" indent="0">
              <a:buNone/>
            </a:pPr>
            <a:r>
              <a:rPr lang="it-IT" sz="1800" b="1" dirty="0" err="1">
                <a:ea typeface="+mn-lt"/>
                <a:cs typeface="+mn-lt"/>
              </a:rPr>
              <a:t>Process</a:t>
            </a:r>
            <a:r>
              <a:rPr lang="it-IT" sz="1800" b="1" dirty="0">
                <a:ea typeface="+mn-lt"/>
                <a:cs typeface="+mn-lt"/>
              </a:rPr>
              <a:t> Flow Charts:</a:t>
            </a:r>
            <a:endParaRPr lang="it-IT" sz="2900">
              <a:ea typeface="Calibri" panose="020F0502020204030204"/>
              <a:cs typeface="Calibri" panose="020F0502020204030204"/>
            </a:endParaRPr>
          </a:p>
          <a:p>
            <a:pPr marL="239395" indent="-239395">
              <a:buFont typeface="Arial"/>
              <a:buChar char="•"/>
            </a:pPr>
            <a:r>
              <a:rPr lang="it-IT" sz="1600" dirty="0">
                <a:ea typeface="+mn-lt"/>
                <a:cs typeface="+mn-lt"/>
              </a:rPr>
              <a:t>I diagrammi di flusso dei processi rappresentano visivamente i passaggi di un processo (Vero) – I diagrammi di flusso sono strumenti efficaci per visualizzare i vari passaggi in un processo.</a:t>
            </a:r>
            <a:endParaRPr lang="it-IT" sz="1600" dirty="0">
              <a:ea typeface="Calibri"/>
              <a:cs typeface="Calibri"/>
            </a:endParaRPr>
          </a:p>
          <a:p>
            <a:pPr marL="239395" indent="-239395">
              <a:buFont typeface="Arial"/>
              <a:buChar char="•"/>
            </a:pPr>
            <a:r>
              <a:rPr lang="it-IT" sz="1600" dirty="0">
                <a:ea typeface="+mn-lt"/>
                <a:cs typeface="+mn-lt"/>
              </a:rPr>
              <a:t>I diagrammi di flusso non sono utili per migliorare la comunicazione tra i membri del team (Falso) – Al contrario, i diagrammi di flusso sono molto utili per migliorare la comunicazione e la comprensione tra i membri del team, chiarendo i passaggi e le responsabilità</a:t>
            </a:r>
            <a:r>
              <a:rPr lang="it-IT" sz="1800" dirty="0">
                <a:ea typeface="+mn-lt"/>
                <a:cs typeface="+mn-lt"/>
              </a:rPr>
              <a:t>.</a:t>
            </a:r>
            <a:endParaRPr lang="it-IT" dirty="0"/>
          </a:p>
          <a:p>
            <a:pPr marL="0" indent="0">
              <a:buNone/>
            </a:pPr>
            <a:endParaRPr lang="it-IT" sz="1800" dirty="0">
              <a:ea typeface="Calibri"/>
              <a:cs typeface="Calibri"/>
            </a:endParaRPr>
          </a:p>
          <a:p>
            <a:pPr marL="0" indent="0">
              <a:buNone/>
            </a:pPr>
            <a:endParaRPr lang="en-US" sz="2000" dirty="0"/>
          </a:p>
        </p:txBody>
      </p:sp>
      <p:sp>
        <p:nvSpPr>
          <p:cNvPr id="4" name="Footer Placeholder 4">
            <a:extLst>
              <a:ext uri="{FF2B5EF4-FFF2-40B4-BE49-F238E27FC236}">
                <a16:creationId xmlns:a16="http://schemas.microsoft.com/office/drawing/2014/main" id="{86E316C9-EE30-6724-5130-49529F7CA576}"/>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6802793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DA8A432-7D14-1B00-7C3B-420EED9D74B2}"/>
              </a:ext>
            </a:extLst>
          </p:cNvPr>
          <p:cNvSpPr>
            <a:spLocks noGrp="1"/>
          </p:cNvSpPr>
          <p:nvPr>
            <p:ph type="title"/>
          </p:nvPr>
        </p:nvSpPr>
        <p:spPr>
          <a:xfrm>
            <a:off x="775017" y="3409115"/>
            <a:ext cx="9454339" cy="2070959"/>
          </a:xfrm>
        </p:spPr>
        <p:txBody>
          <a:bodyPr lIns="91440" tIns="45720" rIns="91440" bIns="45720" anchor="t"/>
          <a:lstStyle/>
          <a:p>
            <a:r>
              <a:rPr lang="it-IT" sz="3600" dirty="0"/>
              <a:t>I PROCESSI POSSONO ESSERE CAMBIANTI!</a:t>
            </a:r>
            <a:br>
              <a:rPr lang="it-IT" sz="3600" dirty="0">
                <a:ea typeface="Calibri Light"/>
                <a:cs typeface="Calibri Light"/>
              </a:rPr>
            </a:br>
            <a:br>
              <a:rPr lang="it-IT" sz="5400" dirty="0"/>
            </a:br>
            <a:r>
              <a:rPr lang="it-IT" sz="2800" dirty="0"/>
              <a:t>Due esempi per ispirare l'azione.</a:t>
            </a:r>
            <a:br>
              <a:rPr lang="en-GB" sz="2800" dirty="0"/>
            </a:br>
            <a:br>
              <a:rPr lang="en-GB" sz="2800" b="1" dirty="0"/>
            </a:br>
            <a:endParaRPr lang="hu-HU" dirty="0">
              <a:ea typeface="Calibri Light"/>
              <a:cs typeface="Calibri Light"/>
            </a:endParaRPr>
          </a:p>
        </p:txBody>
      </p:sp>
      <p:sp>
        <p:nvSpPr>
          <p:cNvPr id="3" name="Footer Placeholder 4">
            <a:extLst>
              <a:ext uri="{FF2B5EF4-FFF2-40B4-BE49-F238E27FC236}">
                <a16:creationId xmlns:a16="http://schemas.microsoft.com/office/drawing/2014/main" id="{783F1ADB-95E6-5157-8BF1-472AF0B75A2C}"/>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
        <p:nvSpPr>
          <p:cNvPr id="5" name="CasellaDiTesto 4">
            <a:extLst>
              <a:ext uri="{FF2B5EF4-FFF2-40B4-BE49-F238E27FC236}">
                <a16:creationId xmlns:a16="http://schemas.microsoft.com/office/drawing/2014/main" id="{656FB194-8BBD-D1C5-1DEF-2925B01C3351}"/>
              </a:ext>
            </a:extLst>
          </p:cNvPr>
          <p:cNvSpPr txBox="1"/>
          <p:nvPr/>
        </p:nvSpPr>
        <p:spPr>
          <a:xfrm>
            <a:off x="2995551" y="5761962"/>
            <a:ext cx="5397334" cy="369332"/>
          </a:xfrm>
          <a:prstGeom prst="rect">
            <a:avLst/>
          </a:prstGeom>
          <a:noFill/>
        </p:spPr>
        <p:txBody>
          <a:bodyPr wrap="square">
            <a:spAutoFit/>
          </a:bodyPr>
          <a:lstStyle/>
          <a:p>
            <a:r>
              <a:rPr lang="it-IT" dirty="0">
                <a:hlinkClick r:id="rId3"/>
              </a:rPr>
              <a:t>https://youtu.be/mOmTMUIKB20?feature=shared</a:t>
            </a:r>
            <a:endParaRPr lang="it-IT" dirty="0"/>
          </a:p>
        </p:txBody>
      </p:sp>
    </p:spTree>
    <p:extLst>
      <p:ext uri="{BB962C8B-B14F-4D97-AF65-F5344CB8AC3E}">
        <p14:creationId xmlns:p14="http://schemas.microsoft.com/office/powerpoint/2010/main" val="15459292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259FC674-0690-7AA7-845B-BEDF6CE1F2B9}"/>
              </a:ext>
            </a:extLst>
          </p:cNvPr>
          <p:cNvSpPr>
            <a:spLocks noGrp="1"/>
          </p:cNvSpPr>
          <p:nvPr>
            <p:ph sz="half" idx="4294967295"/>
          </p:nvPr>
        </p:nvSpPr>
        <p:spPr>
          <a:xfrm>
            <a:off x="242379" y="387876"/>
            <a:ext cx="10246564" cy="2096124"/>
          </a:xfrm>
          <a:prstGeom prst="rect">
            <a:avLst/>
          </a:prstGeom>
        </p:spPr>
        <p:txBody>
          <a:bodyPr lIns="91440" tIns="45720" rIns="91440" bIns="45720" anchor="t"/>
          <a:lstStyle/>
          <a:p>
            <a:pPr marL="0" indent="0" algn="just">
              <a:buNone/>
            </a:pPr>
            <a:r>
              <a:rPr lang="hu-HU" sz="2200" b="1" i="0" u="none" strike="noStrike" baseline="0" dirty="0">
                <a:solidFill>
                  <a:srgbClr val="1A75DB"/>
                </a:solidFill>
              </a:rPr>
              <a:t>EOC Lugano </a:t>
            </a:r>
            <a:r>
              <a:rPr lang="hu-HU" sz="2200" b="1" i="0" u="none" strike="noStrike" baseline="0" dirty="0" err="1">
                <a:solidFill>
                  <a:srgbClr val="1A75DB"/>
                </a:solidFill>
              </a:rPr>
              <a:t>Regional</a:t>
            </a:r>
            <a:r>
              <a:rPr lang="hu-HU" sz="2200" b="1" i="0" u="none" strike="noStrike" baseline="0" dirty="0">
                <a:solidFill>
                  <a:srgbClr val="1A75DB"/>
                </a:solidFill>
              </a:rPr>
              <a:t> </a:t>
            </a:r>
            <a:r>
              <a:rPr lang="hu-HU" sz="2200" b="1" i="0" u="none" strike="noStrike" baseline="0" dirty="0" err="1">
                <a:solidFill>
                  <a:srgbClr val="1A75DB"/>
                </a:solidFill>
              </a:rPr>
              <a:t>Hospital</a:t>
            </a:r>
            <a:r>
              <a:rPr lang="hu-HU" sz="2200" b="1" i="0" u="none" strike="noStrike" baseline="0" dirty="0">
                <a:solidFill>
                  <a:srgbClr val="1A75DB"/>
                </a:solidFill>
              </a:rPr>
              <a:t>, </a:t>
            </a:r>
            <a:r>
              <a:rPr lang="hu-HU" sz="2200" b="1" i="0" u="none" strike="noStrike" baseline="0" dirty="0" err="1">
                <a:solidFill>
                  <a:srgbClr val="1A75DB"/>
                </a:solidFill>
              </a:rPr>
              <a:t>Switzerland</a:t>
            </a:r>
            <a:r>
              <a:rPr lang="hu-HU" sz="2200" b="1" i="0" u="none" strike="noStrike" baseline="0" dirty="0">
                <a:solidFill>
                  <a:srgbClr val="1A75DB"/>
                </a:solidFill>
              </a:rPr>
              <a:t> – 2023</a:t>
            </a:r>
          </a:p>
          <a:p>
            <a:pPr marL="0" indent="0" algn="just">
              <a:buNone/>
            </a:pPr>
            <a:r>
              <a:rPr lang="it-IT" sz="2200" b="1" dirty="0">
                <a:solidFill>
                  <a:srgbClr val="1A75DB"/>
                </a:solidFill>
              </a:rPr>
              <a:t>Problema: </a:t>
            </a:r>
            <a:r>
              <a:rPr lang="it-IT" sz="2200" dirty="0"/>
              <a:t>Come garantire una migliore sicurezza per i pazienti e per il personale riguardo all'igiene ospedaliera con una carenza di personale addetto alle pulizie, riducendo al contempo i costi? </a:t>
            </a:r>
          </a:p>
          <a:p>
            <a:pPr marL="0" indent="0" algn="just">
              <a:buNone/>
            </a:pPr>
            <a:r>
              <a:rPr lang="it-IT" sz="2200" b="1" dirty="0">
                <a:solidFill>
                  <a:srgbClr val="1A75DB"/>
                </a:solidFill>
              </a:rPr>
              <a:t>Soluzione: </a:t>
            </a:r>
            <a:r>
              <a:rPr lang="it-IT" sz="2200" dirty="0"/>
              <a:t>Implementazione di un sistema di gestione dell'ospitalità → tablet sui carrelli delle pulizie.</a:t>
            </a:r>
            <a:endParaRPr lang="hu-HU" sz="2200" dirty="0"/>
          </a:p>
        </p:txBody>
      </p:sp>
      <p:sp>
        <p:nvSpPr>
          <p:cNvPr id="4" name="Szövegdoboz 3">
            <a:extLst>
              <a:ext uri="{FF2B5EF4-FFF2-40B4-BE49-F238E27FC236}">
                <a16:creationId xmlns:a16="http://schemas.microsoft.com/office/drawing/2014/main" id="{420E7506-9D43-EBB1-E267-A0486E2DF28A}"/>
              </a:ext>
            </a:extLst>
          </p:cNvPr>
          <p:cNvSpPr txBox="1"/>
          <p:nvPr/>
        </p:nvSpPr>
        <p:spPr>
          <a:xfrm>
            <a:off x="366297" y="6106005"/>
            <a:ext cx="9937989" cy="523220"/>
          </a:xfrm>
          <a:prstGeom prst="rect">
            <a:avLst/>
          </a:prstGeom>
          <a:noFill/>
        </p:spPr>
        <p:txBody>
          <a:bodyPr wrap="square" rtlCol="0">
            <a:spAutoFit/>
          </a:bodyPr>
          <a:lstStyle/>
          <a:p>
            <a:r>
              <a:rPr lang="hu-HU" sz="1400" i="1" dirty="0" err="1"/>
              <a:t>Source</a:t>
            </a:r>
            <a:r>
              <a:rPr lang="hu-HU" sz="1400" i="1" dirty="0"/>
              <a:t>: F. U. </a:t>
            </a:r>
            <a:r>
              <a:rPr lang="hu-HU" sz="1400" i="1" dirty="0" err="1"/>
              <a:t>Mion</a:t>
            </a:r>
            <a:r>
              <a:rPr lang="hu-HU" sz="1400" i="1" dirty="0"/>
              <a:t> (2024): </a:t>
            </a:r>
            <a:r>
              <a:rPr lang="en-US" sz="1400" i="1" dirty="0"/>
              <a:t>From hotel to hospital: technological transfer and process innovation in the housekeeping department</a:t>
            </a:r>
            <a:r>
              <a:rPr lang="hu-HU" sz="1400" i="1" dirty="0"/>
              <a:t>, </a:t>
            </a:r>
            <a:r>
              <a:rPr lang="hu-HU" sz="1400" i="1" dirty="0" err="1"/>
              <a:t>presented</a:t>
            </a:r>
            <a:r>
              <a:rPr lang="hu-HU" sz="1400" i="1" dirty="0"/>
              <a:t> </a:t>
            </a:r>
            <a:r>
              <a:rPr lang="hu-HU" sz="1400" i="1" dirty="0" err="1"/>
              <a:t>at</a:t>
            </a:r>
            <a:r>
              <a:rPr lang="hu-HU" sz="1400" i="1" dirty="0"/>
              <a:t> EHMA 2024</a:t>
            </a:r>
          </a:p>
        </p:txBody>
      </p:sp>
      <p:pic>
        <p:nvPicPr>
          <p:cNvPr id="6" name="Kép 5" descr="A képen szöveg, képernyőkép, Téglalap, Betűtípus látható&#10;&#10;Automatikusan generált leírás">
            <a:extLst>
              <a:ext uri="{FF2B5EF4-FFF2-40B4-BE49-F238E27FC236}">
                <a16:creationId xmlns:a16="http://schemas.microsoft.com/office/drawing/2014/main" id="{2EB8FDFB-A03C-265D-BFA3-D25860F03FD9}"/>
              </a:ext>
            </a:extLst>
          </p:cNvPr>
          <p:cNvPicPr>
            <a:picLocks noChangeAspect="1"/>
          </p:cNvPicPr>
          <p:nvPr/>
        </p:nvPicPr>
        <p:blipFill>
          <a:blip r:embed="rId3"/>
          <a:stretch>
            <a:fillRect/>
          </a:stretch>
        </p:blipFill>
        <p:spPr>
          <a:xfrm>
            <a:off x="432096" y="2870522"/>
            <a:ext cx="5294839" cy="2736605"/>
          </a:xfrm>
          <a:prstGeom prst="rect">
            <a:avLst/>
          </a:prstGeom>
        </p:spPr>
      </p:pic>
      <p:sp>
        <p:nvSpPr>
          <p:cNvPr id="7" name="Tartalom helye 2">
            <a:extLst>
              <a:ext uri="{FF2B5EF4-FFF2-40B4-BE49-F238E27FC236}">
                <a16:creationId xmlns:a16="http://schemas.microsoft.com/office/drawing/2014/main" id="{1C6DD110-0B73-A98E-55CE-296578E56C66}"/>
              </a:ext>
            </a:extLst>
          </p:cNvPr>
          <p:cNvSpPr txBox="1">
            <a:spLocks/>
          </p:cNvSpPr>
          <p:nvPr/>
        </p:nvSpPr>
        <p:spPr>
          <a:xfrm>
            <a:off x="5923622" y="2482601"/>
            <a:ext cx="4381141" cy="3633223"/>
          </a:xfrm>
          <a:prstGeom prst="rect">
            <a:avLst/>
          </a:prstGeom>
        </p:spPr>
        <p:txBody>
          <a:bodyPr lIns="91440" tIns="45720" rIns="91440" bIns="45720" anchor="t"/>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Font typeface="Arial" panose="020B0604020202020204" pitchFamily="34" charset="0"/>
              <a:buNone/>
            </a:pPr>
            <a:r>
              <a:rPr lang="it-IT" sz="2200" b="1" dirty="0">
                <a:solidFill>
                  <a:srgbClr val="1A75DB"/>
                </a:solidFill>
              </a:rPr>
              <a:t>Risultati: </a:t>
            </a:r>
          </a:p>
          <a:p>
            <a:pPr marL="239395" indent="-239395" algn="just"/>
            <a:r>
              <a:rPr lang="it-IT" sz="2200" dirty="0">
                <a:solidFill>
                  <a:srgbClr val="000000"/>
                </a:solidFill>
              </a:rPr>
              <a:t>Migliore comunicazione interna; </a:t>
            </a:r>
            <a:endParaRPr lang="it-IT" sz="2200" dirty="0">
              <a:solidFill>
                <a:srgbClr val="000000"/>
              </a:solidFill>
              <a:ea typeface="Calibri"/>
              <a:cs typeface="Calibri"/>
            </a:endParaRPr>
          </a:p>
          <a:p>
            <a:pPr marL="239395" indent="-239395" algn="just"/>
            <a:r>
              <a:rPr lang="it-IT" sz="2200" dirty="0">
                <a:solidFill>
                  <a:srgbClr val="000000"/>
                </a:solidFill>
              </a:rPr>
              <a:t>Migliore monitoraggio;</a:t>
            </a:r>
            <a:endParaRPr lang="it-IT" sz="2200" dirty="0">
              <a:solidFill>
                <a:srgbClr val="000000"/>
              </a:solidFill>
              <a:ea typeface="Calibri"/>
              <a:cs typeface="Calibri"/>
            </a:endParaRPr>
          </a:p>
          <a:p>
            <a:pPr marL="239395" indent="-239395" algn="just"/>
            <a:r>
              <a:rPr lang="it-IT" sz="2200">
                <a:solidFill>
                  <a:srgbClr val="000000"/>
                </a:solidFill>
              </a:rPr>
              <a:t>Migliore l'allocazione dei costi </a:t>
            </a:r>
            <a:r>
              <a:rPr lang="it-IT" sz="2200" dirty="0">
                <a:solidFill>
                  <a:srgbClr val="000000"/>
                </a:solidFill>
              </a:rPr>
              <a:t>dei servizi e delle risorse umane;</a:t>
            </a:r>
            <a:endParaRPr lang="it-IT" sz="2200" dirty="0">
              <a:solidFill>
                <a:srgbClr val="000000"/>
              </a:solidFill>
              <a:ea typeface="Calibri"/>
              <a:cs typeface="Calibri"/>
            </a:endParaRPr>
          </a:p>
          <a:p>
            <a:pPr marL="239395" indent="-239395" algn="just"/>
            <a:r>
              <a:rPr lang="it-IT" sz="2200">
                <a:solidFill>
                  <a:srgbClr val="000000"/>
                </a:solidFill>
              </a:rPr>
              <a:t>Ridurre le infezione</a:t>
            </a:r>
            <a:r>
              <a:rPr lang="it-IT" sz="2200" dirty="0">
                <a:solidFill>
                  <a:srgbClr val="000000"/>
                </a:solidFill>
              </a:rPr>
              <a:t> e costi connessi</a:t>
            </a:r>
            <a:endParaRPr lang="it-IT" sz="2200" dirty="0">
              <a:solidFill>
                <a:srgbClr val="000000"/>
              </a:solidFill>
              <a:ea typeface="Calibri"/>
              <a:cs typeface="Calibri"/>
            </a:endParaRPr>
          </a:p>
          <a:p>
            <a:pPr marL="239395" indent="-239395" algn="just"/>
            <a:r>
              <a:rPr lang="it-IT" sz="2200" dirty="0">
                <a:solidFill>
                  <a:srgbClr val="000000"/>
                </a:solidFill>
              </a:rPr>
              <a:t>Aumentare la soddisfazione dei pazienti</a:t>
            </a:r>
            <a:endParaRPr lang="it-IT" sz="2200" dirty="0">
              <a:solidFill>
                <a:srgbClr val="000000"/>
              </a:solidFill>
              <a:ea typeface="Calibri"/>
              <a:cs typeface="Calibri"/>
            </a:endParaRPr>
          </a:p>
          <a:p>
            <a:pPr marL="0" indent="0" algn="just">
              <a:buFont typeface="Arial" panose="020B0604020202020204" pitchFamily="34" charset="0"/>
              <a:buNone/>
            </a:pPr>
            <a:endParaRPr lang="it-IT" sz="2200" dirty="0">
              <a:solidFill>
                <a:srgbClr val="000000"/>
              </a:solidFill>
            </a:endParaRPr>
          </a:p>
          <a:p>
            <a:pPr marL="0" indent="0" algn="just">
              <a:buFont typeface="Arial" panose="020B0604020202020204" pitchFamily="34" charset="0"/>
              <a:buNone/>
            </a:pPr>
            <a:endParaRPr lang="hu-HU" sz="2200" dirty="0">
              <a:solidFill>
                <a:srgbClr val="000000"/>
              </a:solidFill>
            </a:endParaRPr>
          </a:p>
        </p:txBody>
      </p:sp>
      <p:sp>
        <p:nvSpPr>
          <p:cNvPr id="2" name="Footer Placeholder 4">
            <a:extLst>
              <a:ext uri="{FF2B5EF4-FFF2-40B4-BE49-F238E27FC236}">
                <a16:creationId xmlns:a16="http://schemas.microsoft.com/office/drawing/2014/main" id="{7F566042-5B5F-8491-6598-1A1929C2EEBA}"/>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8" name="CasellaDiTesto 7">
            <a:extLst>
              <a:ext uri="{FF2B5EF4-FFF2-40B4-BE49-F238E27FC236}">
                <a16:creationId xmlns:a16="http://schemas.microsoft.com/office/drawing/2014/main" id="{CAB43F1F-E93C-D7B2-44CD-E13F691ADE92}"/>
              </a:ext>
            </a:extLst>
          </p:cNvPr>
          <p:cNvSpPr txBox="1"/>
          <p:nvPr/>
        </p:nvSpPr>
        <p:spPr>
          <a:xfrm>
            <a:off x="3411940" y="23157"/>
            <a:ext cx="5397334" cy="369332"/>
          </a:xfrm>
          <a:prstGeom prst="rect">
            <a:avLst/>
          </a:prstGeom>
          <a:noFill/>
        </p:spPr>
        <p:txBody>
          <a:bodyPr wrap="square">
            <a:spAutoFit/>
          </a:bodyPr>
          <a:lstStyle/>
          <a:p>
            <a:r>
              <a:rPr lang="it-IT" dirty="0">
                <a:hlinkClick r:id="rId4"/>
              </a:rPr>
              <a:t>https://youtu.be/6kHwVjzBlPg?feature=shared</a:t>
            </a:r>
            <a:endParaRPr lang="it-IT" dirty="0"/>
          </a:p>
        </p:txBody>
      </p:sp>
      <p:sp>
        <p:nvSpPr>
          <p:cNvPr id="9" name="CasellaDiTesto 8">
            <a:extLst>
              <a:ext uri="{FF2B5EF4-FFF2-40B4-BE49-F238E27FC236}">
                <a16:creationId xmlns:a16="http://schemas.microsoft.com/office/drawing/2014/main" id="{A0511C9F-5D72-10AF-0E96-C908CD93B517}"/>
              </a:ext>
            </a:extLst>
          </p:cNvPr>
          <p:cNvSpPr txBox="1"/>
          <p:nvPr/>
        </p:nvSpPr>
        <p:spPr>
          <a:xfrm>
            <a:off x="3224955" y="6478627"/>
            <a:ext cx="5397334" cy="369332"/>
          </a:xfrm>
          <a:prstGeom prst="rect">
            <a:avLst/>
          </a:prstGeom>
          <a:noFill/>
        </p:spPr>
        <p:txBody>
          <a:bodyPr wrap="square">
            <a:spAutoFit/>
          </a:bodyPr>
          <a:lstStyle/>
          <a:p>
            <a:r>
              <a:rPr lang="it-IT" dirty="0">
                <a:hlinkClick r:id="rId5"/>
              </a:rPr>
              <a:t>https://youtu.be/RZzyz8ZDs8U?feature=shared</a:t>
            </a:r>
            <a:endParaRPr lang="it-IT" dirty="0"/>
          </a:p>
        </p:txBody>
      </p:sp>
    </p:spTree>
    <p:extLst>
      <p:ext uri="{BB962C8B-B14F-4D97-AF65-F5344CB8AC3E}">
        <p14:creationId xmlns:p14="http://schemas.microsoft.com/office/powerpoint/2010/main" val="18613347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B545358-A12E-4722-FB34-C7351DA9DD26}"/>
              </a:ext>
            </a:extLst>
          </p:cNvPr>
          <p:cNvSpPr>
            <a:spLocks noGrp="1"/>
          </p:cNvSpPr>
          <p:nvPr>
            <p:ph type="title"/>
          </p:nvPr>
        </p:nvSpPr>
        <p:spPr>
          <a:xfrm>
            <a:off x="742948" y="2224303"/>
            <a:ext cx="9313863" cy="2676962"/>
          </a:xfrm>
        </p:spPr>
        <p:txBody>
          <a:bodyPr lIns="91440" tIns="45720" rIns="91440" bIns="45720" anchor="ctr"/>
          <a:lstStyle/>
          <a:p>
            <a:pPr defTabSz="914400" eaLnBrk="0" fontAlgn="base" hangingPunct="0">
              <a:lnSpc>
                <a:spcPct val="100000"/>
              </a:lnSpc>
              <a:spcAft>
                <a:spcPct val="0"/>
              </a:spcAft>
            </a:pPr>
            <a:br>
              <a:rPr lang="it-IT" altLang="it-IT" sz="4000" b="0" dirty="0">
                <a:solidFill>
                  <a:schemeClr val="tx1"/>
                </a:solidFill>
                <a:latin typeface="Arial"/>
                <a:cs typeface="Arial"/>
              </a:rPr>
            </a:br>
            <a:r>
              <a:rPr kumimoji="0" lang="it-IT" altLang="it-IT" sz="4000" b="0" i="0" u="none" strike="noStrike" cap="none" normalizeH="0" baseline="0" dirty="0">
                <a:ln>
                  <a:noFill/>
                </a:ln>
                <a:solidFill>
                  <a:schemeClr val="tx1"/>
                </a:solidFill>
                <a:effectLst/>
                <a:latin typeface="Arial"/>
                <a:cs typeface="Arial"/>
              </a:rPr>
              <a:t>Sono sempre i dipendenti in prima linea a comprendere meglio i processi</a:t>
            </a:r>
            <a:br>
              <a:rPr lang="it-IT" altLang="it-IT" sz="4000" b="0" i="0" u="none" strike="noStrike" cap="none" normalizeH="0" baseline="0" dirty="0">
                <a:ln>
                  <a:noFill/>
                </a:ln>
                <a:effectLst/>
                <a:latin typeface="Arial" panose="020B0604020202020204" pitchFamily="34" charset="0"/>
              </a:rPr>
            </a:br>
            <a:br>
              <a:rPr lang="it-IT" altLang="it-IT" sz="4000" b="0" i="0" u="none" strike="noStrike" cap="none" normalizeH="0" baseline="0" dirty="0">
                <a:ln>
                  <a:noFill/>
                </a:ln>
                <a:effectLst/>
                <a:latin typeface="Arial" panose="020B0604020202020204" pitchFamily="34" charset="0"/>
              </a:rPr>
            </a:br>
            <a:r>
              <a:rPr kumimoji="0" lang="it-IT" altLang="it-IT" sz="4000" b="0" i="0" u="none" strike="noStrike" cap="none" normalizeH="0" baseline="0" dirty="0">
                <a:ln>
                  <a:noFill/>
                </a:ln>
                <a:solidFill>
                  <a:schemeClr val="tx1"/>
                </a:solidFill>
                <a:effectLst/>
                <a:latin typeface="Arial"/>
                <a:cs typeface="Arial"/>
              </a:rPr>
              <a:t>Non aspettare che il contesto sia favorevole al cambiamento</a:t>
            </a:r>
            <a:r>
              <a:rPr lang="it-IT" altLang="it-IT" sz="4000" b="0" dirty="0">
                <a:solidFill>
                  <a:schemeClr val="tx1"/>
                </a:solidFill>
                <a:latin typeface="Arial"/>
                <a:cs typeface="Arial"/>
              </a:rPr>
              <a:t>:</a:t>
            </a:r>
            <a:r>
              <a:rPr kumimoji="0" lang="it-IT" altLang="it-IT" sz="4000" b="0" i="0" u="none" strike="noStrike" cap="none" normalizeH="0" baseline="0" dirty="0">
                <a:ln>
                  <a:noFill/>
                </a:ln>
                <a:solidFill>
                  <a:schemeClr val="tx1"/>
                </a:solidFill>
                <a:effectLst/>
                <a:latin typeface="Arial"/>
                <a:cs typeface="Arial"/>
              </a:rPr>
              <a:t> </a:t>
            </a:r>
            <a:r>
              <a:rPr lang="it-IT" altLang="it-IT" sz="4000" b="0" dirty="0">
                <a:solidFill>
                  <a:schemeClr val="tx1"/>
                </a:solidFill>
                <a:latin typeface="Arial"/>
                <a:cs typeface="Arial"/>
              </a:rPr>
              <a:t>incomincia tu con il</a:t>
            </a:r>
            <a:r>
              <a:rPr kumimoji="0" lang="it-IT" altLang="it-IT" sz="4000" b="0" i="0" u="none" strike="noStrike" cap="none" normalizeH="0" baseline="0" dirty="0">
                <a:ln>
                  <a:noFill/>
                </a:ln>
                <a:solidFill>
                  <a:schemeClr val="tx1"/>
                </a:solidFill>
                <a:effectLst/>
                <a:latin typeface="Arial"/>
                <a:cs typeface="Arial"/>
              </a:rPr>
              <a:t> cambiamento</a:t>
            </a:r>
            <a:br>
              <a:rPr lang="it-IT" altLang="it-IT" sz="4000" b="0" i="0" u="none" strike="noStrike" cap="none" normalizeH="0" baseline="0" dirty="0">
                <a:ln>
                  <a:noFill/>
                </a:ln>
                <a:effectLst/>
                <a:latin typeface="Arial" panose="020B0604020202020204" pitchFamily="34" charset="0"/>
              </a:rPr>
            </a:br>
            <a:br>
              <a:rPr lang="it-IT" altLang="it-IT" sz="4000" b="0" i="0" u="none" strike="noStrike" cap="none" normalizeH="0" baseline="0" dirty="0">
                <a:ln>
                  <a:noFill/>
                </a:ln>
                <a:effectLst/>
                <a:latin typeface="Arial" panose="020B0604020202020204" pitchFamily="34" charset="0"/>
              </a:rPr>
            </a:br>
            <a:r>
              <a:rPr lang="it-IT" altLang="it-IT" sz="4000" b="0" dirty="0">
                <a:solidFill>
                  <a:schemeClr val="tx1"/>
                </a:solidFill>
                <a:latin typeface="Arial"/>
                <a:cs typeface="Arial"/>
              </a:rPr>
              <a:t>Inizia dalle piccole cose!</a:t>
            </a:r>
            <a:br>
              <a:rPr lang="it-IT" altLang="it-IT" sz="4000" b="0" i="0" u="none" strike="noStrike" cap="none" normalizeH="0" baseline="0" dirty="0">
                <a:ln>
                  <a:noFill/>
                </a:ln>
                <a:effectLst/>
                <a:latin typeface="Arial" panose="020B0604020202020204" pitchFamily="34" charset="0"/>
              </a:rPr>
            </a:br>
            <a:endParaRPr lang="hu-HU" sz="4000" b="0" dirty="0"/>
          </a:p>
        </p:txBody>
      </p:sp>
      <p:sp>
        <p:nvSpPr>
          <p:cNvPr id="3" name="Footer Placeholder 4">
            <a:extLst>
              <a:ext uri="{FF2B5EF4-FFF2-40B4-BE49-F238E27FC236}">
                <a16:creationId xmlns:a16="http://schemas.microsoft.com/office/drawing/2014/main" id="{D9CE81B2-05AC-8250-5867-DDDA139D638A}"/>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
        <p:nvSpPr>
          <p:cNvPr id="6" name="CasellaDiTesto 5">
            <a:extLst>
              <a:ext uri="{FF2B5EF4-FFF2-40B4-BE49-F238E27FC236}">
                <a16:creationId xmlns:a16="http://schemas.microsoft.com/office/drawing/2014/main" id="{2B458850-846D-E340-3550-BA10FDBFB892}"/>
              </a:ext>
            </a:extLst>
          </p:cNvPr>
          <p:cNvSpPr txBox="1"/>
          <p:nvPr/>
        </p:nvSpPr>
        <p:spPr>
          <a:xfrm>
            <a:off x="2971800" y="6131903"/>
            <a:ext cx="5397334" cy="369332"/>
          </a:xfrm>
          <a:prstGeom prst="rect">
            <a:avLst/>
          </a:prstGeom>
          <a:noFill/>
        </p:spPr>
        <p:txBody>
          <a:bodyPr wrap="square">
            <a:spAutoFit/>
          </a:bodyPr>
          <a:lstStyle/>
          <a:p>
            <a:r>
              <a:rPr lang="it-IT" dirty="0">
                <a:hlinkClick r:id="rId3"/>
              </a:rPr>
              <a:t>https://youtu.be/Tf2PlBxYhTo?feature=shared</a:t>
            </a:r>
            <a:endParaRPr lang="it-IT" dirty="0"/>
          </a:p>
        </p:txBody>
      </p:sp>
    </p:spTree>
    <p:extLst>
      <p:ext uri="{BB962C8B-B14F-4D97-AF65-F5344CB8AC3E}">
        <p14:creationId xmlns:p14="http://schemas.microsoft.com/office/powerpoint/2010/main" val="21945127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D78CC4-7512-067A-DF20-F20762E19D3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Rectangle 1">
            <a:extLst>
              <a:ext uri="{FF2B5EF4-FFF2-40B4-BE49-F238E27FC236}">
                <a16:creationId xmlns:a16="http://schemas.microsoft.com/office/drawing/2014/main" id="{5592D8E4-81F0-D3C9-AC78-514EDAD4C778}"/>
              </a:ext>
            </a:extLst>
          </p:cNvPr>
          <p:cNvSpPr>
            <a:spLocks noGrp="1" noChangeArrowheads="1"/>
          </p:cNvSpPr>
          <p:nvPr>
            <p:ph sz="half" idx="1"/>
          </p:nvPr>
        </p:nvSpPr>
        <p:spPr bwMode="auto">
          <a:xfrm>
            <a:off x="231775" y="2163124"/>
            <a:ext cx="10084519" cy="4153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39395" indent="-239395" algn="ctr" defTabSz="914400">
              <a:buNone/>
            </a:pPr>
            <a:r>
              <a:rPr kumimoji="0" lang="it-IT" sz="2400" b="1" i="0" u="none" strike="noStrike" cap="none" normalizeH="0" baseline="0" dirty="0">
                <a:ln>
                  <a:noFill/>
                </a:ln>
                <a:effectLst/>
                <a:ea typeface="+mn-lt"/>
                <a:cs typeface="+mn-lt"/>
              </a:rPr>
              <a:t>Questo corso ha </a:t>
            </a:r>
            <a:r>
              <a:rPr lang="it-IT" sz="2400" b="1" dirty="0">
                <a:ea typeface="+mn-lt"/>
                <a:cs typeface="+mn-lt"/>
              </a:rPr>
              <a:t>mostrato </a:t>
            </a:r>
            <a:r>
              <a:rPr kumimoji="0" lang="it-IT" sz="2400" b="1" i="0" u="none" strike="noStrike" cap="none" normalizeH="0" baseline="0" dirty="0">
                <a:ln>
                  <a:noFill/>
                </a:ln>
                <a:effectLst/>
                <a:ea typeface="+mn-lt"/>
                <a:cs typeface="+mn-lt"/>
              </a:rPr>
              <a:t>quanto </a:t>
            </a:r>
            <a:r>
              <a:rPr lang="it-IT" sz="2400" b="1" dirty="0">
                <a:ea typeface="+mn-lt"/>
                <a:cs typeface="+mn-lt"/>
              </a:rPr>
              <a:t>sia importante </a:t>
            </a:r>
            <a:r>
              <a:rPr kumimoji="0" lang="it-IT" sz="2400" b="1" i="0" u="none" strike="noStrike" cap="none" normalizeH="0" baseline="0" dirty="0">
                <a:ln>
                  <a:noFill/>
                </a:ln>
                <a:effectLst/>
                <a:ea typeface="+mn-lt"/>
                <a:cs typeface="+mn-lt"/>
              </a:rPr>
              <a:t>un </a:t>
            </a:r>
            <a:r>
              <a:rPr lang="it-IT" sz="2400" b="1" dirty="0">
                <a:ea typeface="+mn-lt"/>
                <a:cs typeface="+mn-lt"/>
              </a:rPr>
              <a:t>buon </a:t>
            </a:r>
            <a:r>
              <a:rPr kumimoji="0" lang="it-IT" sz="2400" b="1" i="0" u="none" strike="noStrike" cap="none" normalizeH="0" baseline="0" dirty="0">
                <a:ln>
                  <a:noFill/>
                </a:ln>
                <a:effectLst/>
                <a:ea typeface="+mn-lt"/>
                <a:cs typeface="+mn-lt"/>
              </a:rPr>
              <a:t>design dei processi </a:t>
            </a:r>
            <a:r>
              <a:rPr kumimoji="0" lang="it-IT" sz="2400" b="1" i="0" u="none" strike="noStrike" cap="none" normalizeH="0" baseline="0">
                <a:ln>
                  <a:noFill/>
                </a:ln>
                <a:effectLst/>
                <a:ea typeface="+mn-lt"/>
                <a:cs typeface="+mn-lt"/>
              </a:rPr>
              <a:t>per </a:t>
            </a:r>
            <a:r>
              <a:rPr lang="it-IT" sz="2400" b="1">
                <a:ea typeface="+mn-lt"/>
                <a:cs typeface="+mn-lt"/>
              </a:rPr>
              <a:t>risolvere </a:t>
            </a:r>
            <a:r>
              <a:rPr kumimoji="0" lang="it-IT" sz="2400" b="1" i="0" u="none" strike="noStrike" cap="none" normalizeH="0" baseline="0">
                <a:ln>
                  <a:noFill/>
                </a:ln>
                <a:effectLst/>
                <a:ea typeface="+mn-lt"/>
                <a:cs typeface="+mn-lt"/>
              </a:rPr>
              <a:t>le inefficienze e migliorare l'esperienza </a:t>
            </a:r>
            <a:r>
              <a:rPr lang="it-IT" sz="2400" b="1">
                <a:ea typeface="+mn-lt"/>
                <a:cs typeface="+mn-lt"/>
              </a:rPr>
              <a:t>dei pazienti</a:t>
            </a:r>
            <a:endParaRPr lang="en-US" b="1">
              <a:ea typeface="+mn-lt"/>
              <a:cs typeface="+mn-lt"/>
            </a:endParaRPr>
          </a:p>
          <a:p>
            <a:pPr marL="239395" indent="-239395" algn="ctr" defTabSz="914400">
              <a:buNone/>
            </a:pPr>
            <a:endParaRPr lang="it-IT" sz="2400" b="1" dirty="0">
              <a:ea typeface="+mn-lt"/>
              <a:cs typeface="+mn-lt"/>
            </a:endParaRPr>
          </a:p>
          <a:p>
            <a:pPr marL="239395" indent="-239395" algn="ctr" defTabSz="914400">
              <a:buNone/>
            </a:pPr>
            <a:r>
              <a:rPr lang="it-IT" sz="2400">
                <a:ea typeface="+mn-lt"/>
                <a:cs typeface="+mn-lt"/>
              </a:rPr>
              <a:t>Attraverso </a:t>
            </a:r>
            <a:r>
              <a:rPr kumimoji="0" lang="it-IT" sz="2400" b="0" i="0" u="none" strike="noStrike" cap="none" normalizeH="0" baseline="0">
                <a:ln>
                  <a:noFill/>
                </a:ln>
                <a:effectLst/>
                <a:ea typeface="+mn-lt"/>
                <a:cs typeface="+mn-lt"/>
              </a:rPr>
              <a:t>tecniche </a:t>
            </a:r>
            <a:r>
              <a:rPr lang="it-IT" sz="2400">
                <a:ea typeface="+mn-lt"/>
                <a:cs typeface="+mn-lt"/>
              </a:rPr>
              <a:t>per migliorare i </a:t>
            </a:r>
            <a:r>
              <a:rPr kumimoji="0" lang="it-IT" sz="2400" b="0" i="0" u="none" strike="noStrike" cap="none" normalizeH="0" baseline="0">
                <a:ln>
                  <a:noFill/>
                </a:ln>
                <a:effectLst/>
                <a:ea typeface="+mn-lt"/>
                <a:cs typeface="+mn-lt"/>
              </a:rPr>
              <a:t>processi e </a:t>
            </a:r>
            <a:r>
              <a:rPr lang="it-IT" sz="2400">
                <a:ea typeface="+mn-lt"/>
                <a:cs typeface="+mn-lt"/>
              </a:rPr>
              <a:t>l'uso di </a:t>
            </a:r>
            <a:r>
              <a:rPr kumimoji="0" lang="it-IT" sz="2400" b="0" i="0" u="none" strike="noStrike" cap="none" normalizeH="0" baseline="0">
                <a:ln>
                  <a:noFill/>
                </a:ln>
                <a:effectLst/>
                <a:ea typeface="+mn-lt"/>
                <a:cs typeface="+mn-lt"/>
              </a:rPr>
              <a:t>strumenti digitali, i team sanitari hanno imparato a </a:t>
            </a:r>
            <a:r>
              <a:rPr lang="it-IT" sz="2400">
                <a:ea typeface="+mn-lt"/>
                <a:cs typeface="+mn-lt"/>
              </a:rPr>
              <a:t>rendere più efficienti </a:t>
            </a:r>
            <a:r>
              <a:rPr kumimoji="0" lang="it-IT" sz="2400" b="0" i="0" u="none" strike="noStrike" cap="none" normalizeH="0" baseline="0">
                <a:ln>
                  <a:noFill/>
                </a:ln>
                <a:effectLst/>
                <a:ea typeface="+mn-lt"/>
                <a:cs typeface="+mn-lt"/>
              </a:rPr>
              <a:t>i flussi di lavoro, ridurre i costi inutili e </a:t>
            </a:r>
            <a:r>
              <a:rPr lang="it-IT" sz="2400">
                <a:ea typeface="+mn-lt"/>
                <a:cs typeface="+mn-lt"/>
              </a:rPr>
              <a:t>rendere il </a:t>
            </a:r>
            <a:r>
              <a:rPr kumimoji="0" lang="it-IT" sz="2400" b="0" i="0" u="none" strike="noStrike" cap="none" normalizeH="0" baseline="0">
                <a:ln>
                  <a:noFill/>
                </a:ln>
                <a:effectLst/>
                <a:ea typeface="+mn-lt"/>
                <a:cs typeface="+mn-lt"/>
              </a:rPr>
              <a:t>percorso del paziente più </a:t>
            </a:r>
            <a:r>
              <a:rPr lang="it-IT" sz="2400">
                <a:ea typeface="+mn-lt"/>
                <a:cs typeface="+mn-lt"/>
              </a:rPr>
              <a:t>semplice e </a:t>
            </a:r>
            <a:r>
              <a:rPr kumimoji="0" lang="it-IT" sz="2400" b="0" i="0" u="none" strike="noStrike" cap="none" normalizeH="0" baseline="0">
                <a:ln>
                  <a:noFill/>
                </a:ln>
                <a:effectLst/>
                <a:ea typeface="+mn-lt"/>
                <a:cs typeface="+mn-lt"/>
              </a:rPr>
              <a:t>fluido.</a:t>
            </a:r>
            <a:endParaRPr lang="it-IT">
              <a:ea typeface="+mn-lt"/>
              <a:cs typeface="+mn-lt"/>
            </a:endParaRPr>
          </a:p>
          <a:p>
            <a:pPr marL="239395" indent="-239395" algn="ctr" defTabSz="914400">
              <a:buNone/>
            </a:pPr>
            <a:r>
              <a:rPr kumimoji="0" lang="it-IT" sz="2400" b="0" i="0" u="none" strike="noStrike" cap="none" normalizeH="0" baseline="0">
                <a:ln>
                  <a:noFill/>
                </a:ln>
                <a:effectLst/>
                <a:ea typeface="+mn-lt"/>
                <a:cs typeface="+mn-lt"/>
              </a:rPr>
              <a:t>La lezione ha </a:t>
            </a:r>
            <a:r>
              <a:rPr lang="it-IT" sz="2400">
                <a:ea typeface="+mn-lt"/>
                <a:cs typeface="+mn-lt"/>
              </a:rPr>
              <a:t>evidenziato </a:t>
            </a:r>
            <a:r>
              <a:rPr kumimoji="0" lang="it-IT" sz="2400" b="0" i="0" u="none" strike="noStrike" cap="none" normalizeH="0" baseline="0">
                <a:ln>
                  <a:noFill/>
                </a:ln>
                <a:effectLst/>
                <a:ea typeface="+mn-lt"/>
                <a:cs typeface="+mn-lt"/>
              </a:rPr>
              <a:t>che </a:t>
            </a:r>
            <a:r>
              <a:rPr lang="it-IT" sz="2400">
                <a:ea typeface="+mn-lt"/>
                <a:cs typeface="+mn-lt"/>
              </a:rPr>
              <a:t>migliorare i </a:t>
            </a:r>
            <a:r>
              <a:rPr kumimoji="0" lang="it-IT" sz="2400" b="0" i="0" u="none" strike="noStrike" cap="none" normalizeH="0" baseline="0">
                <a:ln>
                  <a:noFill/>
                </a:ln>
                <a:effectLst/>
                <a:ea typeface="+mn-lt"/>
                <a:cs typeface="+mn-lt"/>
              </a:rPr>
              <a:t>processi richiede un impegno </a:t>
            </a:r>
            <a:r>
              <a:rPr lang="it-IT" sz="2400">
                <a:ea typeface="+mn-lt"/>
                <a:cs typeface="+mn-lt"/>
              </a:rPr>
              <a:t>costante</a:t>
            </a:r>
            <a:r>
              <a:rPr kumimoji="0" lang="it-IT" sz="2400" b="0" i="0" u="none" strike="noStrike" cap="none" normalizeH="0" baseline="0">
                <a:ln>
                  <a:noFill/>
                </a:ln>
                <a:effectLst/>
                <a:ea typeface="+mn-lt"/>
                <a:cs typeface="+mn-lt"/>
              </a:rPr>
              <a:t>, adattandosi </a:t>
            </a:r>
            <a:r>
              <a:rPr lang="it-IT" sz="2400">
                <a:ea typeface="+mn-lt"/>
                <a:cs typeface="+mn-lt"/>
              </a:rPr>
              <a:t>alle </a:t>
            </a:r>
            <a:r>
              <a:rPr kumimoji="0" lang="it-IT" sz="2400" b="0" i="0" u="none" strike="noStrike" cap="none" normalizeH="0" baseline="0">
                <a:ln>
                  <a:noFill/>
                </a:ln>
                <a:effectLst/>
                <a:ea typeface="+mn-lt"/>
                <a:cs typeface="+mn-lt"/>
              </a:rPr>
              <a:t>nuove </a:t>
            </a:r>
            <a:r>
              <a:rPr lang="it-IT" sz="2400">
                <a:ea typeface="+mn-lt"/>
                <a:cs typeface="+mn-lt"/>
              </a:rPr>
              <a:t>necessità </a:t>
            </a:r>
            <a:r>
              <a:rPr kumimoji="0" lang="it-IT" sz="2400" b="0" i="0" u="none" strike="noStrike" cap="none" normalizeH="0" baseline="0">
                <a:ln>
                  <a:noFill/>
                </a:ln>
                <a:effectLst/>
                <a:ea typeface="+mn-lt"/>
                <a:cs typeface="+mn-lt"/>
              </a:rPr>
              <a:t>e tecnologie per </a:t>
            </a:r>
            <a:r>
              <a:rPr lang="it-IT" sz="2400">
                <a:ea typeface="+mn-lt"/>
                <a:cs typeface="+mn-lt"/>
              </a:rPr>
              <a:t>garantire </a:t>
            </a:r>
            <a:r>
              <a:rPr kumimoji="0" lang="it-IT" sz="2400" b="0" i="0" u="none" strike="noStrike" cap="none" normalizeH="0" baseline="0">
                <a:ln>
                  <a:noFill/>
                </a:ln>
                <a:effectLst/>
                <a:ea typeface="+mn-lt"/>
                <a:cs typeface="+mn-lt"/>
              </a:rPr>
              <a:t>progressi </a:t>
            </a:r>
            <a:r>
              <a:rPr lang="it-IT" sz="2400">
                <a:ea typeface="+mn-lt"/>
                <a:cs typeface="+mn-lt"/>
              </a:rPr>
              <a:t>duraturi </a:t>
            </a:r>
            <a:r>
              <a:rPr kumimoji="0" lang="it-IT" sz="2400" b="0" i="0" u="none" strike="noStrike" cap="none" normalizeH="0" baseline="0">
                <a:ln>
                  <a:noFill/>
                </a:ln>
                <a:effectLst/>
                <a:ea typeface="+mn-lt"/>
                <a:cs typeface="+mn-lt"/>
              </a:rPr>
              <a:t>nella qualità e </a:t>
            </a:r>
            <a:r>
              <a:rPr lang="it-IT" sz="2400">
                <a:ea typeface="+mn-lt"/>
                <a:cs typeface="+mn-lt"/>
              </a:rPr>
              <a:t>nei servizi sanitari</a:t>
            </a:r>
            <a:r>
              <a:rPr kumimoji="0" lang="it-IT" sz="2400" b="0" i="0" u="none" strike="noStrike" cap="none" normalizeH="0" baseline="0">
                <a:ln>
                  <a:noFill/>
                </a:ln>
                <a:effectLst/>
                <a:ea typeface="+mn-lt"/>
                <a:cs typeface="+mn-lt"/>
              </a:rPr>
              <a:t>.</a:t>
            </a:r>
            <a:endParaRPr lang="it-IT">
              <a:ea typeface="+mn-lt"/>
              <a:cs typeface="+mn-lt"/>
            </a:endParaRPr>
          </a:p>
          <a:p>
            <a:pPr marL="0" indent="0" defTabSz="914400">
              <a:lnSpc>
                <a:spcPct val="100000"/>
              </a:lnSpc>
              <a:spcBef>
                <a:spcPct val="0"/>
              </a:spcBef>
              <a:spcAft>
                <a:spcPct val="0"/>
              </a:spcAft>
              <a:buNone/>
            </a:pPr>
            <a:endParaRPr lang="it-IT" altLang="it-IT" sz="2400" b="0" i="0" u="none" strike="noStrike" cap="none" normalizeH="0" baseline="0" dirty="0">
              <a:ln>
                <a:noFill/>
              </a:ln>
              <a:effectLst/>
              <a:latin typeface="Arial" panose="020B0604020202020204" pitchFamily="34" charset="0"/>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6" name="Title 5">
            <a:extLst>
              <a:ext uri="{FF2B5EF4-FFF2-40B4-BE49-F238E27FC236}">
                <a16:creationId xmlns:a16="http://schemas.microsoft.com/office/drawing/2014/main" id="{AC278B98-35CD-E019-190C-19DB003C5D0F}"/>
              </a:ext>
            </a:extLst>
          </p:cNvPr>
          <p:cNvSpPr>
            <a:spLocks noGrp="1"/>
          </p:cNvSpPr>
          <p:nvPr>
            <p:ph type="title"/>
          </p:nvPr>
        </p:nvSpPr>
        <p:spPr/>
        <p:txBody>
          <a:bodyPr lIns="91440" tIns="45720" rIns="91440" bIns="45720" anchor="b"/>
          <a:lstStyle/>
          <a:p>
            <a:r>
              <a:rPr lang="en-US" dirty="0">
                <a:ea typeface="Calibri"/>
                <a:cs typeface="Calibri"/>
              </a:rPr>
              <a:t>CONCLUSIONI</a:t>
            </a:r>
            <a:endParaRPr lang="en-US" dirty="0"/>
          </a:p>
        </p:txBody>
      </p:sp>
      <p:sp>
        <p:nvSpPr>
          <p:cNvPr id="7" name="CasellaDiTesto 6">
            <a:extLst>
              <a:ext uri="{FF2B5EF4-FFF2-40B4-BE49-F238E27FC236}">
                <a16:creationId xmlns:a16="http://schemas.microsoft.com/office/drawing/2014/main" id="{CB676219-165D-F630-C7B0-D3FB0A47C84A}"/>
              </a:ext>
            </a:extLst>
          </p:cNvPr>
          <p:cNvSpPr txBox="1"/>
          <p:nvPr/>
        </p:nvSpPr>
        <p:spPr>
          <a:xfrm>
            <a:off x="2971801" y="5838346"/>
            <a:ext cx="5397334" cy="369332"/>
          </a:xfrm>
          <a:prstGeom prst="rect">
            <a:avLst/>
          </a:prstGeom>
          <a:noFill/>
        </p:spPr>
        <p:txBody>
          <a:bodyPr wrap="square">
            <a:spAutoFit/>
          </a:bodyPr>
          <a:lstStyle/>
          <a:p>
            <a:r>
              <a:rPr lang="it-IT" dirty="0">
                <a:hlinkClick r:id="rId2"/>
              </a:rPr>
              <a:t>https://youtu.be/zKw6a1dNyKU?feature=shared</a:t>
            </a:r>
            <a:endParaRPr lang="it-IT" dirty="0"/>
          </a:p>
        </p:txBody>
      </p:sp>
    </p:spTree>
    <p:extLst>
      <p:ext uri="{BB962C8B-B14F-4D97-AF65-F5344CB8AC3E}">
        <p14:creationId xmlns:p14="http://schemas.microsoft.com/office/powerpoint/2010/main" val="5762320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ACF24-3343-EE8E-A44B-14CEE482C9BF}"/>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DBA686C6-3045-E9D9-71B1-BA737E2A3CD1}"/>
              </a:ext>
            </a:extLst>
          </p:cNvPr>
          <p:cNvSpPr>
            <a:spLocks noGrp="1"/>
          </p:cNvSpPr>
          <p:nvPr>
            <p:ph type="title"/>
          </p:nvPr>
        </p:nvSpPr>
        <p:spPr>
          <a:xfrm>
            <a:off x="698039" y="1360967"/>
            <a:ext cx="2713901" cy="667945"/>
          </a:xfrm>
        </p:spPr>
        <p:txBody>
          <a:bodyPr/>
          <a:lstStyle/>
          <a:p>
            <a:r>
              <a:rPr lang="it-IT" b="1" dirty="0"/>
              <a:t>Riferimenti </a:t>
            </a:r>
            <a:endParaRPr lang="hu-HU" b="1" dirty="0"/>
          </a:p>
        </p:txBody>
      </p:sp>
      <p:sp>
        <p:nvSpPr>
          <p:cNvPr id="3" name="Tartalom helye 2">
            <a:extLst>
              <a:ext uri="{FF2B5EF4-FFF2-40B4-BE49-F238E27FC236}">
                <a16:creationId xmlns:a16="http://schemas.microsoft.com/office/drawing/2014/main" id="{4F1D4EAF-0232-509F-D9CB-1F865020072B}"/>
              </a:ext>
            </a:extLst>
          </p:cNvPr>
          <p:cNvSpPr>
            <a:spLocks noGrp="1"/>
          </p:cNvSpPr>
          <p:nvPr>
            <p:ph sz="half" idx="1"/>
          </p:nvPr>
        </p:nvSpPr>
        <p:spPr>
          <a:xfrm>
            <a:off x="603457" y="2716958"/>
            <a:ext cx="9685900" cy="2385237"/>
          </a:xfrm>
        </p:spPr>
        <p:txBody>
          <a:bodyPr/>
          <a:lstStyle/>
          <a:p>
            <a:pPr marL="0" indent="0" algn="just">
              <a:buNone/>
            </a:pPr>
            <a:r>
              <a:rPr lang="hu-HU" sz="2200" b="0" dirty="0">
                <a:solidFill>
                  <a:srgbClr val="222222"/>
                </a:solidFill>
                <a:effectLst/>
              </a:rPr>
              <a:t>Dobák, M., &amp; Antal, Z. (2015). Vezetés és szervezés: Szervezetek kialakítása és működtetése. Akadémiai Kiadó.</a:t>
            </a:r>
          </a:p>
          <a:p>
            <a:pPr marL="0" indent="0" algn="just">
              <a:buNone/>
            </a:pPr>
            <a:r>
              <a:rPr lang="hu-HU" sz="2200" dirty="0" err="1"/>
              <a:t>Mion</a:t>
            </a:r>
            <a:r>
              <a:rPr lang="hu-HU" sz="2200" dirty="0"/>
              <a:t>. F. U. (2024): </a:t>
            </a:r>
            <a:r>
              <a:rPr lang="en-US" sz="2200" dirty="0"/>
              <a:t>From hotel to hospital: technological transfer and process innovation in the housekeeping department</a:t>
            </a:r>
            <a:r>
              <a:rPr lang="hu-HU" sz="2200" dirty="0"/>
              <a:t>, </a:t>
            </a:r>
            <a:r>
              <a:rPr lang="hu-HU" sz="2200" dirty="0" err="1"/>
              <a:t>presented</a:t>
            </a:r>
            <a:r>
              <a:rPr lang="hu-HU" sz="2200" dirty="0"/>
              <a:t> </a:t>
            </a:r>
            <a:r>
              <a:rPr lang="hu-HU" sz="2200" dirty="0" err="1"/>
              <a:t>at</a:t>
            </a:r>
            <a:r>
              <a:rPr lang="hu-HU" sz="2200" dirty="0"/>
              <a:t> EHMA 2024.</a:t>
            </a:r>
          </a:p>
        </p:txBody>
      </p:sp>
      <p:sp>
        <p:nvSpPr>
          <p:cNvPr id="4" name="Footer Placeholder 4">
            <a:extLst>
              <a:ext uri="{FF2B5EF4-FFF2-40B4-BE49-F238E27FC236}">
                <a16:creationId xmlns:a16="http://schemas.microsoft.com/office/drawing/2014/main" id="{831C96BC-E670-91D1-A6AB-74CB0DB2A029}"/>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4975606E-0486-6B87-C423-48E5C54FEEC7}"/>
              </a:ext>
            </a:extLst>
          </p:cNvPr>
          <p:cNvSpPr txBox="1"/>
          <p:nvPr/>
        </p:nvSpPr>
        <p:spPr>
          <a:xfrm>
            <a:off x="2948050" y="6333285"/>
            <a:ext cx="5397334" cy="369332"/>
          </a:xfrm>
          <a:prstGeom prst="rect">
            <a:avLst/>
          </a:prstGeom>
          <a:noFill/>
        </p:spPr>
        <p:txBody>
          <a:bodyPr wrap="square">
            <a:spAutoFit/>
          </a:bodyPr>
          <a:lstStyle/>
          <a:p>
            <a:r>
              <a:rPr lang="it-IT" dirty="0">
                <a:hlinkClick r:id="rId3"/>
              </a:rPr>
              <a:t>https://youtu.be/Ju7vPs4F6Gg?feature=shared</a:t>
            </a:r>
            <a:endParaRPr lang="it-IT" dirty="0"/>
          </a:p>
        </p:txBody>
      </p:sp>
    </p:spTree>
    <p:extLst>
      <p:ext uri="{BB962C8B-B14F-4D97-AF65-F5344CB8AC3E}">
        <p14:creationId xmlns:p14="http://schemas.microsoft.com/office/powerpoint/2010/main" val="29431401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600710" y="208242"/>
            <a:ext cx="3928754"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000" b="1" dirty="0">
                <a:solidFill>
                  <a:srgbClr val="1A75DB"/>
                </a:solidFill>
                <a:latin typeface="+mn-lt"/>
              </a:rPr>
              <a:t>Copyright</a:t>
            </a:r>
            <a:endParaRPr lang="en-GB" sz="4000" b="1" dirty="0">
              <a:solidFill>
                <a:srgbClr val="1A75DB"/>
              </a:solidFill>
              <a:latin typeface="+mn-lt"/>
            </a:endParaRPr>
          </a:p>
        </p:txBody>
      </p:sp>
      <p:sp>
        <p:nvSpPr>
          <p:cNvPr id="2" name="Footer Placeholder 4">
            <a:extLst>
              <a:ext uri="{FF2B5EF4-FFF2-40B4-BE49-F238E27FC236}">
                <a16:creationId xmlns:a16="http://schemas.microsoft.com/office/drawing/2014/main" id="{4297FD4B-C15A-0B5C-B45D-5FAE44ED3DC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9F159304-0857-CC97-FDC4-0C8FCC7159C2}"/>
              </a:ext>
            </a:extLst>
          </p:cNvPr>
          <p:cNvSpPr txBox="1"/>
          <p:nvPr/>
        </p:nvSpPr>
        <p:spPr>
          <a:xfrm>
            <a:off x="597500" y="866028"/>
            <a:ext cx="9576798" cy="5909310"/>
          </a:xfrm>
          <a:prstGeom prst="rect">
            <a:avLst/>
          </a:prstGeom>
          <a:noFill/>
        </p:spPr>
        <p:txBody>
          <a:bodyPr wrap="square" lIns="91440" tIns="45720" rIns="91440" bIns="45720" rtlCol="0" anchor="t">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800" b="0" i="0" u="none" strike="noStrike" cap="none" normalizeH="0" baseline="0" dirty="0">
                <a:ln>
                  <a:noFill/>
                </a:ln>
                <a:solidFill>
                  <a:schemeClr val="tx1"/>
                </a:solidFill>
                <a:effectLst/>
                <a:latin typeface="Arial" panose="020B0604020202020204" pitchFamily="34" charset="0"/>
              </a:rPr>
              <a:t>Copyright © Membri del Progetto H-PASS. Per dettagli sul Progetto H-PASS e sulla collaborazione, visita: </a:t>
            </a:r>
            <a:r>
              <a:rPr kumimoji="0" lang="it-IT" altLang="it-IT" sz="1800" b="0" i="0" u="none" strike="noStrike" cap="none" normalizeH="0" baseline="0" dirty="0">
                <a:ln>
                  <a:noFill/>
                </a:ln>
                <a:solidFill>
                  <a:schemeClr val="tx1"/>
                </a:solidFill>
                <a:effectLst/>
                <a:latin typeface="Arial" panose="020B0604020202020204" pitchFamily="34" charset="0"/>
                <a:hlinkClick r:id="rId3"/>
              </a:rPr>
              <a:t>https://hpass.healthworkforce.eu/index.php/the-project/</a:t>
            </a:r>
            <a:endParaRPr lang="it-IT" altLang="it-IT"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algn="just" defTabSz="914400">
              <a:spcBef>
                <a:spcPct val="0"/>
              </a:spcBef>
              <a:spcAft>
                <a:spcPct val="0"/>
              </a:spcAft>
            </a:pPr>
            <a:endParaRPr lang="it-IT" altLang="it-IT" dirty="0">
              <a:latin typeface="Arial"/>
              <a:cs typeface="Arial"/>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800" b="0" i="0" u="none" strike="noStrike" cap="none" normalizeH="0" baseline="0" dirty="0">
                <a:ln>
                  <a:noFill/>
                </a:ln>
                <a:effectLst/>
                <a:latin typeface="Arial"/>
                <a:cs typeface="Arial"/>
              </a:rPr>
              <a:t>H-PASS, “Health </a:t>
            </a:r>
            <a:r>
              <a:rPr kumimoji="0" lang="it-IT" altLang="it-IT" sz="1800" b="0" i="0" u="none" strike="noStrike" cap="none" normalizeH="0" baseline="0" err="1">
                <a:ln>
                  <a:noFill/>
                </a:ln>
                <a:effectLst/>
                <a:latin typeface="Arial"/>
                <a:cs typeface="Arial"/>
              </a:rPr>
              <a:t>Professionals</a:t>
            </a:r>
            <a:r>
              <a:rPr kumimoji="0" lang="it-IT" altLang="it-IT" sz="1800" b="0" i="0" u="none" strike="noStrike" cap="none" normalizeH="0" baseline="0" dirty="0">
                <a:ln>
                  <a:noFill/>
                </a:ln>
                <a:effectLst/>
                <a:latin typeface="Arial"/>
                <a:cs typeface="Arial"/>
              </a:rPr>
              <a:t>’ and the ‘</a:t>
            </a:r>
            <a:r>
              <a:rPr kumimoji="0" lang="it-IT" altLang="it-IT" sz="1800" b="0" i="0" u="none" strike="noStrike" cap="none" normalizeH="0" baseline="0" err="1">
                <a:ln>
                  <a:noFill/>
                </a:ln>
                <a:effectLst/>
                <a:latin typeface="Arial"/>
                <a:cs typeface="Arial"/>
              </a:rPr>
              <a:t>DigitAl</a:t>
            </a:r>
            <a:r>
              <a:rPr kumimoji="0" lang="it-IT" altLang="it-IT" sz="1800" b="0" i="0" u="none" strike="noStrike" cap="none" normalizeH="0" baseline="0" dirty="0">
                <a:ln>
                  <a:noFill/>
                </a:ln>
                <a:effectLst/>
                <a:latin typeface="Arial"/>
                <a:cs typeface="Arial"/>
              </a:rPr>
              <a:t> team’ </a:t>
            </a:r>
            <a:r>
              <a:rPr kumimoji="0" lang="it-IT" altLang="it-IT" sz="1800" b="0" i="0" u="none" strike="noStrike" cap="none" normalizeH="0" baseline="0" err="1">
                <a:ln>
                  <a:noFill/>
                </a:ln>
                <a:effectLst/>
                <a:latin typeface="Arial"/>
                <a:cs typeface="Arial"/>
              </a:rPr>
              <a:t>SkillS</a:t>
            </a:r>
            <a:r>
              <a:rPr kumimoji="0" lang="it-IT" altLang="it-IT" sz="1800" b="0" i="0" u="none" strike="noStrike" cap="none" normalizeH="0" baseline="0" dirty="0">
                <a:ln>
                  <a:noFill/>
                </a:ln>
                <a:effectLst/>
                <a:latin typeface="Arial"/>
                <a:cs typeface="Arial"/>
              </a:rPr>
              <a:t> </a:t>
            </a:r>
            <a:r>
              <a:rPr kumimoji="0" lang="it-IT" altLang="it-IT" sz="1800" b="0" i="0" u="none" strike="noStrike" cap="none" normalizeH="0" baseline="0" err="1">
                <a:ln>
                  <a:noFill/>
                </a:ln>
                <a:effectLst/>
                <a:latin typeface="Arial"/>
                <a:cs typeface="Arial"/>
              </a:rPr>
              <a:t>advancement</a:t>
            </a:r>
            <a:r>
              <a:rPr kumimoji="0" lang="it-IT" altLang="it-IT" sz="1800" b="0" i="0" u="none" strike="noStrike" cap="none" normalizeH="0" baseline="0" dirty="0">
                <a:ln>
                  <a:noFill/>
                </a:ln>
                <a:effectLst/>
                <a:latin typeface="Arial"/>
                <a:cs typeface="Arial"/>
              </a:rPr>
              <a:t>” è un progetto co-finanziato dall'Agenzia Europea per la Salute e la Digitalizzazione (</a:t>
            </a:r>
            <a:r>
              <a:rPr kumimoji="0" lang="it-IT" altLang="it-IT" sz="1800" b="0" i="0" u="none" strike="noStrike" cap="none" normalizeH="0" baseline="0" err="1">
                <a:ln>
                  <a:noFill/>
                </a:ln>
                <a:effectLst/>
                <a:latin typeface="Arial"/>
                <a:cs typeface="Arial"/>
              </a:rPr>
              <a:t>HaDEA</a:t>
            </a:r>
            <a:r>
              <a:rPr kumimoji="0" lang="it-IT" altLang="it-IT" sz="1800" b="0" i="0" u="none" strike="noStrike" cap="none" normalizeH="0" baseline="0" dirty="0">
                <a:ln>
                  <a:noFill/>
                </a:ln>
                <a:effectLst/>
                <a:latin typeface="Arial"/>
                <a:cs typeface="Arial"/>
              </a:rPr>
              <a:t>) nell'ambito dei poteri delegati dalla Commissione Europea. H-PASS è iniziato a maggio 2023 e avrà una durata di 3 anni.</a:t>
            </a:r>
            <a:endParaRPr lang="it-IT" altLang="it-IT" sz="1800" b="0" i="0" u="none" strike="noStrike" cap="none" normalizeH="0" baseline="0" dirty="0">
              <a:ln>
                <a:noFill/>
              </a:ln>
              <a:effectLst/>
              <a:latin typeface="Arial"/>
              <a:cs typeface="Arial"/>
            </a:endParaRPr>
          </a:p>
          <a:p>
            <a:pPr algn="just" defTabSz="914400">
              <a:spcBef>
                <a:spcPct val="0"/>
              </a:spcBef>
              <a:spcAft>
                <a:spcPct val="0"/>
              </a:spcAft>
            </a:pPr>
            <a:endParaRPr lang="it-IT" altLang="it-IT" dirty="0">
              <a:latin typeface="Arial"/>
              <a:cs typeface="Arial"/>
            </a:endParaRPr>
          </a:p>
          <a:p>
            <a:pPr algn="just" defTabSz="914400" eaLnBrk="0" fontAlgn="base" hangingPunct="0">
              <a:spcBef>
                <a:spcPct val="0"/>
              </a:spcBef>
              <a:spcAft>
                <a:spcPct val="0"/>
              </a:spcAft>
            </a:pPr>
            <a:r>
              <a:rPr kumimoji="0" lang="it-IT" altLang="it-IT" sz="1800" b="0" i="0" u="none" strike="noStrike" cap="none" normalizeH="0" baseline="0" dirty="0">
                <a:ln>
                  <a:noFill/>
                </a:ln>
                <a:effectLst/>
                <a:latin typeface="Arial"/>
                <a:cs typeface="Arial"/>
              </a:rPr>
              <a:t>Questo lavoro è concesso in licenza sotto la licenza Creative Commons Attribuzione-</a:t>
            </a:r>
            <a:r>
              <a:rPr kumimoji="0" lang="it-IT" altLang="it-IT" sz="1800" b="0" i="0" u="none" strike="noStrike" cap="none" normalizeH="0" baseline="0" err="1">
                <a:ln>
                  <a:noFill/>
                </a:ln>
                <a:effectLst/>
                <a:latin typeface="Arial"/>
                <a:cs typeface="Arial"/>
              </a:rPr>
              <a:t>NonCommerciale</a:t>
            </a:r>
            <a:r>
              <a:rPr kumimoji="0" lang="it-IT" altLang="it-IT" sz="1800" b="0" i="0" u="none" strike="noStrike" cap="none" normalizeH="0" baseline="0" dirty="0">
                <a:ln>
                  <a:noFill/>
                </a:ln>
                <a:effectLst/>
                <a:latin typeface="Arial"/>
                <a:cs typeface="Arial"/>
              </a:rPr>
              <a:t> 3.0. </a:t>
            </a:r>
            <a:r>
              <a:rPr lang="it-IT" altLang="it-IT" dirty="0">
                <a:latin typeface="Arial"/>
                <a:cs typeface="Arial"/>
              </a:rPr>
              <a:t> </a:t>
            </a:r>
            <a:r>
              <a:rPr kumimoji="0" lang="it-IT" altLang="it-IT" sz="1800" b="0" i="0" u="none" strike="noStrike" cap="none" normalizeH="0" baseline="0" dirty="0">
                <a:ln>
                  <a:noFill/>
                </a:ln>
                <a:effectLst/>
                <a:latin typeface="Arial"/>
                <a:cs typeface="Arial"/>
              </a:rPr>
              <a:t>Per visualizzare una copia di questa licenza, visita </a:t>
            </a:r>
            <a:r>
              <a:rPr kumimoji="0" lang="it-IT" altLang="it-IT" sz="1800" b="0" i="0" u="none" strike="noStrike" cap="none" normalizeH="0" baseline="0" dirty="0">
                <a:ln>
                  <a:noFill/>
                </a:ln>
                <a:effectLst/>
                <a:latin typeface="Arial"/>
                <a:cs typeface="Arial"/>
                <a:hlinkClick r:id="rId4">
                  <a:extLst>
                    <a:ext uri="{A12FA001-AC4F-418D-AE19-62706E023703}">
                      <ahyp:hlinkClr xmlns:ahyp="http://schemas.microsoft.com/office/drawing/2018/hyperlinkcolor" val="tx"/>
                    </a:ext>
                  </a:extLst>
                </a:hlinkClick>
              </a:rPr>
              <a:t>http://creativecommons.org/licenses/by-nc/3.0/</a:t>
            </a:r>
            <a:r>
              <a:rPr kumimoji="0" lang="it-IT" altLang="it-IT" sz="1800" b="0" i="0" u="none" strike="noStrike" cap="none" normalizeH="0" baseline="0" dirty="0">
                <a:ln>
                  <a:noFill/>
                </a:ln>
                <a:effectLst/>
                <a:latin typeface="Arial"/>
                <a:cs typeface="Arial"/>
              </a:rPr>
              <a:t> oppure invia una lettera a Creative Commons, 171 Second Street, Suite 300, San Francisco, California, 94105, USA.</a:t>
            </a:r>
            <a:endParaRPr lang="it-IT">
              <a:latin typeface="Arial"/>
              <a:cs typeface="Arial"/>
            </a:endParaRPr>
          </a:p>
          <a:p>
            <a:pPr algn="just" defTabSz="914400">
              <a:spcBef>
                <a:spcPct val="0"/>
              </a:spcBef>
              <a:spcAft>
                <a:spcPct val="0"/>
              </a:spcAft>
            </a:pPr>
            <a:endParaRPr lang="it-IT" altLang="it-IT" dirty="0">
              <a:latin typeface="Arial"/>
              <a:cs typeface="Arial"/>
            </a:endParaRPr>
          </a:p>
          <a:p>
            <a:pPr algn="just" defTabSz="914400" eaLnBrk="0" fontAlgn="base" hangingPunct="0">
              <a:spcBef>
                <a:spcPct val="0"/>
              </a:spcBef>
              <a:spcAft>
                <a:spcPct val="0"/>
              </a:spcAft>
            </a:pPr>
            <a:r>
              <a:rPr kumimoji="0" lang="it-IT" altLang="it-IT" sz="1800" b="0" i="0" u="none" strike="noStrike" cap="none" normalizeH="0" baseline="0" dirty="0">
                <a:ln>
                  <a:noFill/>
                </a:ln>
                <a:effectLst/>
                <a:latin typeface="Arial"/>
                <a:cs typeface="Arial"/>
              </a:rPr>
              <a:t>Il lavoro deve essere </a:t>
            </a:r>
            <a:r>
              <a:rPr lang="it-IT" altLang="it-IT" dirty="0">
                <a:latin typeface="Arial"/>
                <a:cs typeface="Arial"/>
              </a:rPr>
              <a:t>riportare</a:t>
            </a:r>
            <a:r>
              <a:rPr kumimoji="0" lang="it-IT" altLang="it-IT" sz="1800" b="0" i="0" u="none" strike="noStrike" cap="none" normalizeH="0" baseline="0" dirty="0">
                <a:ln>
                  <a:noFill/>
                </a:ln>
                <a:effectLst/>
                <a:latin typeface="Arial"/>
                <a:cs typeface="Arial"/>
              </a:rPr>
              <a:t> il seguente riferimento agli elementi copiati: “Copyright © Membri del Progetto H-PASS”.</a:t>
            </a:r>
            <a:endParaRPr lang="it-IT" altLang="it-IT" sz="1800" b="0" i="0" u="none" strike="noStrike" cap="none" normalizeH="0" baseline="0" dirty="0">
              <a:ln>
                <a:noFill/>
              </a:ln>
              <a:effectLst/>
              <a:latin typeface="Arial"/>
              <a:cs typeface="Arial"/>
            </a:endParaRPr>
          </a:p>
          <a:p>
            <a:pPr algn="just" defTabSz="914400">
              <a:spcBef>
                <a:spcPct val="0"/>
              </a:spcBef>
              <a:spcAft>
                <a:spcPct val="0"/>
              </a:spcAft>
            </a:pPr>
            <a:endParaRPr lang="it-IT" altLang="it-IT" dirty="0">
              <a:latin typeface="Arial"/>
              <a:cs typeface="Arial"/>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800" b="0" i="0" u="none" strike="noStrike" cap="none" normalizeH="0" baseline="0" dirty="0">
                <a:ln>
                  <a:noFill/>
                </a:ln>
                <a:solidFill>
                  <a:schemeClr val="tx1"/>
                </a:solidFill>
                <a:effectLst/>
                <a:latin typeface="Arial" panose="020B0604020202020204" pitchFamily="34" charset="0"/>
              </a:rPr>
              <a:t>L'uso di questa presentazione in modo e/o per scopi non previsti dalla licenza richiede il permesso scritto preliminare dei titolari del copyright. Le informazioni contenute in questa presentazione rappresentano le opinioni dei titolari del copyright alla data in cui tali opinioni vengono pubblicate.</a:t>
            </a:r>
            <a:endParaRPr lang="it-IT" altLang="it-IT"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endParaRPr lang="it-IT" dirty="0"/>
          </a:p>
        </p:txBody>
      </p:sp>
    </p:spTree>
    <p:extLst>
      <p:ext uri="{BB962C8B-B14F-4D97-AF65-F5344CB8AC3E}">
        <p14:creationId xmlns:p14="http://schemas.microsoft.com/office/powerpoint/2010/main" val="41413118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2082571" y="989768"/>
            <a:ext cx="6623077" cy="653509"/>
          </a:xfrm>
          <a:prstGeom prst="rect">
            <a:avLst/>
          </a:prstGeom>
        </p:spPr>
        <p:txBody>
          <a:bodyPr lIns="91440" tIns="45720" rIns="91440" bIns="45720" anchor="t"/>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dirty="0" err="1">
                <a:solidFill>
                  <a:srgbClr val="1A75DB"/>
                </a:solidFill>
                <a:latin typeface="+mn-lt"/>
              </a:rPr>
              <a:t>Esclusione</a:t>
            </a:r>
            <a:r>
              <a:rPr lang="en-US" sz="4000" b="1" dirty="0">
                <a:solidFill>
                  <a:srgbClr val="1A75DB"/>
                </a:solidFill>
                <a:latin typeface="+mn-lt"/>
              </a:rPr>
              <a:t> di </a:t>
            </a:r>
            <a:r>
              <a:rPr lang="en-US" sz="4000" b="1" dirty="0" err="1">
                <a:solidFill>
                  <a:srgbClr val="1A75DB"/>
                </a:solidFill>
                <a:latin typeface="+mn-lt"/>
              </a:rPr>
              <a:t>responsabilità</a:t>
            </a:r>
            <a:r>
              <a:rPr lang="en-US" sz="4000" b="1" dirty="0">
                <a:solidFill>
                  <a:srgbClr val="1A75DB"/>
                </a:solidFill>
                <a:latin typeface="+mn-lt"/>
              </a:rPr>
              <a:t> </a:t>
            </a:r>
            <a:endParaRPr lang="en-US" dirty="0"/>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dirty="0"/>
          </a:p>
        </p:txBody>
      </p:sp>
      <p:sp>
        <p:nvSpPr>
          <p:cNvPr id="6" name="CasellaDiTesto 5">
            <a:extLst>
              <a:ext uri="{FF2B5EF4-FFF2-40B4-BE49-F238E27FC236}">
                <a16:creationId xmlns:a16="http://schemas.microsoft.com/office/drawing/2014/main" id="{9B145C5D-E5C8-28DE-492A-A86F7646FC0F}"/>
              </a:ext>
            </a:extLst>
          </p:cNvPr>
          <p:cNvSpPr txBox="1"/>
          <p:nvPr/>
        </p:nvSpPr>
        <p:spPr>
          <a:xfrm>
            <a:off x="576087" y="2619176"/>
            <a:ext cx="9653537" cy="2308324"/>
          </a:xfrm>
          <a:prstGeom prst="rect">
            <a:avLst/>
          </a:prstGeom>
          <a:noFill/>
        </p:spPr>
        <p:txBody>
          <a:bodyPr wrap="square" lIns="91440" tIns="45720" rIns="91440" bIns="45720" rtlCol="0" anchor="t">
            <a:spAutoFit/>
          </a:bodyPr>
          <a:lstStyle/>
          <a:p>
            <a:pPr algn="just"/>
            <a:r>
              <a:rPr lang="it-IT" sz="2400" dirty="0"/>
              <a:t>L'Agenzia Europea per la Salute e la Digitalizzazione (</a:t>
            </a:r>
            <a:r>
              <a:rPr lang="it-IT" sz="2400" err="1"/>
              <a:t>HaDEA</a:t>
            </a:r>
            <a:r>
              <a:rPr lang="it-IT" sz="2400" dirty="0"/>
              <a:t>), nell'ambito dei poteri delegati dalla Commissione Europea, supporta la produzione di questa pubblicazione. Il supporto della Commissione Europea non costituisce una approvazione dei contenuti, che riflettono esclusivamente le opinioni degli autori. La Commissione non può essere ritenuta responsabile per qualsiasi uso che possa essere fatto delle informazioni in essa contenute.</a:t>
            </a:r>
            <a:endParaRPr lang="en-US"/>
          </a:p>
        </p:txBody>
      </p:sp>
    </p:spTree>
    <p:extLst>
      <p:ext uri="{BB962C8B-B14F-4D97-AF65-F5344CB8AC3E}">
        <p14:creationId xmlns:p14="http://schemas.microsoft.com/office/powerpoint/2010/main" val="27639599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55861F-74EA-8B2C-AB4E-7B46236DC16F}"/>
              </a:ext>
            </a:extLst>
          </p:cNvPr>
          <p:cNvSpPr>
            <a:spLocks noGrp="1"/>
          </p:cNvSpPr>
          <p:nvPr>
            <p:ph type="title"/>
          </p:nvPr>
        </p:nvSpPr>
        <p:spPr/>
        <p:txBody>
          <a:bodyPr/>
          <a:lstStyle/>
          <a:p>
            <a:r>
              <a:rPr lang="en-US" sz="4800" dirty="0"/>
              <a:t>Grazie!</a:t>
            </a:r>
            <a:endParaRPr lang="hu-HU" dirty="0"/>
          </a:p>
        </p:txBody>
      </p:sp>
    </p:spTree>
    <p:extLst>
      <p:ext uri="{BB962C8B-B14F-4D97-AF65-F5344CB8AC3E}">
        <p14:creationId xmlns:p14="http://schemas.microsoft.com/office/powerpoint/2010/main" val="3420472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496672" y="160353"/>
            <a:ext cx="2299247" cy="784586"/>
          </a:xfrm>
        </p:spPr>
        <p:txBody>
          <a:bodyPr lIns="91440" tIns="45720" rIns="91440" bIns="45720" anchor="b"/>
          <a:lstStyle/>
          <a:p>
            <a:pPr algn="just"/>
            <a:r>
              <a:rPr lang="en-US" b="1" dirty="0">
                <a:solidFill>
                  <a:schemeClr val="bg1"/>
                </a:solidFill>
              </a:rPr>
              <a:t>OBIETTIVI</a:t>
            </a:r>
            <a:endParaRPr lang="en-US" b="1" dirty="0">
              <a:solidFill>
                <a:schemeClr val="bg1"/>
              </a:solidFill>
              <a:ea typeface="Calibri"/>
              <a:cs typeface="Calibri"/>
            </a:endParaRPr>
          </a:p>
        </p:txBody>
      </p:sp>
      <p:sp>
        <p:nvSpPr>
          <p:cNvPr id="3" name="Tartalom helye 2"/>
          <p:cNvSpPr>
            <a:spLocks noGrp="1"/>
          </p:cNvSpPr>
          <p:nvPr>
            <p:ph sz="half" idx="1"/>
          </p:nvPr>
        </p:nvSpPr>
        <p:spPr>
          <a:xfrm>
            <a:off x="306775" y="1724891"/>
            <a:ext cx="9685900" cy="4611799"/>
          </a:xfrm>
        </p:spPr>
        <p:txBody>
          <a:bodyPr lIns="91440" tIns="45720" rIns="91440" bIns="45720" anchor="t"/>
          <a:lstStyle/>
          <a:p>
            <a:pPr marL="239395" indent="-239395" algn="just">
              <a:buClr>
                <a:srgbClr val="1A75DB"/>
              </a:buClr>
            </a:pPr>
            <a:r>
              <a:rPr lang="it-IT" sz="2600" dirty="0"/>
              <a:t>Comprendere i concetti fondamentali nello sviluppo dei processi e nella pianificazione strategica;</a:t>
            </a:r>
            <a:endParaRPr lang="en-US" dirty="0"/>
          </a:p>
          <a:p>
            <a:pPr marL="239395" indent="-239395" algn="just">
              <a:buClr>
                <a:srgbClr val="1A75DB"/>
              </a:buClr>
            </a:pPr>
            <a:r>
              <a:rPr lang="it-IT" sz="2600" dirty="0"/>
              <a:t>Esplorare gli strumenti digitali che migliorano l'efficienza e l'efficacia dei processi;</a:t>
            </a:r>
            <a:endParaRPr lang="it-IT" sz="2600" dirty="0">
              <a:ea typeface="Calibri"/>
              <a:cs typeface="Calibri"/>
            </a:endParaRPr>
          </a:p>
          <a:p>
            <a:pPr marL="239395" indent="-239395" algn="just">
              <a:buClr>
                <a:srgbClr val="1A75DB"/>
              </a:buClr>
            </a:pPr>
            <a:r>
              <a:rPr lang="it-IT" sz="2600"/>
              <a:t>Analizzare i processi per valutarne l'efficienza e l'efficacia;</a:t>
            </a:r>
            <a:endParaRPr lang="it-IT" sz="2600">
              <a:ea typeface="Calibri" panose="020F0502020204030204"/>
              <a:cs typeface="Calibri" panose="020F0502020204030204"/>
            </a:endParaRPr>
          </a:p>
          <a:p>
            <a:pPr marL="239395" indent="-239395" algn="just">
              <a:buClr>
                <a:srgbClr val="1A75DB"/>
              </a:buClr>
            </a:pPr>
            <a:r>
              <a:rPr lang="it-IT" sz="2600" dirty="0"/>
              <a:t>identificare le opportunità di miglioramento e valutare il ruolo delle soluzioni digitali;</a:t>
            </a:r>
            <a:endParaRPr lang="it-IT" sz="2600" dirty="0">
              <a:ea typeface="Calibri"/>
              <a:cs typeface="Calibri"/>
            </a:endParaRPr>
          </a:p>
          <a:p>
            <a:pPr marL="239395" indent="-239395" algn="just">
              <a:buClr>
                <a:srgbClr val="1A75DB"/>
              </a:buClr>
            </a:pPr>
            <a:r>
              <a:rPr lang="it-IT" sz="2600" dirty="0"/>
              <a:t>Valutare e mettere in discussione in modo critico routine e sistemi inefficienti o inefficaci.</a:t>
            </a:r>
            <a:endParaRPr lang="en-US" sz="2600" dirty="0">
              <a:ea typeface="Calibri" panose="020F0502020204030204"/>
              <a:cs typeface="Calibri" panose="020F0502020204030204"/>
            </a:endParaRPr>
          </a:p>
        </p:txBody>
      </p:sp>
      <p:sp>
        <p:nvSpPr>
          <p:cNvPr id="4" name="Footer Placeholder 4">
            <a:extLst>
              <a:ext uri="{FF2B5EF4-FFF2-40B4-BE49-F238E27FC236}">
                <a16:creationId xmlns:a16="http://schemas.microsoft.com/office/drawing/2014/main" id="{73C8CD5C-2CB1-3A50-6D10-C6FA42CF69C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8478392A-9D39-F2EC-9B0E-001690B2703E}"/>
              </a:ext>
            </a:extLst>
          </p:cNvPr>
          <p:cNvSpPr txBox="1"/>
          <p:nvPr/>
        </p:nvSpPr>
        <p:spPr>
          <a:xfrm>
            <a:off x="3248961" y="5967358"/>
            <a:ext cx="5397334" cy="369332"/>
          </a:xfrm>
          <a:prstGeom prst="rect">
            <a:avLst/>
          </a:prstGeom>
          <a:noFill/>
        </p:spPr>
        <p:txBody>
          <a:bodyPr wrap="square">
            <a:spAutoFit/>
          </a:bodyPr>
          <a:lstStyle/>
          <a:p>
            <a:r>
              <a:rPr lang="it-IT" dirty="0">
                <a:hlinkClick r:id="rId3"/>
              </a:rPr>
              <a:t>https://youtu.be/f84RRgxejn8?feature=shared</a:t>
            </a:r>
            <a:endParaRPr lang="it-IT" dirty="0"/>
          </a:p>
        </p:txBody>
      </p:sp>
    </p:spTree>
    <p:extLst>
      <p:ext uri="{BB962C8B-B14F-4D97-AF65-F5344CB8AC3E}">
        <p14:creationId xmlns:p14="http://schemas.microsoft.com/office/powerpoint/2010/main" val="3845143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23282-7369-44D1-B2CA-C596A279BF78}"/>
              </a:ext>
            </a:extLst>
          </p:cNvPr>
          <p:cNvSpPr>
            <a:spLocks noGrp="1"/>
          </p:cNvSpPr>
          <p:nvPr>
            <p:ph type="title"/>
          </p:nvPr>
        </p:nvSpPr>
        <p:spPr>
          <a:xfrm>
            <a:off x="7236573" y="216817"/>
            <a:ext cx="3255461" cy="791480"/>
          </a:xfrm>
        </p:spPr>
        <p:txBody>
          <a:bodyPr lIns="91440" tIns="45720" rIns="91440" bIns="45720" anchor="b"/>
          <a:lstStyle/>
          <a:p>
            <a:pPr algn="ctr"/>
            <a:r>
              <a:rPr lang="en-US" b="1" dirty="0">
                <a:solidFill>
                  <a:schemeClr val="bg1"/>
                </a:solidFill>
              </a:rPr>
              <a:t>INTRODUZIONE</a:t>
            </a:r>
          </a:p>
        </p:txBody>
      </p:sp>
      <p:sp>
        <p:nvSpPr>
          <p:cNvPr id="3" name="Content Placeholder 2">
            <a:extLst>
              <a:ext uri="{FF2B5EF4-FFF2-40B4-BE49-F238E27FC236}">
                <a16:creationId xmlns:a16="http://schemas.microsoft.com/office/drawing/2014/main" id="{FD3697BE-13A2-4B91-92EF-74E2A515A022}"/>
              </a:ext>
            </a:extLst>
          </p:cNvPr>
          <p:cNvSpPr>
            <a:spLocks noGrp="1"/>
          </p:cNvSpPr>
          <p:nvPr>
            <p:ph sz="half" idx="1"/>
          </p:nvPr>
        </p:nvSpPr>
        <p:spPr>
          <a:xfrm>
            <a:off x="768431" y="1142937"/>
            <a:ext cx="9262899" cy="5083780"/>
          </a:xfrm>
        </p:spPr>
        <p:txBody>
          <a:bodyPr lIns="91440" tIns="45720" rIns="91440" bIns="45720" anchor="t"/>
          <a:lstStyle/>
          <a:p>
            <a:pPr marL="0" indent="0" algn="just">
              <a:buClr>
                <a:srgbClr val="1A75DB"/>
              </a:buClr>
              <a:buNone/>
            </a:pPr>
            <a:r>
              <a:rPr lang="it-IT" sz="2600" dirty="0"/>
              <a:t>In questa lezione, approfondirai:</a:t>
            </a:r>
          </a:p>
          <a:p>
            <a:pPr marL="239395" indent="-239395" algn="just">
              <a:buClr>
                <a:srgbClr val="1A75DB"/>
              </a:buClr>
            </a:pPr>
            <a:r>
              <a:rPr lang="it-IT" sz="2600" dirty="0">
                <a:ea typeface="+mn-lt"/>
                <a:cs typeface="+mn-lt"/>
              </a:rPr>
              <a:t>Approfondirai gli elementi essenziali dello sviluppo e del miglioramento dei processi all'interno delle strutture sanitarie;</a:t>
            </a:r>
            <a:r>
              <a:rPr lang="it-IT" sz="2600" dirty="0"/>
              <a:t> </a:t>
            </a:r>
            <a:endParaRPr lang="it-IT" sz="2600" dirty="0">
              <a:ea typeface="Calibri"/>
              <a:cs typeface="Calibri"/>
            </a:endParaRPr>
          </a:p>
          <a:p>
            <a:pPr marL="239395" indent="-239395" algn="just">
              <a:buClr>
                <a:srgbClr val="1A75DB"/>
              </a:buClr>
            </a:pPr>
            <a:r>
              <a:rPr lang="it-IT" sz="2600" dirty="0">
                <a:ea typeface="+mn-lt"/>
                <a:cs typeface="+mn-lt"/>
              </a:rPr>
              <a:t>Imparerai come progettare e implementare processi che aumentano l'efficienza e l'efficacia, migliorando così la cura del </a:t>
            </a:r>
            <a:r>
              <a:rPr lang="it-IT" sz="2600">
                <a:ea typeface="+mn-lt"/>
                <a:cs typeface="+mn-lt"/>
              </a:rPr>
              <a:t>paziente e l'intero ecosistema sanitario.</a:t>
            </a:r>
            <a:endParaRPr lang="it-IT" sz="2600" dirty="0">
              <a:ea typeface="+mn-lt"/>
              <a:cs typeface="+mn-lt"/>
            </a:endParaRPr>
          </a:p>
          <a:p>
            <a:pPr marL="0" indent="0" algn="just">
              <a:buClr>
                <a:srgbClr val="1A75DB"/>
              </a:buClr>
              <a:buNone/>
            </a:pPr>
            <a:endParaRPr lang="it-IT" sz="2600" dirty="0">
              <a:ea typeface="Calibri"/>
              <a:cs typeface="Calibri"/>
            </a:endParaRPr>
          </a:p>
          <a:p>
            <a:pPr marL="0" indent="0" algn="just">
              <a:buNone/>
            </a:pPr>
            <a:r>
              <a:rPr lang="it-IT" sz="2600" dirty="0">
                <a:ea typeface="+mn-lt"/>
                <a:cs typeface="+mn-lt"/>
              </a:rPr>
              <a:t>L'organizzazione dei processi è fondamentale per garantire un'assistenza sanitaria di alta qualità, poiché processi ben progettati influenzano direttamente gli esiti per i pazienti, la produttività del personale e la qualità del servizio.</a:t>
            </a:r>
            <a:endParaRPr lang="it-IT" dirty="0"/>
          </a:p>
          <a:p>
            <a:pPr marL="0" indent="0" algn="just">
              <a:buClr>
                <a:srgbClr val="1A75DB"/>
              </a:buClr>
              <a:buNone/>
            </a:pPr>
            <a:endParaRPr lang="it-IT" sz="2600" dirty="0">
              <a:solidFill>
                <a:srgbClr val="FF0000"/>
              </a:solidFill>
              <a:ea typeface="Calibri"/>
              <a:cs typeface="Calibri"/>
            </a:endParaRPr>
          </a:p>
        </p:txBody>
      </p:sp>
      <p:sp>
        <p:nvSpPr>
          <p:cNvPr id="5" name="Footer Placeholder 4">
            <a:extLst>
              <a:ext uri="{FF2B5EF4-FFF2-40B4-BE49-F238E27FC236}">
                <a16:creationId xmlns:a16="http://schemas.microsoft.com/office/drawing/2014/main" id="{EA439BF6-48C3-CEE5-E05D-41EC9DF7447B}"/>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169938F1-54BF-576E-387D-A655F176B58A}"/>
              </a:ext>
            </a:extLst>
          </p:cNvPr>
          <p:cNvSpPr txBox="1"/>
          <p:nvPr/>
        </p:nvSpPr>
        <p:spPr>
          <a:xfrm>
            <a:off x="3185557" y="5950617"/>
            <a:ext cx="5397334" cy="369332"/>
          </a:xfrm>
          <a:prstGeom prst="rect">
            <a:avLst/>
          </a:prstGeom>
          <a:noFill/>
        </p:spPr>
        <p:txBody>
          <a:bodyPr wrap="square">
            <a:spAutoFit/>
          </a:bodyPr>
          <a:lstStyle/>
          <a:p>
            <a:r>
              <a:rPr lang="it-IT" dirty="0">
                <a:hlinkClick r:id="rId3"/>
              </a:rPr>
              <a:t>https://youtu.be/57Cfi6rNB2k?feature=shared</a:t>
            </a:r>
            <a:endParaRPr lang="it-IT" dirty="0"/>
          </a:p>
        </p:txBody>
      </p:sp>
    </p:spTree>
    <p:extLst>
      <p:ext uri="{BB962C8B-B14F-4D97-AF65-F5344CB8AC3E}">
        <p14:creationId xmlns:p14="http://schemas.microsoft.com/office/powerpoint/2010/main" val="1865710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3138930" y="129241"/>
            <a:ext cx="7024062" cy="602327"/>
          </a:xfrm>
          <a:prstGeom prst="rect">
            <a:avLst/>
          </a:prstGeom>
        </p:spPr>
        <p:txBody>
          <a:bodyPr lIns="91440" tIns="45720" rIns="91440" bIns="45720" anchor="t"/>
          <a:lstStyle/>
          <a:p>
            <a:pPr algn="just"/>
            <a:r>
              <a:rPr lang="it-IT" sz="3600" b="1" dirty="0">
                <a:solidFill>
                  <a:srgbClr val="1A75DB"/>
                </a:solidFill>
                <a:latin typeface="+mn-lt"/>
              </a:rPr>
              <a:t>I processi: </a:t>
            </a:r>
            <a:r>
              <a:rPr lang="it-IT" sz="2400" b="1" dirty="0">
                <a:solidFill>
                  <a:srgbClr val="1A75DB"/>
                </a:solidFill>
                <a:latin typeface="+mn-lt"/>
              </a:rPr>
              <a:t>perché sono fondamentali?</a:t>
            </a:r>
            <a:endParaRPr lang="en-GB" sz="2400" b="1" dirty="0">
              <a:solidFill>
                <a:srgbClr val="1A75DB"/>
              </a:solidFill>
              <a:latin typeface="+mn-lt"/>
            </a:endParaRPr>
          </a:p>
        </p:txBody>
      </p:sp>
      <p:pic>
        <p:nvPicPr>
          <p:cNvPr id="8" name="Tartalom helye 7" descr="A képen kalapács, szerszám, kézieszköz látható&#10;&#10;Automatikusan generált leírás">
            <a:extLst>
              <a:ext uri="{FF2B5EF4-FFF2-40B4-BE49-F238E27FC236}">
                <a16:creationId xmlns:a16="http://schemas.microsoft.com/office/drawing/2014/main" id="{08032AA6-24CF-4709-3726-CAAF8FED283D}"/>
              </a:ext>
            </a:extLst>
          </p:cNvPr>
          <p:cNvPicPr>
            <a:picLocks noGrp="1" noChangeAspect="1"/>
          </p:cNvPicPr>
          <p:nvPr>
            <p:ph sz="half" idx="4294967295"/>
          </p:nvPr>
        </p:nvPicPr>
        <p:blipFill>
          <a:blip r:embed="rId3"/>
          <a:stretch>
            <a:fillRect/>
          </a:stretch>
        </p:blipFill>
        <p:spPr>
          <a:xfrm>
            <a:off x="231116" y="5002958"/>
            <a:ext cx="2645795" cy="156110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Kép 9" descr="A képen ruházat, ember, személy, Emberi arc látható&#10;&#10;Automatikusan generált leírás">
            <a:extLst>
              <a:ext uri="{FF2B5EF4-FFF2-40B4-BE49-F238E27FC236}">
                <a16:creationId xmlns:a16="http://schemas.microsoft.com/office/drawing/2014/main" id="{203A8A66-6E97-3218-AA26-5330FCFB3862}"/>
              </a:ext>
            </a:extLst>
          </p:cNvPr>
          <p:cNvPicPr>
            <a:picLocks noChangeAspect="1"/>
          </p:cNvPicPr>
          <p:nvPr/>
        </p:nvPicPr>
        <p:blipFill>
          <a:blip r:embed="rId4"/>
          <a:stretch>
            <a:fillRect/>
          </a:stretch>
        </p:blipFill>
        <p:spPr>
          <a:xfrm>
            <a:off x="217220" y="3084783"/>
            <a:ext cx="2642239" cy="15542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Kép 5" descr="A képen fedett pályás, játék, fúró, szerszám látható&#10;&#10;Automatikusan generált leírás">
            <a:extLst>
              <a:ext uri="{FF2B5EF4-FFF2-40B4-BE49-F238E27FC236}">
                <a16:creationId xmlns:a16="http://schemas.microsoft.com/office/drawing/2014/main" id="{F223F698-5D7B-4049-639D-599ED7EB6C89}"/>
              </a:ext>
            </a:extLst>
          </p:cNvPr>
          <p:cNvPicPr>
            <a:picLocks noChangeAspect="1"/>
          </p:cNvPicPr>
          <p:nvPr/>
        </p:nvPicPr>
        <p:blipFill>
          <a:blip r:embed="rId5"/>
          <a:stretch>
            <a:fillRect/>
          </a:stretch>
        </p:blipFill>
        <p:spPr>
          <a:xfrm>
            <a:off x="218996" y="861437"/>
            <a:ext cx="2642239" cy="184167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Box 3">
            <a:extLst>
              <a:ext uri="{FF2B5EF4-FFF2-40B4-BE49-F238E27FC236}">
                <a16:creationId xmlns:a16="http://schemas.microsoft.com/office/drawing/2014/main" id="{77521271-C225-F319-B0C9-4C795A947BC6}"/>
              </a:ext>
            </a:extLst>
          </p:cNvPr>
          <p:cNvSpPr txBox="1"/>
          <p:nvPr/>
        </p:nvSpPr>
        <p:spPr>
          <a:xfrm>
            <a:off x="3138983" y="857728"/>
            <a:ext cx="7554141" cy="6066870"/>
          </a:xfrm>
          <a:prstGeom prst="rect">
            <a:avLst/>
          </a:prstGeom>
          <a:noFill/>
        </p:spPr>
        <p:txBody>
          <a:bodyPr wrap="square" lIns="91440" tIns="45720" rIns="91440" bIns="45720" rtlCol="0" anchor="t">
            <a:spAutoFit/>
          </a:bodyPr>
          <a:lstStyle/>
          <a:p>
            <a:pPr algn="just"/>
            <a:r>
              <a:rPr lang="it-IT" sz="2400" b="1" dirty="0">
                <a:ea typeface="+mn-lt"/>
                <a:cs typeface="+mn-lt"/>
              </a:rPr>
              <a:t>Importanza dei Processi Efficienti</a:t>
            </a:r>
            <a:endParaRPr lang="en-US" sz="2400">
              <a:ea typeface="+mn-lt"/>
              <a:cs typeface="+mn-lt"/>
            </a:endParaRPr>
          </a:p>
          <a:p>
            <a:pPr marL="342900" indent="-342900">
              <a:buFont typeface="Arial"/>
              <a:buChar char="•"/>
            </a:pPr>
            <a:r>
              <a:rPr lang="it-IT" sz="2000" dirty="0">
                <a:ea typeface="+mn-lt"/>
                <a:cs typeface="+mn-lt"/>
              </a:rPr>
              <a:t>Le esperienze quotidiane evidenziano la frustrazione derivante da processi lenti, obsoleti o ridondanti;</a:t>
            </a:r>
            <a:endParaRPr lang="en-US" sz="2000" dirty="0">
              <a:ea typeface="Calibri"/>
              <a:cs typeface="Calibri"/>
            </a:endParaRPr>
          </a:p>
          <a:p>
            <a:pPr marL="342900" indent="-342900">
              <a:buFont typeface="Arial"/>
              <a:buChar char="•"/>
            </a:pPr>
            <a:r>
              <a:rPr lang="it-IT" sz="2000" dirty="0">
                <a:ea typeface="+mn-lt"/>
                <a:cs typeface="+mn-lt"/>
              </a:rPr>
              <a:t>Nel settore sanitario, processi efficienti sono fondamentali per migliorare la cura del paziente e la soddisfazione complessiva.</a:t>
            </a:r>
            <a:endParaRPr lang="it-IT" sz="2000" dirty="0">
              <a:ea typeface="Calibri"/>
              <a:cs typeface="Calibri"/>
            </a:endParaRPr>
          </a:p>
          <a:p>
            <a:pPr marL="342900" indent="-342900">
              <a:buFont typeface="Arial"/>
              <a:buChar char="•"/>
            </a:pPr>
            <a:endParaRPr lang="it-IT" sz="2000" dirty="0">
              <a:ea typeface="+mn-lt"/>
              <a:cs typeface="+mn-lt"/>
            </a:endParaRPr>
          </a:p>
          <a:p>
            <a:pPr algn="just"/>
            <a:r>
              <a:rPr lang="it-IT" sz="2400" b="1" dirty="0">
                <a:ea typeface="+mn-lt"/>
                <a:cs typeface="+mn-lt"/>
              </a:rPr>
              <a:t>Obiettivi dell'Organizzazione dei Processi</a:t>
            </a:r>
            <a:endParaRPr lang="it-IT" sz="2200" b="1" dirty="0">
              <a:ea typeface="+mn-lt"/>
              <a:cs typeface="+mn-lt"/>
            </a:endParaRPr>
          </a:p>
          <a:p>
            <a:pPr marL="342900" indent="-342900" algn="just">
              <a:buFont typeface="Arial"/>
              <a:buChar char="•"/>
            </a:pPr>
            <a:r>
              <a:rPr lang="it-IT" sz="2000" dirty="0">
                <a:ea typeface="+mn-lt"/>
                <a:cs typeface="+mn-lt"/>
              </a:rPr>
              <a:t>Ottimizzare le attività per ridurre ritardi inutili e migliorare il percorso del paziente;</a:t>
            </a:r>
          </a:p>
          <a:p>
            <a:pPr marL="342900" indent="-342900" algn="just">
              <a:buFont typeface="Arial"/>
              <a:buChar char="•"/>
            </a:pPr>
            <a:r>
              <a:rPr lang="it-IT" sz="2000" dirty="0">
                <a:ea typeface="+mn-lt"/>
                <a:cs typeface="+mn-lt"/>
              </a:rPr>
              <a:t>Aiutare i pazienti ad accedere a cure tempestive e ben coordinate, con una comunicazione chiara.</a:t>
            </a:r>
            <a:endParaRPr lang="it-IT" sz="2000">
              <a:ea typeface="Calibri"/>
              <a:cs typeface="Calibri"/>
            </a:endParaRPr>
          </a:p>
          <a:p>
            <a:pPr algn="just"/>
            <a:endParaRPr lang="it-IT" sz="2400" b="1" dirty="0">
              <a:ea typeface="+mn-lt"/>
              <a:cs typeface="+mn-lt"/>
            </a:endParaRPr>
          </a:p>
          <a:p>
            <a:pPr algn="just"/>
            <a:r>
              <a:rPr lang="it-IT" sz="2400" b="1" dirty="0">
                <a:ea typeface="+mn-lt"/>
                <a:cs typeface="+mn-lt"/>
              </a:rPr>
              <a:t>Adottare un Approccio Centrato sul Cliente</a:t>
            </a:r>
            <a:endParaRPr lang="it-IT" sz="2400" dirty="0">
              <a:ea typeface="+mn-lt"/>
              <a:cs typeface="+mn-lt"/>
            </a:endParaRPr>
          </a:p>
          <a:p>
            <a:pPr marL="342900" indent="-342900" algn="just">
              <a:buFont typeface="Arial"/>
              <a:buChar char="•"/>
            </a:pPr>
            <a:r>
              <a:rPr lang="it-IT" sz="2000" dirty="0">
                <a:ea typeface="+mn-lt"/>
                <a:cs typeface="+mn-lt"/>
              </a:rPr>
              <a:t>Passare dal “è sempre stato così” a mettere in discussione e </a:t>
            </a:r>
            <a:r>
              <a:rPr lang="it-IT" sz="2000">
                <a:ea typeface="+mn-lt"/>
                <a:cs typeface="+mn-lt"/>
              </a:rPr>
              <a:t>migliorare i processi;</a:t>
            </a:r>
          </a:p>
          <a:p>
            <a:pPr marL="342900" indent="-342900" algn="just">
              <a:buFont typeface="Arial"/>
              <a:buChar char="•"/>
            </a:pPr>
            <a:r>
              <a:rPr lang="it-IT" sz="2000" dirty="0">
                <a:ea typeface="+mn-lt"/>
                <a:cs typeface="+mn-lt"/>
              </a:rPr>
              <a:t>Ogni membro del personale può promuovere miglioramenti significativi attraverso un pensiero focalizzato sul cliente.</a:t>
            </a:r>
            <a:endParaRPr lang="it-IT" sz="2000">
              <a:ea typeface="Calibri"/>
              <a:cs typeface="Calibri"/>
            </a:endParaRPr>
          </a:p>
          <a:p>
            <a:pPr algn="just"/>
            <a:endParaRPr lang="it-IT" sz="2200" b="1" u="sng" dirty="0">
              <a:ea typeface="Calibri"/>
              <a:cs typeface="Calibri"/>
            </a:endParaRPr>
          </a:p>
        </p:txBody>
      </p:sp>
      <p:sp>
        <p:nvSpPr>
          <p:cNvPr id="5" name="Footer Placeholder 4">
            <a:extLst>
              <a:ext uri="{FF2B5EF4-FFF2-40B4-BE49-F238E27FC236}">
                <a16:creationId xmlns:a16="http://schemas.microsoft.com/office/drawing/2014/main" id="{CE6071CF-AB44-C480-906A-16E07875B753}"/>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492BB87B-E580-5975-7A57-76485F64A9C4}"/>
              </a:ext>
            </a:extLst>
          </p:cNvPr>
          <p:cNvSpPr txBox="1"/>
          <p:nvPr/>
        </p:nvSpPr>
        <p:spPr>
          <a:xfrm>
            <a:off x="3031290" y="6471688"/>
            <a:ext cx="5397334" cy="369332"/>
          </a:xfrm>
          <a:prstGeom prst="rect">
            <a:avLst/>
          </a:prstGeom>
          <a:noFill/>
        </p:spPr>
        <p:txBody>
          <a:bodyPr wrap="square">
            <a:spAutoFit/>
          </a:bodyPr>
          <a:lstStyle/>
          <a:p>
            <a:r>
              <a:rPr lang="it-IT" dirty="0">
                <a:hlinkClick r:id="rId6"/>
              </a:rPr>
              <a:t>https://youtu.be/EsyrRV5LpNE?feature=shared</a:t>
            </a:r>
            <a:endParaRPr lang="it-IT" dirty="0"/>
          </a:p>
        </p:txBody>
      </p:sp>
    </p:spTree>
    <p:extLst>
      <p:ext uri="{BB962C8B-B14F-4D97-AF65-F5344CB8AC3E}">
        <p14:creationId xmlns:p14="http://schemas.microsoft.com/office/powerpoint/2010/main" val="4246879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547412B-5D72-B20E-E38C-CEFF8F2BACA9}"/>
              </a:ext>
            </a:extLst>
          </p:cNvPr>
          <p:cNvSpPr>
            <a:spLocks noGrp="1"/>
          </p:cNvSpPr>
          <p:nvPr>
            <p:ph type="title" idx="4294967295"/>
          </p:nvPr>
        </p:nvSpPr>
        <p:spPr>
          <a:xfrm>
            <a:off x="2206975" y="178594"/>
            <a:ext cx="6061757" cy="659611"/>
          </a:xfrm>
          <a:prstGeom prst="rect">
            <a:avLst/>
          </a:prstGeom>
        </p:spPr>
        <p:txBody>
          <a:bodyPr/>
          <a:lstStyle/>
          <a:p>
            <a:pPr algn="ctr"/>
            <a:r>
              <a:rPr lang="it-IT" sz="3600" b="1" dirty="0">
                <a:solidFill>
                  <a:srgbClr val="1A75DB"/>
                </a:solidFill>
                <a:latin typeface="+mn-lt"/>
              </a:rPr>
              <a:t>Quali sono i processi</a:t>
            </a:r>
            <a:r>
              <a:rPr lang="hu-HU" sz="3600" b="1" dirty="0">
                <a:solidFill>
                  <a:srgbClr val="1A75DB"/>
                </a:solidFill>
                <a:latin typeface="+mn-lt"/>
              </a:rPr>
              <a:t>?</a:t>
            </a:r>
          </a:p>
        </p:txBody>
      </p:sp>
      <p:sp>
        <p:nvSpPr>
          <p:cNvPr id="9" name="Google Shape;722;p28">
            <a:extLst>
              <a:ext uri="{FF2B5EF4-FFF2-40B4-BE49-F238E27FC236}">
                <a16:creationId xmlns:a16="http://schemas.microsoft.com/office/drawing/2014/main" id="{8BE69B46-04E6-4C02-A3CC-99B402A0116C}"/>
              </a:ext>
            </a:extLst>
          </p:cNvPr>
          <p:cNvSpPr/>
          <p:nvPr/>
        </p:nvSpPr>
        <p:spPr>
          <a:xfrm>
            <a:off x="162681" y="1489504"/>
            <a:ext cx="10243539" cy="3887486"/>
          </a:xfrm>
          <a:prstGeom prst="roundRect">
            <a:avLst>
              <a:gd name="adj" fmla="val 16667"/>
            </a:avLst>
          </a:prstGeom>
          <a:solidFill>
            <a:schemeClr val="accent3">
              <a:alpha val="49803"/>
            </a:schemeClr>
          </a:solidFill>
          <a:ln w="31750" cap="flat" cmpd="sng">
            <a:solidFill>
              <a:schemeClr val="lt1"/>
            </a:solid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pic>
        <p:nvPicPr>
          <p:cNvPr id="10" name="Google Shape;724;p28" descr="Munkafolyamat">
            <a:extLst>
              <a:ext uri="{FF2B5EF4-FFF2-40B4-BE49-F238E27FC236}">
                <a16:creationId xmlns:a16="http://schemas.microsoft.com/office/drawing/2014/main" id="{735B7CA0-4F9A-B8F7-A868-B8D136C92F0F}"/>
              </a:ext>
            </a:extLst>
          </p:cNvPr>
          <p:cNvPicPr preferRelativeResize="0"/>
          <p:nvPr/>
        </p:nvPicPr>
        <p:blipFill rotWithShape="1">
          <a:blip r:embed="rId3">
            <a:alphaModFix/>
            <a:duotone>
              <a:prstClr val="black"/>
              <a:schemeClr val="tx2">
                <a:tint val="45000"/>
                <a:satMod val="400000"/>
              </a:schemeClr>
            </a:duotone>
          </a:blip>
          <a:srcRect/>
          <a:stretch/>
        </p:blipFill>
        <p:spPr>
          <a:xfrm>
            <a:off x="8873378" y="1034166"/>
            <a:ext cx="907737" cy="907737"/>
          </a:xfrm>
          <a:prstGeom prst="rect">
            <a:avLst/>
          </a:prstGeom>
          <a:noFill/>
          <a:ln>
            <a:noFill/>
          </a:ln>
          <a:effectLst/>
        </p:spPr>
      </p:pic>
      <p:grpSp>
        <p:nvGrpSpPr>
          <p:cNvPr id="11" name="Google Shape;726;p28">
            <a:extLst>
              <a:ext uri="{FF2B5EF4-FFF2-40B4-BE49-F238E27FC236}">
                <a16:creationId xmlns:a16="http://schemas.microsoft.com/office/drawing/2014/main" id="{EC839B56-5405-DB1B-32EC-926C211F6791}"/>
              </a:ext>
            </a:extLst>
          </p:cNvPr>
          <p:cNvGrpSpPr/>
          <p:nvPr/>
        </p:nvGrpSpPr>
        <p:grpSpPr>
          <a:xfrm>
            <a:off x="917422" y="2191112"/>
            <a:ext cx="9113127" cy="842606"/>
            <a:chOff x="4615" y="511897"/>
            <a:chExt cx="9443673" cy="696646"/>
          </a:xfrm>
          <a:effectLst/>
        </p:grpSpPr>
        <p:sp>
          <p:nvSpPr>
            <p:cNvPr id="12" name="Google Shape;727;p28">
              <a:extLst>
                <a:ext uri="{FF2B5EF4-FFF2-40B4-BE49-F238E27FC236}">
                  <a16:creationId xmlns:a16="http://schemas.microsoft.com/office/drawing/2014/main" id="{C0E8AFC1-923B-D0B2-2592-6CADFCC95FDB}"/>
                </a:ext>
              </a:extLst>
            </p:cNvPr>
            <p:cNvSpPr/>
            <p:nvPr/>
          </p:nvSpPr>
          <p:spPr>
            <a:xfrm>
              <a:off x="4615"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13" name="Google Shape;728;p28">
              <a:extLst>
                <a:ext uri="{FF2B5EF4-FFF2-40B4-BE49-F238E27FC236}">
                  <a16:creationId xmlns:a16="http://schemas.microsoft.com/office/drawing/2014/main" id="{57EE9661-F426-2043-7D8F-C81362614488}"/>
                </a:ext>
              </a:extLst>
            </p:cNvPr>
            <p:cNvSpPr txBox="1"/>
            <p:nvPr/>
          </p:nvSpPr>
          <p:spPr>
            <a:xfrm>
              <a:off x="326035" y="511897"/>
              <a:ext cx="1286561"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hu-HU" sz="1700" dirty="0">
                  <a:solidFill>
                    <a:schemeClr val="bg1"/>
                  </a:solidFill>
                  <a:latin typeface="Gill Sans"/>
                  <a:ea typeface="Gill Sans"/>
                  <a:cs typeface="Gill Sans"/>
                  <a:sym typeface="Gill Sans"/>
                </a:rPr>
                <a:t>Prepara</a:t>
              </a:r>
              <a:r>
                <a:rPr lang="it-IT" sz="1700" dirty="0">
                  <a:solidFill>
                    <a:schemeClr val="bg1"/>
                  </a:solidFill>
                  <a:latin typeface="Gill Sans"/>
                  <a:ea typeface="Gill Sans"/>
                  <a:cs typeface="Gill Sans"/>
                  <a:sym typeface="Gill Sans"/>
                </a:rPr>
                <a:t>zione</a:t>
              </a:r>
              <a:endParaRPr sz="1700" dirty="0">
                <a:solidFill>
                  <a:schemeClr val="bg1"/>
                </a:solidFill>
              </a:endParaRPr>
            </a:p>
          </p:txBody>
        </p:sp>
        <p:sp>
          <p:nvSpPr>
            <p:cNvPr id="14" name="Google Shape;729;p28">
              <a:extLst>
                <a:ext uri="{FF2B5EF4-FFF2-40B4-BE49-F238E27FC236}">
                  <a16:creationId xmlns:a16="http://schemas.microsoft.com/office/drawing/2014/main" id="{D8F3D2D9-2C09-28EE-8764-32FFFD2EA2DA}"/>
                </a:ext>
              </a:extLst>
            </p:cNvPr>
            <p:cNvSpPr/>
            <p:nvPr/>
          </p:nvSpPr>
          <p:spPr>
            <a:xfrm>
              <a:off x="1640673"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15" name="Google Shape;730;p28">
              <a:extLst>
                <a:ext uri="{FF2B5EF4-FFF2-40B4-BE49-F238E27FC236}">
                  <a16:creationId xmlns:a16="http://schemas.microsoft.com/office/drawing/2014/main" id="{1153D2A6-54B1-56DA-DF78-FD1F375ACE08}"/>
                </a:ext>
              </a:extLst>
            </p:cNvPr>
            <p:cNvSpPr txBox="1"/>
            <p:nvPr/>
          </p:nvSpPr>
          <p:spPr>
            <a:xfrm>
              <a:off x="2036977" y="511897"/>
              <a:ext cx="1030219"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it-IT" sz="1400" dirty="0">
                  <a:solidFill>
                    <a:schemeClr val="bg1"/>
                  </a:solidFill>
                  <a:ea typeface="Gill Sans"/>
                  <a:cs typeface="Gill Sans"/>
                  <a:sym typeface="Gill Sans"/>
                </a:rPr>
                <a:t>Ammissione</a:t>
              </a:r>
              <a:endParaRPr sz="1400" dirty="0">
                <a:solidFill>
                  <a:schemeClr val="bg1"/>
                </a:solidFill>
              </a:endParaRPr>
            </a:p>
          </p:txBody>
        </p:sp>
        <p:sp>
          <p:nvSpPr>
            <p:cNvPr id="16" name="Google Shape;731;p28">
              <a:extLst>
                <a:ext uri="{FF2B5EF4-FFF2-40B4-BE49-F238E27FC236}">
                  <a16:creationId xmlns:a16="http://schemas.microsoft.com/office/drawing/2014/main" id="{E1E26A88-5962-29EB-63BA-E19E60420770}"/>
                </a:ext>
              </a:extLst>
            </p:cNvPr>
            <p:cNvSpPr/>
            <p:nvPr/>
          </p:nvSpPr>
          <p:spPr>
            <a:xfrm>
              <a:off x="3186001"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17" name="Google Shape;732;p28">
              <a:extLst>
                <a:ext uri="{FF2B5EF4-FFF2-40B4-BE49-F238E27FC236}">
                  <a16:creationId xmlns:a16="http://schemas.microsoft.com/office/drawing/2014/main" id="{20BBB457-8753-62AF-5B5B-151E5E061844}"/>
                </a:ext>
              </a:extLst>
            </p:cNvPr>
            <p:cNvSpPr txBox="1"/>
            <p:nvPr/>
          </p:nvSpPr>
          <p:spPr>
            <a:xfrm>
              <a:off x="3399523" y="511897"/>
              <a:ext cx="1256544" cy="686812"/>
            </a:xfrm>
            <a:prstGeom prst="rect">
              <a:avLst/>
            </a:prstGeom>
            <a:noFill/>
            <a:ln>
              <a:noFill/>
            </a:ln>
          </p:spPr>
          <p:txBody>
            <a:bodyPr spcFirstLastPara="1" wrap="square" lIns="56000" tIns="18650" rIns="18650" bIns="18650" anchor="ctr" anchorCtr="0">
              <a:noAutofit/>
            </a:bodyPr>
            <a:lstStyle/>
            <a:p>
              <a:pPr marL="0" marR="0" lvl="0" indent="0" algn="r" rtl="0">
                <a:lnSpc>
                  <a:spcPct val="90000"/>
                </a:lnSpc>
                <a:spcBef>
                  <a:spcPts val="0"/>
                </a:spcBef>
                <a:spcAft>
                  <a:spcPts val="0"/>
                </a:spcAft>
                <a:buClr>
                  <a:schemeClr val="lt1"/>
                </a:buClr>
                <a:buSzPts val="1400"/>
                <a:buFont typeface="Gill Sans"/>
                <a:buNone/>
              </a:pPr>
              <a:r>
                <a:rPr lang="it-IT" sz="1700" dirty="0">
                  <a:solidFill>
                    <a:schemeClr val="bg1"/>
                  </a:solidFill>
                </a:rPr>
                <a:t>Diagnostica</a:t>
              </a:r>
              <a:endParaRPr sz="1700" dirty="0">
                <a:solidFill>
                  <a:schemeClr val="bg1"/>
                </a:solidFill>
              </a:endParaRPr>
            </a:p>
          </p:txBody>
        </p:sp>
        <p:sp>
          <p:nvSpPr>
            <p:cNvPr id="18" name="Google Shape;733;p28">
              <a:extLst>
                <a:ext uri="{FF2B5EF4-FFF2-40B4-BE49-F238E27FC236}">
                  <a16:creationId xmlns:a16="http://schemas.microsoft.com/office/drawing/2014/main" id="{BC2B20DA-8F94-A95B-7819-65EA9A42C4C7}"/>
                </a:ext>
              </a:extLst>
            </p:cNvPr>
            <p:cNvSpPr/>
            <p:nvPr/>
          </p:nvSpPr>
          <p:spPr>
            <a:xfrm>
              <a:off x="4640600"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19" name="Google Shape;734;p28">
              <a:extLst>
                <a:ext uri="{FF2B5EF4-FFF2-40B4-BE49-F238E27FC236}">
                  <a16:creationId xmlns:a16="http://schemas.microsoft.com/office/drawing/2014/main" id="{D505B8B5-A095-C48D-250F-1FE4B417811E}"/>
                </a:ext>
              </a:extLst>
            </p:cNvPr>
            <p:cNvSpPr txBox="1"/>
            <p:nvPr/>
          </p:nvSpPr>
          <p:spPr>
            <a:xfrm>
              <a:off x="5015603" y="511897"/>
              <a:ext cx="1030219"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it-IT" dirty="0">
                  <a:solidFill>
                    <a:schemeClr val="bg1"/>
                  </a:solidFill>
                  <a:latin typeface="Gill Sans"/>
                  <a:ea typeface="Gill Sans"/>
                  <a:cs typeface="Gill Sans"/>
                  <a:sym typeface="Gill Sans"/>
                </a:rPr>
                <a:t>Terapia</a:t>
              </a:r>
              <a:endParaRPr dirty="0">
                <a:solidFill>
                  <a:schemeClr val="bg1"/>
                </a:solidFill>
              </a:endParaRPr>
            </a:p>
          </p:txBody>
        </p:sp>
        <p:sp>
          <p:nvSpPr>
            <p:cNvPr id="20" name="Google Shape;735;p28">
              <a:extLst>
                <a:ext uri="{FF2B5EF4-FFF2-40B4-BE49-F238E27FC236}">
                  <a16:creationId xmlns:a16="http://schemas.microsoft.com/office/drawing/2014/main" id="{AD3079B2-8BEB-C544-08DD-2DD1EF82A3E4}"/>
                </a:ext>
              </a:extLst>
            </p:cNvPr>
            <p:cNvSpPr/>
            <p:nvPr/>
          </p:nvSpPr>
          <p:spPr>
            <a:xfrm>
              <a:off x="6185929"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21" name="Google Shape;736;p28">
              <a:extLst>
                <a:ext uri="{FF2B5EF4-FFF2-40B4-BE49-F238E27FC236}">
                  <a16:creationId xmlns:a16="http://schemas.microsoft.com/office/drawing/2014/main" id="{467D469C-1509-9A7F-94A7-B79A8B2B946E}"/>
                </a:ext>
              </a:extLst>
            </p:cNvPr>
            <p:cNvSpPr txBox="1"/>
            <p:nvPr/>
          </p:nvSpPr>
          <p:spPr>
            <a:xfrm>
              <a:off x="6621139" y="511897"/>
              <a:ext cx="1114578"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it-IT" sz="1700" dirty="0">
                  <a:solidFill>
                    <a:schemeClr val="bg1"/>
                  </a:solidFill>
                </a:rPr>
                <a:t>Dimissione</a:t>
              </a:r>
              <a:endParaRPr sz="1700" dirty="0">
                <a:solidFill>
                  <a:schemeClr val="bg1"/>
                </a:solidFill>
              </a:endParaRPr>
            </a:p>
          </p:txBody>
        </p:sp>
        <p:sp>
          <p:nvSpPr>
            <p:cNvPr id="22" name="Google Shape;737;p28">
              <a:extLst>
                <a:ext uri="{FF2B5EF4-FFF2-40B4-BE49-F238E27FC236}">
                  <a16:creationId xmlns:a16="http://schemas.microsoft.com/office/drawing/2014/main" id="{F3F0B213-CCF7-6328-828E-4D162635A4A6}"/>
                </a:ext>
              </a:extLst>
            </p:cNvPr>
            <p:cNvSpPr/>
            <p:nvPr/>
          </p:nvSpPr>
          <p:spPr>
            <a:xfrm>
              <a:off x="7731257"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23" name="Google Shape;738;p28">
              <a:extLst>
                <a:ext uri="{FF2B5EF4-FFF2-40B4-BE49-F238E27FC236}">
                  <a16:creationId xmlns:a16="http://schemas.microsoft.com/office/drawing/2014/main" id="{173C79D5-A01C-3F25-CCC4-3154CBA0D927}"/>
                </a:ext>
              </a:extLst>
            </p:cNvPr>
            <p:cNvSpPr txBox="1"/>
            <p:nvPr/>
          </p:nvSpPr>
          <p:spPr>
            <a:xfrm>
              <a:off x="7868609" y="521731"/>
              <a:ext cx="1417649"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it-IT" sz="1700" dirty="0">
                  <a:solidFill>
                    <a:schemeClr val="bg1"/>
                  </a:solidFill>
                </a:rPr>
                <a:t>Assistenza post-dimissione</a:t>
              </a:r>
              <a:endParaRPr sz="1700" dirty="0">
                <a:solidFill>
                  <a:schemeClr val="bg1"/>
                </a:solidFill>
              </a:endParaRPr>
            </a:p>
          </p:txBody>
        </p:sp>
      </p:grpSp>
      <p:pic>
        <p:nvPicPr>
          <p:cNvPr id="24" name="Google Shape;739;p28" descr="Doktor">
            <a:extLst>
              <a:ext uri="{FF2B5EF4-FFF2-40B4-BE49-F238E27FC236}">
                <a16:creationId xmlns:a16="http://schemas.microsoft.com/office/drawing/2014/main" id="{A7E7CF85-2BCD-E8A4-C337-40226954777D}"/>
              </a:ext>
            </a:extLst>
          </p:cNvPr>
          <p:cNvPicPr preferRelativeResize="0"/>
          <p:nvPr/>
        </p:nvPicPr>
        <p:blipFill rotWithShape="1">
          <a:blip r:embed="rId4">
            <a:alphaModFix/>
            <a:duotone>
              <a:prstClr val="black"/>
              <a:schemeClr val="tx2">
                <a:tint val="45000"/>
                <a:satMod val="400000"/>
              </a:schemeClr>
            </a:duotone>
          </a:blip>
          <a:srcRect/>
          <a:stretch/>
        </p:blipFill>
        <p:spPr>
          <a:xfrm>
            <a:off x="5926175" y="3167046"/>
            <a:ext cx="594870" cy="594870"/>
          </a:xfrm>
          <a:prstGeom prst="rect">
            <a:avLst/>
          </a:prstGeom>
          <a:noFill/>
          <a:ln>
            <a:noFill/>
          </a:ln>
          <a:effectLst/>
        </p:spPr>
      </p:pic>
      <p:pic>
        <p:nvPicPr>
          <p:cNvPr id="25" name="Google Shape;740;p28" descr="Mentő">
            <a:extLst>
              <a:ext uri="{FF2B5EF4-FFF2-40B4-BE49-F238E27FC236}">
                <a16:creationId xmlns:a16="http://schemas.microsoft.com/office/drawing/2014/main" id="{AF003BE4-3E74-4469-7F97-D6CF52EE58D3}"/>
              </a:ext>
            </a:extLst>
          </p:cNvPr>
          <p:cNvPicPr preferRelativeResize="0"/>
          <p:nvPr/>
        </p:nvPicPr>
        <p:blipFill rotWithShape="1">
          <a:blip r:embed="rId5">
            <a:alphaModFix/>
            <a:duotone>
              <a:prstClr val="black"/>
              <a:schemeClr val="tx2">
                <a:tint val="45000"/>
                <a:satMod val="400000"/>
              </a:schemeClr>
            </a:duotone>
          </a:blip>
          <a:srcRect/>
          <a:stretch/>
        </p:blipFill>
        <p:spPr>
          <a:xfrm>
            <a:off x="205547" y="2001429"/>
            <a:ext cx="714060" cy="1089812"/>
          </a:xfrm>
          <a:prstGeom prst="rect">
            <a:avLst/>
          </a:prstGeom>
          <a:noFill/>
          <a:ln>
            <a:noFill/>
          </a:ln>
          <a:effectLst>
            <a:outerShdw blurRad="50800" dist="38100" dir="2700000" algn="tl" rotWithShape="0">
              <a:srgbClr val="000000">
                <a:alpha val="40000"/>
              </a:srgbClr>
            </a:outerShdw>
          </a:effectLst>
        </p:spPr>
      </p:pic>
      <p:pic>
        <p:nvPicPr>
          <p:cNvPr id="26" name="Google Shape;741;p28" descr="Alvás">
            <a:extLst>
              <a:ext uri="{FF2B5EF4-FFF2-40B4-BE49-F238E27FC236}">
                <a16:creationId xmlns:a16="http://schemas.microsoft.com/office/drawing/2014/main" id="{1B106E13-8E92-FC9A-0F4D-10C276C6426A}"/>
              </a:ext>
            </a:extLst>
          </p:cNvPr>
          <p:cNvPicPr preferRelativeResize="0"/>
          <p:nvPr/>
        </p:nvPicPr>
        <p:blipFill rotWithShape="1">
          <a:blip r:embed="rId6">
            <a:alphaModFix/>
            <a:duotone>
              <a:prstClr val="black"/>
              <a:schemeClr val="tx2">
                <a:tint val="45000"/>
                <a:satMod val="400000"/>
              </a:schemeClr>
            </a:duotone>
          </a:blip>
          <a:srcRect/>
          <a:stretch/>
        </p:blipFill>
        <p:spPr>
          <a:xfrm>
            <a:off x="2761672" y="3098784"/>
            <a:ext cx="594870" cy="594870"/>
          </a:xfrm>
          <a:prstGeom prst="rect">
            <a:avLst/>
          </a:prstGeom>
          <a:noFill/>
          <a:ln>
            <a:noFill/>
          </a:ln>
          <a:effectLst/>
        </p:spPr>
      </p:pic>
      <p:pic>
        <p:nvPicPr>
          <p:cNvPr id="27" name="Google Shape;742;p28" descr="Nő sétabottal">
            <a:extLst>
              <a:ext uri="{FF2B5EF4-FFF2-40B4-BE49-F238E27FC236}">
                <a16:creationId xmlns:a16="http://schemas.microsoft.com/office/drawing/2014/main" id="{03ED3277-B149-358B-857A-181678983A0C}"/>
              </a:ext>
            </a:extLst>
          </p:cNvPr>
          <p:cNvPicPr preferRelativeResize="0"/>
          <p:nvPr/>
        </p:nvPicPr>
        <p:blipFill rotWithShape="1">
          <a:blip r:embed="rId7">
            <a:alphaModFix/>
            <a:duotone>
              <a:prstClr val="black"/>
              <a:schemeClr val="tx2">
                <a:tint val="45000"/>
                <a:satMod val="400000"/>
              </a:schemeClr>
            </a:duotone>
          </a:blip>
          <a:srcRect/>
          <a:stretch/>
        </p:blipFill>
        <p:spPr>
          <a:xfrm>
            <a:off x="10024940" y="2246624"/>
            <a:ext cx="763864" cy="775992"/>
          </a:xfrm>
          <a:prstGeom prst="rect">
            <a:avLst/>
          </a:prstGeom>
          <a:noFill/>
          <a:ln>
            <a:noFill/>
          </a:ln>
          <a:effectLst>
            <a:outerShdw blurRad="50800" dist="38100" dir="2700000" algn="tl" rotWithShape="0">
              <a:srgbClr val="000000">
                <a:alpha val="40000"/>
              </a:srgbClr>
            </a:outerShdw>
          </a:effectLst>
        </p:spPr>
      </p:pic>
      <p:pic>
        <p:nvPicPr>
          <p:cNvPr id="28" name="Google Shape;743;p28" descr="Sztetoszkóp">
            <a:extLst>
              <a:ext uri="{FF2B5EF4-FFF2-40B4-BE49-F238E27FC236}">
                <a16:creationId xmlns:a16="http://schemas.microsoft.com/office/drawing/2014/main" id="{601C2ECF-B40F-C766-ADEB-F87357878327}"/>
              </a:ext>
            </a:extLst>
          </p:cNvPr>
          <p:cNvPicPr preferRelativeResize="0"/>
          <p:nvPr/>
        </p:nvPicPr>
        <p:blipFill rotWithShape="1">
          <a:blip r:embed="rId8">
            <a:alphaModFix/>
            <a:duotone>
              <a:prstClr val="black"/>
              <a:schemeClr val="tx2">
                <a:tint val="45000"/>
                <a:satMod val="400000"/>
              </a:schemeClr>
            </a:duotone>
          </a:blip>
          <a:srcRect/>
          <a:stretch/>
        </p:blipFill>
        <p:spPr>
          <a:xfrm>
            <a:off x="4172439" y="3166784"/>
            <a:ext cx="438500" cy="438500"/>
          </a:xfrm>
          <a:prstGeom prst="rect">
            <a:avLst/>
          </a:prstGeom>
          <a:noFill/>
          <a:ln>
            <a:noFill/>
          </a:ln>
          <a:effectLst/>
        </p:spPr>
      </p:pic>
      <p:pic>
        <p:nvPicPr>
          <p:cNvPr id="29" name="Google Shape;744;p28" descr="Csontváz">
            <a:extLst>
              <a:ext uri="{FF2B5EF4-FFF2-40B4-BE49-F238E27FC236}">
                <a16:creationId xmlns:a16="http://schemas.microsoft.com/office/drawing/2014/main" id="{7E28FDFF-B1B9-F6DD-40B8-603DEE445488}"/>
              </a:ext>
            </a:extLst>
          </p:cNvPr>
          <p:cNvPicPr preferRelativeResize="0"/>
          <p:nvPr/>
        </p:nvPicPr>
        <p:blipFill rotWithShape="1">
          <a:blip r:embed="rId9">
            <a:alphaModFix/>
            <a:duotone>
              <a:prstClr val="black"/>
              <a:schemeClr val="tx2">
                <a:tint val="45000"/>
                <a:satMod val="400000"/>
              </a:schemeClr>
            </a:duotone>
          </a:blip>
          <a:srcRect/>
          <a:stretch/>
        </p:blipFill>
        <p:spPr>
          <a:xfrm>
            <a:off x="4537612" y="3093880"/>
            <a:ext cx="594870" cy="594870"/>
          </a:xfrm>
          <a:prstGeom prst="rect">
            <a:avLst/>
          </a:prstGeom>
          <a:noFill/>
          <a:ln>
            <a:noFill/>
          </a:ln>
          <a:effectLst/>
        </p:spPr>
      </p:pic>
      <p:pic>
        <p:nvPicPr>
          <p:cNvPr id="30" name="Google Shape;745;p28" descr="Dokumentum">
            <a:extLst>
              <a:ext uri="{FF2B5EF4-FFF2-40B4-BE49-F238E27FC236}">
                <a16:creationId xmlns:a16="http://schemas.microsoft.com/office/drawing/2014/main" id="{57C6411C-1810-8259-ED8B-60F135BAFAA7}"/>
              </a:ext>
            </a:extLst>
          </p:cNvPr>
          <p:cNvPicPr preferRelativeResize="0"/>
          <p:nvPr/>
        </p:nvPicPr>
        <p:blipFill rotWithShape="1">
          <a:blip r:embed="rId10">
            <a:alphaModFix/>
            <a:duotone>
              <a:prstClr val="black"/>
              <a:schemeClr val="tx2">
                <a:tint val="45000"/>
                <a:satMod val="400000"/>
              </a:schemeClr>
            </a:duotone>
          </a:blip>
          <a:srcRect/>
          <a:stretch/>
        </p:blipFill>
        <p:spPr>
          <a:xfrm>
            <a:off x="7342592" y="3137025"/>
            <a:ext cx="594870" cy="594870"/>
          </a:xfrm>
          <a:prstGeom prst="rect">
            <a:avLst/>
          </a:prstGeom>
          <a:noFill/>
          <a:ln>
            <a:noFill/>
          </a:ln>
          <a:effectLst/>
        </p:spPr>
      </p:pic>
      <p:pic>
        <p:nvPicPr>
          <p:cNvPr id="31" name="Google Shape;746;p28" descr="Ellenőrző lista (jobbról balra írva)">
            <a:extLst>
              <a:ext uri="{FF2B5EF4-FFF2-40B4-BE49-F238E27FC236}">
                <a16:creationId xmlns:a16="http://schemas.microsoft.com/office/drawing/2014/main" id="{B9FC7246-98BC-8021-EE3D-00985EEEAF25}"/>
              </a:ext>
            </a:extLst>
          </p:cNvPr>
          <p:cNvPicPr preferRelativeResize="0"/>
          <p:nvPr/>
        </p:nvPicPr>
        <p:blipFill rotWithShape="1">
          <a:blip r:embed="rId11">
            <a:alphaModFix/>
            <a:duotone>
              <a:prstClr val="black"/>
              <a:schemeClr val="tx2">
                <a:tint val="45000"/>
                <a:satMod val="400000"/>
              </a:schemeClr>
            </a:duotone>
          </a:blip>
          <a:srcRect/>
          <a:stretch/>
        </p:blipFill>
        <p:spPr>
          <a:xfrm>
            <a:off x="1609901" y="3157220"/>
            <a:ext cx="594870" cy="594870"/>
          </a:xfrm>
          <a:prstGeom prst="rect">
            <a:avLst/>
          </a:prstGeom>
          <a:noFill/>
          <a:ln>
            <a:noFill/>
          </a:ln>
          <a:effectLst>
            <a:outerShdw blurRad="50800" dist="38100" dir="2700000" algn="tl" rotWithShape="0">
              <a:srgbClr val="000000">
                <a:alpha val="40000"/>
              </a:srgbClr>
            </a:outerShdw>
          </a:effectLst>
        </p:spPr>
      </p:pic>
      <p:pic>
        <p:nvPicPr>
          <p:cNvPr id="32" name="Google Shape;747;p28" descr="Tű">
            <a:extLst>
              <a:ext uri="{FF2B5EF4-FFF2-40B4-BE49-F238E27FC236}">
                <a16:creationId xmlns:a16="http://schemas.microsoft.com/office/drawing/2014/main" id="{C2FF0E50-E602-0516-08F2-6768FC536737}"/>
              </a:ext>
            </a:extLst>
          </p:cNvPr>
          <p:cNvPicPr preferRelativeResize="0"/>
          <p:nvPr/>
        </p:nvPicPr>
        <p:blipFill rotWithShape="1">
          <a:blip r:embed="rId12">
            <a:alphaModFix/>
            <a:duotone>
              <a:prstClr val="black"/>
              <a:schemeClr val="tx2">
                <a:tint val="45000"/>
                <a:satMod val="400000"/>
              </a:schemeClr>
            </a:duotone>
          </a:blip>
          <a:srcRect/>
          <a:stretch/>
        </p:blipFill>
        <p:spPr>
          <a:xfrm>
            <a:off x="9030777" y="2951406"/>
            <a:ext cx="594870" cy="594870"/>
          </a:xfrm>
          <a:prstGeom prst="rect">
            <a:avLst/>
          </a:prstGeom>
          <a:noFill/>
          <a:ln>
            <a:noFill/>
          </a:ln>
          <a:effectLst>
            <a:outerShdw blurRad="50800" dist="38100" dir="2700000" algn="tl" rotWithShape="0">
              <a:srgbClr val="000000">
                <a:alpha val="40000"/>
              </a:srgbClr>
            </a:outerShdw>
          </a:effectLst>
        </p:spPr>
      </p:pic>
      <p:sp>
        <p:nvSpPr>
          <p:cNvPr id="33" name="Google Shape;748;p28">
            <a:extLst>
              <a:ext uri="{FF2B5EF4-FFF2-40B4-BE49-F238E27FC236}">
                <a16:creationId xmlns:a16="http://schemas.microsoft.com/office/drawing/2014/main" id="{39AF399C-C275-4ACC-1F0B-F3D204BA3A15}"/>
              </a:ext>
            </a:extLst>
          </p:cNvPr>
          <p:cNvSpPr/>
          <p:nvPr/>
        </p:nvSpPr>
        <p:spPr>
          <a:xfrm>
            <a:off x="2206430" y="964156"/>
            <a:ext cx="6058305" cy="747137"/>
          </a:xfrm>
          <a:prstGeom prst="roundRect">
            <a:avLst>
              <a:gd name="adj" fmla="val 16667"/>
            </a:avLst>
          </a:prstGeom>
          <a:solidFill>
            <a:srgbClr val="0063DC"/>
          </a:solidFill>
          <a:ln w="12700" cap="flat" cmpd="sng">
            <a:solidFill>
              <a:srgbClr val="D6DEE1"/>
            </a:solid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it-IT" sz="3000" b="1" dirty="0">
                <a:solidFill>
                  <a:schemeClr val="bg1"/>
                </a:solidFill>
                <a:latin typeface="Gill Sans"/>
                <a:ea typeface="Gill Sans"/>
                <a:cs typeface="Gill Sans"/>
                <a:sym typeface="Gill Sans"/>
              </a:rPr>
              <a:t>Processi di supporto</a:t>
            </a:r>
            <a:endParaRPr sz="3000" dirty="0">
              <a:solidFill>
                <a:schemeClr val="bg1"/>
              </a:solidFill>
            </a:endParaRPr>
          </a:p>
        </p:txBody>
      </p:sp>
      <p:cxnSp>
        <p:nvCxnSpPr>
          <p:cNvPr id="34" name="Google Shape;749;p28">
            <a:extLst>
              <a:ext uri="{FF2B5EF4-FFF2-40B4-BE49-F238E27FC236}">
                <a16:creationId xmlns:a16="http://schemas.microsoft.com/office/drawing/2014/main" id="{D7BC6C4C-5078-78AE-3F67-3FBBDDDFA8D2}"/>
              </a:ext>
            </a:extLst>
          </p:cNvPr>
          <p:cNvCxnSpPr>
            <a:cxnSpLocks/>
          </p:cNvCxnSpPr>
          <p:nvPr/>
        </p:nvCxnSpPr>
        <p:spPr>
          <a:xfrm>
            <a:off x="3059107" y="1703888"/>
            <a:ext cx="0" cy="495250"/>
          </a:xfrm>
          <a:prstGeom prst="straightConnector1">
            <a:avLst/>
          </a:prstGeom>
          <a:noFill/>
          <a:ln w="38100" cap="flat" cmpd="sng">
            <a:solidFill>
              <a:srgbClr val="643318"/>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35" name="Google Shape;750;p28">
            <a:extLst>
              <a:ext uri="{FF2B5EF4-FFF2-40B4-BE49-F238E27FC236}">
                <a16:creationId xmlns:a16="http://schemas.microsoft.com/office/drawing/2014/main" id="{4DBB980C-9A3F-6900-B27A-A6C9912106AD}"/>
              </a:ext>
            </a:extLst>
          </p:cNvPr>
          <p:cNvCxnSpPr>
            <a:cxnSpLocks/>
          </p:cNvCxnSpPr>
          <p:nvPr/>
        </p:nvCxnSpPr>
        <p:spPr>
          <a:xfrm>
            <a:off x="4664368" y="1703888"/>
            <a:ext cx="0" cy="495250"/>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36" name="Google Shape;751;p28">
            <a:extLst>
              <a:ext uri="{FF2B5EF4-FFF2-40B4-BE49-F238E27FC236}">
                <a16:creationId xmlns:a16="http://schemas.microsoft.com/office/drawing/2014/main" id="{3279E4EC-15FF-36DA-AB33-2D25E3A1A39E}"/>
              </a:ext>
            </a:extLst>
          </p:cNvPr>
          <p:cNvCxnSpPr>
            <a:cxnSpLocks/>
          </p:cNvCxnSpPr>
          <p:nvPr/>
        </p:nvCxnSpPr>
        <p:spPr>
          <a:xfrm>
            <a:off x="6223610" y="1703888"/>
            <a:ext cx="0" cy="495250"/>
          </a:xfrm>
          <a:prstGeom prst="straightConnector1">
            <a:avLst/>
          </a:prstGeom>
          <a:noFill/>
          <a:ln w="38100" cap="flat" cmpd="sng">
            <a:solidFill>
              <a:schemeClr val="accent1"/>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37" name="Google Shape;752;p28">
            <a:extLst>
              <a:ext uri="{FF2B5EF4-FFF2-40B4-BE49-F238E27FC236}">
                <a16:creationId xmlns:a16="http://schemas.microsoft.com/office/drawing/2014/main" id="{734063BE-D844-1F30-3DCA-94FE0460F072}"/>
              </a:ext>
            </a:extLst>
          </p:cNvPr>
          <p:cNvCxnSpPr>
            <a:cxnSpLocks/>
          </p:cNvCxnSpPr>
          <p:nvPr/>
        </p:nvCxnSpPr>
        <p:spPr>
          <a:xfrm>
            <a:off x="7574613" y="1703888"/>
            <a:ext cx="0" cy="495250"/>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38" name="Google Shape;753;p28">
            <a:extLst>
              <a:ext uri="{FF2B5EF4-FFF2-40B4-BE49-F238E27FC236}">
                <a16:creationId xmlns:a16="http://schemas.microsoft.com/office/drawing/2014/main" id="{068A1842-24E1-99E5-CE4A-9129FF2FC9B0}"/>
              </a:ext>
            </a:extLst>
          </p:cNvPr>
          <p:cNvSpPr/>
          <p:nvPr/>
        </p:nvSpPr>
        <p:spPr>
          <a:xfrm>
            <a:off x="2992944" y="3731896"/>
            <a:ext cx="4813874" cy="904168"/>
          </a:xfrm>
          <a:prstGeom prst="roundRect">
            <a:avLst>
              <a:gd name="adj" fmla="val 16667"/>
            </a:avLst>
          </a:prstGeom>
          <a:solidFill>
            <a:srgbClr val="00C6D6"/>
          </a:solidFill>
          <a:ln w="12700" cap="flat" cmpd="sng">
            <a:noFill/>
            <a:prstDash val="solid"/>
            <a:round/>
            <a:headEnd type="none" w="sm" len="sm"/>
            <a:tailEnd type="none" w="sm" len="sm"/>
          </a:ln>
          <a:effectLst/>
        </p:spPr>
        <p:txBody>
          <a:bodyPr spcFirstLastPara="1" wrap="square" lIns="91425" tIns="45700" rIns="91425" bIns="45700" anchor="ctr" anchorCtr="0">
            <a:noAutofit/>
          </a:bodyPr>
          <a:lstStyle/>
          <a:p>
            <a:pPr lvl="0" algn="ctr"/>
            <a:br>
              <a:rPr lang="it-IT" sz="2400" dirty="0"/>
            </a:br>
            <a:r>
              <a:rPr lang="it-IT" dirty="0">
                <a:solidFill>
                  <a:schemeClr val="bg1"/>
                </a:solidFill>
                <a:latin typeface="Arial" panose="020B0604020202020204" pitchFamily="34" charset="0"/>
              </a:rPr>
              <a:t>Assistenza e trattamento durante la degenza ospedaliera</a:t>
            </a:r>
            <a:endParaRPr b="1" dirty="0">
              <a:solidFill>
                <a:schemeClr val="bg1"/>
              </a:solidFill>
            </a:endParaRPr>
          </a:p>
        </p:txBody>
      </p:sp>
      <p:cxnSp>
        <p:nvCxnSpPr>
          <p:cNvPr id="39" name="Google Shape;754;p28">
            <a:extLst>
              <a:ext uri="{FF2B5EF4-FFF2-40B4-BE49-F238E27FC236}">
                <a16:creationId xmlns:a16="http://schemas.microsoft.com/office/drawing/2014/main" id="{FD183401-6BE6-AC9E-F4DA-A824554C1CAD}"/>
              </a:ext>
            </a:extLst>
          </p:cNvPr>
          <p:cNvCxnSpPr>
            <a:cxnSpLocks/>
          </p:cNvCxnSpPr>
          <p:nvPr/>
        </p:nvCxnSpPr>
        <p:spPr>
          <a:xfrm flipV="1">
            <a:off x="7770495" y="3252877"/>
            <a:ext cx="328491" cy="1173237"/>
          </a:xfrm>
          <a:prstGeom prst="bentConnector2">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40" name="Google Shape;755;p28">
            <a:extLst>
              <a:ext uri="{FF2B5EF4-FFF2-40B4-BE49-F238E27FC236}">
                <a16:creationId xmlns:a16="http://schemas.microsoft.com/office/drawing/2014/main" id="{29CE0EBE-6725-DC84-2060-49D6BBC28633}"/>
              </a:ext>
            </a:extLst>
          </p:cNvPr>
          <p:cNvCxnSpPr>
            <a:cxnSpLocks/>
          </p:cNvCxnSpPr>
          <p:nvPr/>
        </p:nvCxnSpPr>
        <p:spPr>
          <a:xfrm rot="16200000" flipH="1">
            <a:off x="2150467" y="3510998"/>
            <a:ext cx="1203238" cy="457500"/>
          </a:xfrm>
          <a:prstGeom prst="bentConnector2">
            <a:avLst/>
          </a:prstGeom>
          <a:noFill/>
          <a:ln w="38100" cap="flat" cmpd="sng">
            <a:solidFill>
              <a:srgbClr val="475A60"/>
            </a:solidFill>
            <a:prstDash val="solid"/>
            <a:round/>
            <a:headEnd type="none" w="sm" len="sm"/>
            <a:tailEnd type="none" w="sm" len="sm"/>
          </a:ln>
          <a:effectLst>
            <a:outerShdw blurRad="50800" dist="38100" dir="2700000" algn="tl" rotWithShape="0">
              <a:srgbClr val="000000">
                <a:alpha val="40000"/>
              </a:srgbClr>
            </a:outerShdw>
          </a:effectLst>
        </p:spPr>
      </p:cxnSp>
      <p:sp>
        <p:nvSpPr>
          <p:cNvPr id="41" name="Google Shape;756;p28">
            <a:extLst>
              <a:ext uri="{FF2B5EF4-FFF2-40B4-BE49-F238E27FC236}">
                <a16:creationId xmlns:a16="http://schemas.microsoft.com/office/drawing/2014/main" id="{562061EC-1372-F9B9-A76A-5FEC373A230F}"/>
              </a:ext>
            </a:extLst>
          </p:cNvPr>
          <p:cNvSpPr txBox="1"/>
          <p:nvPr/>
        </p:nvSpPr>
        <p:spPr>
          <a:xfrm>
            <a:off x="99678" y="3531057"/>
            <a:ext cx="1305399" cy="461624"/>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l" rtl="0">
              <a:spcBef>
                <a:spcPts val="0"/>
              </a:spcBef>
              <a:spcAft>
                <a:spcPts val="0"/>
              </a:spcAft>
              <a:buNone/>
            </a:pPr>
            <a:r>
              <a:rPr lang="hu-HU" sz="2400" dirty="0">
                <a:solidFill>
                  <a:schemeClr val="dk1"/>
                </a:solidFill>
                <a:latin typeface="Gill Sans"/>
                <a:ea typeface="Gill Sans"/>
                <a:cs typeface="Gill Sans"/>
                <a:sym typeface="Gill Sans"/>
              </a:rPr>
              <a:t>Pa</a:t>
            </a:r>
            <a:r>
              <a:rPr lang="it-IT" sz="2400" dirty="0" err="1">
                <a:solidFill>
                  <a:schemeClr val="dk1"/>
                </a:solidFill>
                <a:latin typeface="Gill Sans"/>
                <a:ea typeface="Gill Sans"/>
                <a:cs typeface="Gill Sans"/>
                <a:sym typeface="Gill Sans"/>
              </a:rPr>
              <a:t>ziente</a:t>
            </a:r>
            <a:endParaRPr sz="2400" dirty="0"/>
          </a:p>
        </p:txBody>
      </p:sp>
      <p:sp>
        <p:nvSpPr>
          <p:cNvPr id="42" name="Google Shape;757;p28">
            <a:extLst>
              <a:ext uri="{FF2B5EF4-FFF2-40B4-BE49-F238E27FC236}">
                <a16:creationId xmlns:a16="http://schemas.microsoft.com/office/drawing/2014/main" id="{58D155FD-E73F-D9DA-6D40-FA0B8620C58D}"/>
              </a:ext>
            </a:extLst>
          </p:cNvPr>
          <p:cNvSpPr txBox="1"/>
          <p:nvPr/>
        </p:nvSpPr>
        <p:spPr>
          <a:xfrm>
            <a:off x="9329608" y="3528388"/>
            <a:ext cx="1269593" cy="461624"/>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l" rtl="0">
              <a:spcBef>
                <a:spcPts val="0"/>
              </a:spcBef>
              <a:spcAft>
                <a:spcPts val="0"/>
              </a:spcAft>
              <a:buNone/>
            </a:pPr>
            <a:r>
              <a:rPr lang="hu-HU" sz="2400" dirty="0">
                <a:solidFill>
                  <a:schemeClr val="dk1"/>
                </a:solidFill>
                <a:latin typeface="Gill Sans"/>
                <a:ea typeface="Gill Sans"/>
                <a:cs typeface="Gill Sans"/>
                <a:sym typeface="Gill Sans"/>
              </a:rPr>
              <a:t>Pa</a:t>
            </a:r>
            <a:r>
              <a:rPr lang="it-IT" sz="2400" dirty="0" err="1">
                <a:solidFill>
                  <a:schemeClr val="dk1"/>
                </a:solidFill>
                <a:latin typeface="Gill Sans"/>
                <a:ea typeface="Gill Sans"/>
                <a:cs typeface="Gill Sans"/>
                <a:sym typeface="Gill Sans"/>
              </a:rPr>
              <a:t>zien</a:t>
            </a:r>
            <a:r>
              <a:rPr lang="hu-HU" sz="2400" dirty="0">
                <a:solidFill>
                  <a:schemeClr val="dk1"/>
                </a:solidFill>
                <a:latin typeface="Gill Sans"/>
                <a:ea typeface="Gill Sans"/>
                <a:cs typeface="Gill Sans"/>
                <a:sym typeface="Gill Sans"/>
              </a:rPr>
              <a:t>t</a:t>
            </a:r>
            <a:r>
              <a:rPr lang="it-IT" sz="2400" dirty="0">
                <a:solidFill>
                  <a:schemeClr val="dk1"/>
                </a:solidFill>
                <a:latin typeface="Gill Sans"/>
                <a:ea typeface="Gill Sans"/>
                <a:cs typeface="Gill Sans"/>
                <a:sym typeface="Gill Sans"/>
              </a:rPr>
              <a:t>e</a:t>
            </a:r>
            <a:endParaRPr sz="2400" dirty="0"/>
          </a:p>
        </p:txBody>
      </p:sp>
      <p:grpSp>
        <p:nvGrpSpPr>
          <p:cNvPr id="47" name="Google Shape;798;p29">
            <a:extLst>
              <a:ext uri="{FF2B5EF4-FFF2-40B4-BE49-F238E27FC236}">
                <a16:creationId xmlns:a16="http://schemas.microsoft.com/office/drawing/2014/main" id="{E3988D7D-AFF3-A46B-2784-E1E05F2F5F7E}"/>
              </a:ext>
            </a:extLst>
          </p:cNvPr>
          <p:cNvGrpSpPr/>
          <p:nvPr/>
        </p:nvGrpSpPr>
        <p:grpSpPr>
          <a:xfrm>
            <a:off x="1611055" y="5222415"/>
            <a:ext cx="7716996" cy="889489"/>
            <a:chOff x="1847" y="225525"/>
            <a:chExt cx="7562472" cy="657606"/>
          </a:xfrm>
          <a:effectLst/>
        </p:grpSpPr>
        <p:sp>
          <p:nvSpPr>
            <p:cNvPr id="48" name="Google Shape;799;p29">
              <a:extLst>
                <a:ext uri="{FF2B5EF4-FFF2-40B4-BE49-F238E27FC236}">
                  <a16:creationId xmlns:a16="http://schemas.microsoft.com/office/drawing/2014/main" id="{EEAF6777-6DDD-4A07-A17E-EF1B5612F6DD}"/>
                </a:ext>
              </a:extLst>
            </p:cNvPr>
            <p:cNvSpPr/>
            <p:nvPr/>
          </p:nvSpPr>
          <p:spPr>
            <a:xfrm>
              <a:off x="1847"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00;p29">
              <a:extLst>
                <a:ext uri="{FF2B5EF4-FFF2-40B4-BE49-F238E27FC236}">
                  <a16:creationId xmlns:a16="http://schemas.microsoft.com/office/drawing/2014/main" id="{0AF6E281-6745-1534-A06C-C1AE6F78C4AB}"/>
                </a:ext>
              </a:extLst>
            </p:cNvPr>
            <p:cNvSpPr txBox="1"/>
            <p:nvPr/>
          </p:nvSpPr>
          <p:spPr>
            <a:xfrm>
              <a:off x="218881" y="278496"/>
              <a:ext cx="1254969" cy="576708"/>
            </a:xfrm>
            <a:prstGeom prst="rect">
              <a:avLst/>
            </a:prstGeom>
            <a:noFill/>
            <a:ln>
              <a:noFill/>
            </a:ln>
          </p:spPr>
          <p:txBody>
            <a:bodyPr spcFirstLastPara="1" wrap="square" lIns="52000" tIns="17325" rIns="17325" bIns="17325" anchor="ctr" anchorCtr="0">
              <a:noAutofit/>
            </a:bodyPr>
            <a:lstStyle/>
            <a:p>
              <a:pPr marL="0" marR="0" lvl="0" indent="0" algn="r" rtl="0">
                <a:lnSpc>
                  <a:spcPct val="90000"/>
                </a:lnSpc>
                <a:spcBef>
                  <a:spcPts val="0"/>
                </a:spcBef>
                <a:spcAft>
                  <a:spcPts val="0"/>
                </a:spcAft>
                <a:buClr>
                  <a:schemeClr val="lt1"/>
                </a:buClr>
                <a:buSzPts val="1300"/>
                <a:buFont typeface="Gill Sans"/>
                <a:buNone/>
              </a:pPr>
              <a:r>
                <a:rPr lang="it-IT" sz="1700" b="1" dirty="0">
                  <a:solidFill>
                    <a:schemeClr val="lt1"/>
                  </a:solidFill>
                  <a:latin typeface="Gill Sans"/>
                  <a:ea typeface="Gill Sans"/>
                  <a:cs typeface="Gill Sans"/>
                  <a:sym typeface="Gill Sans"/>
                </a:rPr>
                <a:t>Valutazione</a:t>
              </a:r>
              <a:endParaRPr sz="1700" b="1" dirty="0"/>
            </a:p>
          </p:txBody>
        </p:sp>
        <p:sp>
          <p:nvSpPr>
            <p:cNvPr id="50" name="Google Shape;801;p29">
              <a:extLst>
                <a:ext uri="{FF2B5EF4-FFF2-40B4-BE49-F238E27FC236}">
                  <a16:creationId xmlns:a16="http://schemas.microsoft.com/office/drawing/2014/main" id="{D0CE9643-53B4-8FDB-85F1-85B8FFCD84DA}"/>
                </a:ext>
              </a:extLst>
            </p:cNvPr>
            <p:cNvSpPr/>
            <p:nvPr/>
          </p:nvSpPr>
          <p:spPr>
            <a:xfrm>
              <a:off x="1342153" y="225525"/>
              <a:ext cx="194772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rtl="0">
                <a:spcBef>
                  <a:spcPts val="0"/>
                </a:spcBef>
                <a:spcAft>
                  <a:spcPts val="0"/>
                </a:spcAft>
                <a:buNone/>
              </a:pPr>
              <a:r>
                <a:rPr lang="it-IT" sz="1400" b="1" dirty="0">
                  <a:solidFill>
                    <a:schemeClr val="bg1"/>
                  </a:solidFill>
                </a:rPr>
                <a:t>Diagnosi </a:t>
              </a:r>
              <a:r>
                <a:rPr lang="it-IT" sz="1200" b="1" dirty="0">
                  <a:solidFill>
                    <a:schemeClr val="bg1"/>
                  </a:solidFill>
                </a:rPr>
                <a:t>infermieristica</a:t>
              </a:r>
              <a:endParaRPr sz="1200" b="1" dirty="0">
                <a:solidFill>
                  <a:schemeClr val="bg1"/>
                </a:solidFill>
              </a:endParaRPr>
            </a:p>
          </p:txBody>
        </p:sp>
        <p:sp>
          <p:nvSpPr>
            <p:cNvPr id="52" name="Google Shape;803;p29">
              <a:extLst>
                <a:ext uri="{FF2B5EF4-FFF2-40B4-BE49-F238E27FC236}">
                  <a16:creationId xmlns:a16="http://schemas.microsoft.com/office/drawing/2014/main" id="{E33EECB1-D87D-F376-F2AA-84F7829DFFE1}"/>
                </a:ext>
              </a:extLst>
            </p:cNvPr>
            <p:cNvSpPr/>
            <p:nvPr/>
          </p:nvSpPr>
          <p:spPr>
            <a:xfrm>
              <a:off x="2961075"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04;p29">
              <a:extLst>
                <a:ext uri="{FF2B5EF4-FFF2-40B4-BE49-F238E27FC236}">
                  <a16:creationId xmlns:a16="http://schemas.microsoft.com/office/drawing/2014/main" id="{EBB97FA3-6A5D-00A7-E8DF-4697117BF9A6}"/>
                </a:ext>
              </a:extLst>
            </p:cNvPr>
            <p:cNvSpPr txBox="1"/>
            <p:nvPr/>
          </p:nvSpPr>
          <p:spPr>
            <a:xfrm>
              <a:off x="3289878" y="225525"/>
              <a:ext cx="1162403" cy="657606"/>
            </a:xfrm>
            <a:prstGeom prst="rect">
              <a:avLst/>
            </a:prstGeom>
            <a:noFill/>
            <a:ln>
              <a:noFill/>
            </a:ln>
          </p:spPr>
          <p:txBody>
            <a:bodyPr spcFirstLastPara="1" wrap="square" lIns="52000" tIns="17325" rIns="17325" bIns="17325" anchor="ctr" anchorCtr="0">
              <a:noAutofit/>
            </a:bodyPr>
            <a:lstStyle/>
            <a:p>
              <a:pPr marL="0" marR="0" lvl="0" indent="0" algn="r" rtl="0">
                <a:lnSpc>
                  <a:spcPct val="90000"/>
                </a:lnSpc>
                <a:spcBef>
                  <a:spcPts val="0"/>
                </a:spcBef>
                <a:spcAft>
                  <a:spcPts val="0"/>
                </a:spcAft>
                <a:buClr>
                  <a:schemeClr val="lt1"/>
                </a:buClr>
                <a:buSzPts val="1300"/>
                <a:buFont typeface="Gill Sans"/>
                <a:buNone/>
              </a:pPr>
              <a:r>
                <a:rPr lang="it-IT" sz="1400" b="1" dirty="0">
                  <a:solidFill>
                    <a:schemeClr val="bg1"/>
                  </a:solidFill>
                </a:rPr>
                <a:t>Pianificazione</a:t>
              </a:r>
              <a:endParaRPr sz="1400" b="1" dirty="0">
                <a:solidFill>
                  <a:schemeClr val="bg1"/>
                </a:solidFill>
              </a:endParaRPr>
            </a:p>
          </p:txBody>
        </p:sp>
        <p:sp>
          <p:nvSpPr>
            <p:cNvPr id="54" name="Google Shape;805;p29">
              <a:extLst>
                <a:ext uri="{FF2B5EF4-FFF2-40B4-BE49-F238E27FC236}">
                  <a16:creationId xmlns:a16="http://schemas.microsoft.com/office/drawing/2014/main" id="{D520732B-692B-1A73-768A-9B46AAD82E46}"/>
                </a:ext>
              </a:extLst>
            </p:cNvPr>
            <p:cNvSpPr/>
            <p:nvPr/>
          </p:nvSpPr>
          <p:spPr>
            <a:xfrm>
              <a:off x="4440689"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06;p29">
              <a:extLst>
                <a:ext uri="{FF2B5EF4-FFF2-40B4-BE49-F238E27FC236}">
                  <a16:creationId xmlns:a16="http://schemas.microsoft.com/office/drawing/2014/main" id="{8138CF06-BDA2-41DD-4D47-8D99BCCBD769}"/>
                </a:ext>
              </a:extLst>
            </p:cNvPr>
            <p:cNvSpPr txBox="1"/>
            <p:nvPr/>
          </p:nvSpPr>
          <p:spPr>
            <a:xfrm>
              <a:off x="4769492" y="225525"/>
              <a:ext cx="986409" cy="657606"/>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it-IT" sz="1600" b="1" dirty="0">
                  <a:solidFill>
                    <a:schemeClr val="bg1"/>
                  </a:solidFill>
                </a:rPr>
                <a:t>Consegna</a:t>
              </a:r>
              <a:endParaRPr sz="1600" b="1" dirty="0">
                <a:solidFill>
                  <a:schemeClr val="bg1"/>
                </a:solidFill>
              </a:endParaRPr>
            </a:p>
          </p:txBody>
        </p:sp>
        <p:sp>
          <p:nvSpPr>
            <p:cNvPr id="56" name="Google Shape;807;p29">
              <a:extLst>
                <a:ext uri="{FF2B5EF4-FFF2-40B4-BE49-F238E27FC236}">
                  <a16:creationId xmlns:a16="http://schemas.microsoft.com/office/drawing/2014/main" id="{3E8D9B9A-4B8D-EC1A-0AE3-8B6A69B45CE9}"/>
                </a:ext>
              </a:extLst>
            </p:cNvPr>
            <p:cNvSpPr/>
            <p:nvPr/>
          </p:nvSpPr>
          <p:spPr>
            <a:xfrm>
              <a:off x="5920304"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08;p29">
              <a:extLst>
                <a:ext uri="{FF2B5EF4-FFF2-40B4-BE49-F238E27FC236}">
                  <a16:creationId xmlns:a16="http://schemas.microsoft.com/office/drawing/2014/main" id="{EE69BB37-0EBB-3EFA-9C60-EE58F853E02B}"/>
                </a:ext>
              </a:extLst>
            </p:cNvPr>
            <p:cNvSpPr txBox="1"/>
            <p:nvPr/>
          </p:nvSpPr>
          <p:spPr>
            <a:xfrm>
              <a:off x="6249107" y="225525"/>
              <a:ext cx="1187793" cy="657606"/>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it-IT" sz="1700" b="1" dirty="0">
                  <a:solidFill>
                    <a:schemeClr val="bg1"/>
                  </a:solidFill>
                </a:rPr>
                <a:t>Valutazione</a:t>
              </a:r>
              <a:endParaRPr sz="1700" b="1" dirty="0">
                <a:solidFill>
                  <a:schemeClr val="bg1"/>
                </a:solidFill>
              </a:endParaRPr>
            </a:p>
          </p:txBody>
        </p:sp>
      </p:grpSp>
      <p:sp>
        <p:nvSpPr>
          <p:cNvPr id="58" name="Google Shape;809;p29">
            <a:extLst>
              <a:ext uri="{FF2B5EF4-FFF2-40B4-BE49-F238E27FC236}">
                <a16:creationId xmlns:a16="http://schemas.microsoft.com/office/drawing/2014/main" id="{251C8CC9-DAEA-7CE9-8423-0549F115A682}"/>
              </a:ext>
            </a:extLst>
          </p:cNvPr>
          <p:cNvSpPr/>
          <p:nvPr/>
        </p:nvSpPr>
        <p:spPr>
          <a:xfrm rot="16200000">
            <a:off x="5195927" y="1545609"/>
            <a:ext cx="393418" cy="6689139"/>
          </a:xfrm>
          <a:prstGeom prst="rightBrace">
            <a:avLst>
              <a:gd name="adj1" fmla="val 85278"/>
              <a:gd name="adj2" fmla="val 50000"/>
            </a:avLst>
          </a:prstGeom>
          <a:noFill/>
          <a:ln w="25400" cap="flat" cmpd="sng">
            <a:solidFill>
              <a:schemeClr val="tx1">
                <a:lumMod val="75000"/>
                <a:lumOff val="25000"/>
              </a:schemeClr>
            </a:solid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sp>
        <p:nvSpPr>
          <p:cNvPr id="4" name="Footer Placeholder 4">
            <a:extLst>
              <a:ext uri="{FF2B5EF4-FFF2-40B4-BE49-F238E27FC236}">
                <a16:creationId xmlns:a16="http://schemas.microsoft.com/office/drawing/2014/main" id="{7CD489FA-A737-989F-53D5-02EA29B186B2}"/>
              </a:ext>
            </a:extLst>
          </p:cNvPr>
          <p:cNvSpPr txBox="1">
            <a:spLocks noChangeArrowheads="1"/>
          </p:cNvSpPr>
          <p:nvPr/>
        </p:nvSpPr>
        <p:spPr bwMode="auto">
          <a:xfrm>
            <a:off x="96671" y="6793147"/>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asellaDiTesto 4">
            <a:extLst>
              <a:ext uri="{FF2B5EF4-FFF2-40B4-BE49-F238E27FC236}">
                <a16:creationId xmlns:a16="http://schemas.microsoft.com/office/drawing/2014/main" id="{47FEFE16-EF5B-28C9-1C0C-1ED7294D5973}"/>
              </a:ext>
            </a:extLst>
          </p:cNvPr>
          <p:cNvSpPr txBox="1"/>
          <p:nvPr/>
        </p:nvSpPr>
        <p:spPr>
          <a:xfrm>
            <a:off x="2761672" y="6295815"/>
            <a:ext cx="5450774" cy="369332"/>
          </a:xfrm>
          <a:prstGeom prst="rect">
            <a:avLst/>
          </a:prstGeom>
          <a:noFill/>
        </p:spPr>
        <p:txBody>
          <a:bodyPr wrap="square">
            <a:spAutoFit/>
          </a:bodyPr>
          <a:lstStyle/>
          <a:p>
            <a:r>
              <a:rPr lang="it-IT" dirty="0">
                <a:hlinkClick r:id="rId13"/>
              </a:rPr>
              <a:t>https://youtu.be/w2_o2IvLuag?feature=shared</a:t>
            </a:r>
            <a:endParaRPr lang="it-IT" dirty="0"/>
          </a:p>
        </p:txBody>
      </p:sp>
    </p:spTree>
    <p:extLst>
      <p:ext uri="{BB962C8B-B14F-4D97-AF65-F5344CB8AC3E}">
        <p14:creationId xmlns:p14="http://schemas.microsoft.com/office/powerpoint/2010/main" val="3432395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B1BC0A0-AB9B-A0C6-E7A0-F168F41EA9CA}"/>
              </a:ext>
            </a:extLst>
          </p:cNvPr>
          <p:cNvSpPr>
            <a:spLocks noGrp="1"/>
          </p:cNvSpPr>
          <p:nvPr>
            <p:ph type="title"/>
          </p:nvPr>
        </p:nvSpPr>
        <p:spPr>
          <a:xfrm>
            <a:off x="299342" y="1214702"/>
            <a:ext cx="8356285" cy="692166"/>
          </a:xfrm>
        </p:spPr>
        <p:txBody>
          <a:bodyPr/>
          <a:lstStyle/>
          <a:p>
            <a:r>
              <a:rPr lang="it-IT" b="1" u="sng" dirty="0">
                <a:effectLst>
                  <a:outerShdw blurRad="38100" dist="38100" dir="2700000" algn="tl">
                    <a:srgbClr val="000000">
                      <a:alpha val="43137"/>
                    </a:srgbClr>
                  </a:outerShdw>
                </a:effectLst>
              </a:rPr>
              <a:t>Esercizio</a:t>
            </a:r>
            <a:r>
              <a:rPr lang="it-IT" b="1" dirty="0"/>
              <a:t>: Metti in ordine il processo</a:t>
            </a:r>
            <a:br>
              <a:rPr lang="it-IT" b="1" dirty="0"/>
            </a:br>
            <a:endParaRPr lang="hu-HU" b="1" dirty="0"/>
          </a:p>
        </p:txBody>
      </p:sp>
      <p:sp>
        <p:nvSpPr>
          <p:cNvPr id="3" name="Tartalom helye 2">
            <a:extLst>
              <a:ext uri="{FF2B5EF4-FFF2-40B4-BE49-F238E27FC236}">
                <a16:creationId xmlns:a16="http://schemas.microsoft.com/office/drawing/2014/main" id="{3A42539F-86A0-AF1D-1B05-D5676A6E111C}"/>
              </a:ext>
            </a:extLst>
          </p:cNvPr>
          <p:cNvSpPr>
            <a:spLocks noGrp="1"/>
          </p:cNvSpPr>
          <p:nvPr>
            <p:ph sz="half" idx="1"/>
          </p:nvPr>
        </p:nvSpPr>
        <p:spPr>
          <a:xfrm>
            <a:off x="299342" y="1567507"/>
            <a:ext cx="9685900" cy="4816055"/>
          </a:xfrm>
        </p:spPr>
        <p:txBody>
          <a:bodyPr lIns="91440" tIns="45720" rIns="91440" bIns="45720" anchor="t"/>
          <a:lstStyle/>
          <a:p>
            <a:pPr marL="239395" indent="-239395" algn="just">
              <a:buClr>
                <a:srgbClr val="1A75DB"/>
              </a:buClr>
            </a:pPr>
            <a:r>
              <a:rPr lang="it-IT" sz="2900" b="1" dirty="0"/>
              <a:t>Servizio di emergenza e urgenza : </a:t>
            </a:r>
            <a:r>
              <a:rPr lang="it-IT" sz="2900" dirty="0"/>
              <a:t>chiamata di emergenza, triage, allerta, cura, trasporto, passaggio di consegne.</a:t>
            </a:r>
            <a:endParaRPr lang="en-US" sz="2900"/>
          </a:p>
          <a:p>
            <a:pPr marL="239395" indent="-239395" algn="just">
              <a:buClr>
                <a:srgbClr val="1A75DB"/>
              </a:buClr>
            </a:pPr>
            <a:r>
              <a:rPr lang="it-IT" sz="2900" b="1" dirty="0"/>
              <a:t>Assistenza ospedaliera</a:t>
            </a:r>
            <a:r>
              <a:rPr lang="it-IT" sz="2900" dirty="0"/>
              <a:t>: preparazione, ammissione, diagnosi, terapia, dimissioni, post-assistenza.</a:t>
            </a:r>
            <a:endParaRPr lang="it-IT" dirty="0">
              <a:ea typeface="Calibri" panose="020F0502020204030204"/>
              <a:cs typeface="Calibri" panose="020F0502020204030204"/>
            </a:endParaRPr>
          </a:p>
          <a:p>
            <a:pPr marL="239395" indent="-239395" algn="just">
              <a:buClr>
                <a:srgbClr val="1A75DB"/>
              </a:buClr>
            </a:pPr>
            <a:r>
              <a:rPr lang="it-IT" sz="2900" b="1" dirty="0"/>
              <a:t>Infermieristica</a:t>
            </a:r>
            <a:r>
              <a:rPr lang="it-IT" sz="2900" dirty="0"/>
              <a:t>: valutazione, diagnosi infermieristica, </a:t>
            </a:r>
            <a:r>
              <a:rPr lang="it-IT" sz="2900"/>
              <a:t>pianificazione, somministrazione</a:t>
            </a:r>
            <a:r>
              <a:rPr lang="it-IT" sz="2900" dirty="0"/>
              <a:t>, valutazione dell'esito.</a:t>
            </a:r>
            <a:endParaRPr lang="it-IT" dirty="0">
              <a:ea typeface="Calibri" panose="020F0502020204030204"/>
              <a:cs typeface="Calibri" panose="020F0502020204030204"/>
            </a:endParaRPr>
          </a:p>
          <a:p>
            <a:pPr marL="239395" indent="-239395" algn="just">
              <a:buClr>
                <a:srgbClr val="1A75DB"/>
              </a:buClr>
            </a:pPr>
            <a:r>
              <a:rPr lang="it-IT" sz="2900" b="1" dirty="0"/>
              <a:t>Farmacia</a:t>
            </a:r>
            <a:r>
              <a:rPr lang="it-IT" sz="2900" dirty="0"/>
              <a:t>: ricezione prescrizione, convalida prescrizione, scelta e preparazione farmacologica, </a:t>
            </a:r>
            <a:r>
              <a:rPr lang="it-IT" sz="2900" dirty="0">
                <a:ea typeface="+mn-lt"/>
                <a:cs typeface="+mn-lt"/>
              </a:rPr>
              <a:t>Verifica del farmaco e consulenza al paziente</a:t>
            </a:r>
            <a:r>
              <a:rPr lang="it-IT" sz="2900" dirty="0"/>
              <a:t>, distribuzione e registrazione farmacologica, post-assistenza.</a:t>
            </a:r>
            <a:endParaRPr lang="hu-HU" sz="2900" dirty="0">
              <a:ea typeface="Calibri" panose="020F0502020204030204"/>
              <a:cs typeface="Calibri" panose="020F0502020204030204"/>
            </a:endParaRPr>
          </a:p>
        </p:txBody>
      </p:sp>
      <p:sp>
        <p:nvSpPr>
          <p:cNvPr id="4" name="Footer Placeholder 4">
            <a:extLst>
              <a:ext uri="{FF2B5EF4-FFF2-40B4-BE49-F238E27FC236}">
                <a16:creationId xmlns:a16="http://schemas.microsoft.com/office/drawing/2014/main" id="{CA07FE3F-39CE-BD02-4FE9-5AEA782B96A8}"/>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1B020305-7937-DF4C-D582-82998251191F}"/>
              </a:ext>
            </a:extLst>
          </p:cNvPr>
          <p:cNvSpPr txBox="1"/>
          <p:nvPr/>
        </p:nvSpPr>
        <p:spPr>
          <a:xfrm>
            <a:off x="2701214" y="6213706"/>
            <a:ext cx="5397334" cy="369332"/>
          </a:xfrm>
          <a:prstGeom prst="rect">
            <a:avLst/>
          </a:prstGeom>
          <a:noFill/>
        </p:spPr>
        <p:txBody>
          <a:bodyPr wrap="square">
            <a:spAutoFit/>
          </a:bodyPr>
          <a:lstStyle/>
          <a:p>
            <a:r>
              <a:rPr lang="it-IT" dirty="0">
                <a:hlinkClick r:id="rId3"/>
              </a:rPr>
              <a:t>https://youtu.be/4apZQv83URs?feature=shared</a:t>
            </a:r>
            <a:endParaRPr lang="it-IT" dirty="0"/>
          </a:p>
        </p:txBody>
      </p:sp>
    </p:spTree>
    <p:extLst>
      <p:ext uri="{BB962C8B-B14F-4D97-AF65-F5344CB8AC3E}">
        <p14:creationId xmlns:p14="http://schemas.microsoft.com/office/powerpoint/2010/main" val="1001318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soportba foglalás 1">
            <a:extLst>
              <a:ext uri="{FF2B5EF4-FFF2-40B4-BE49-F238E27FC236}">
                <a16:creationId xmlns:a16="http://schemas.microsoft.com/office/drawing/2014/main" id="{91684B54-A216-B717-471F-E06D9E7C642E}"/>
              </a:ext>
            </a:extLst>
          </p:cNvPr>
          <p:cNvGrpSpPr/>
          <p:nvPr/>
        </p:nvGrpSpPr>
        <p:grpSpPr>
          <a:xfrm>
            <a:off x="812058" y="294087"/>
            <a:ext cx="8370887" cy="2984500"/>
            <a:chOff x="1846263" y="1849841"/>
            <a:chExt cx="8370887" cy="2984500"/>
          </a:xfrm>
          <a:solidFill>
            <a:srgbClr val="AB0084"/>
          </a:solidFill>
        </p:grpSpPr>
        <p:grpSp>
          <p:nvGrpSpPr>
            <p:cNvPr id="3" name="Google Shape;626;p25">
              <a:extLst>
                <a:ext uri="{FF2B5EF4-FFF2-40B4-BE49-F238E27FC236}">
                  <a16:creationId xmlns:a16="http://schemas.microsoft.com/office/drawing/2014/main" id="{B0280C4E-B741-3EDB-F67C-AF6EA05C3256}"/>
                </a:ext>
              </a:extLst>
            </p:cNvPr>
            <p:cNvGrpSpPr/>
            <p:nvPr/>
          </p:nvGrpSpPr>
          <p:grpSpPr>
            <a:xfrm>
              <a:off x="1846263" y="1862541"/>
              <a:ext cx="2532062" cy="2971800"/>
              <a:chOff x="336" y="1056"/>
              <a:chExt cx="1728" cy="1872"/>
            </a:xfrm>
            <a:grpFill/>
            <a:effectLst/>
          </p:grpSpPr>
          <p:sp>
            <p:nvSpPr>
              <p:cNvPr id="24" name="Google Shape;627;p25">
                <a:extLst>
                  <a:ext uri="{FF2B5EF4-FFF2-40B4-BE49-F238E27FC236}">
                    <a16:creationId xmlns:a16="http://schemas.microsoft.com/office/drawing/2014/main" id="{94B4F239-B992-0978-32D9-61B92BD62DCD}"/>
                  </a:ext>
                </a:extLst>
              </p:cNvPr>
              <p:cNvSpPr/>
              <p:nvPr/>
            </p:nvSpPr>
            <p:spPr>
              <a:xfrm rot="10800000" flipH="1">
                <a:off x="336" y="2496"/>
                <a:ext cx="1728" cy="432"/>
              </a:xfrm>
              <a:custGeom>
                <a:avLst/>
                <a:gdLst/>
                <a:ahLst/>
                <a:cxnLst/>
                <a:rect l="l" t="t" r="r" b="b"/>
                <a:pathLst>
                  <a:path w="21600" h="21600" extrusionOk="0">
                    <a:moveTo>
                      <a:pt x="0" y="0"/>
                    </a:moveTo>
                    <a:lnTo>
                      <a:pt x="2687" y="21600"/>
                    </a:lnTo>
                    <a:lnTo>
                      <a:pt x="18913"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 name="Google Shape;628;p25">
                <a:extLst>
                  <a:ext uri="{FF2B5EF4-FFF2-40B4-BE49-F238E27FC236}">
                    <a16:creationId xmlns:a16="http://schemas.microsoft.com/office/drawing/2014/main" id="{2B2D9417-7143-9AC7-69A6-BE519DD4AB62}"/>
                  </a:ext>
                </a:extLst>
              </p:cNvPr>
              <p:cNvSpPr/>
              <p:nvPr/>
            </p:nvSpPr>
            <p:spPr>
              <a:xfrm rot="10800000" flipH="1">
                <a:off x="576" y="2016"/>
                <a:ext cx="1248" cy="384"/>
              </a:xfrm>
              <a:custGeom>
                <a:avLst/>
                <a:gdLst/>
                <a:ahLst/>
                <a:cxnLst/>
                <a:rect l="l" t="t" r="r" b="b"/>
                <a:pathLst>
                  <a:path w="21600" h="21600" extrusionOk="0">
                    <a:moveTo>
                      <a:pt x="0" y="0"/>
                    </a:moveTo>
                    <a:lnTo>
                      <a:pt x="3046" y="21600"/>
                    </a:lnTo>
                    <a:lnTo>
                      <a:pt x="18554"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629;p25">
                <a:extLst>
                  <a:ext uri="{FF2B5EF4-FFF2-40B4-BE49-F238E27FC236}">
                    <a16:creationId xmlns:a16="http://schemas.microsoft.com/office/drawing/2014/main" id="{2FD758F7-A00A-6412-8359-145A29A48D17}"/>
                  </a:ext>
                </a:extLst>
              </p:cNvPr>
              <p:cNvSpPr/>
              <p:nvPr/>
            </p:nvSpPr>
            <p:spPr>
              <a:xfrm rot="10800000" flipH="1">
                <a:off x="816" y="1536"/>
                <a:ext cx="768" cy="384"/>
              </a:xfrm>
              <a:custGeom>
                <a:avLst/>
                <a:gdLst/>
                <a:ahLst/>
                <a:cxnLst/>
                <a:rect l="l" t="t" r="r" b="b"/>
                <a:pathLst>
                  <a:path w="21600" h="21600" extrusionOk="0">
                    <a:moveTo>
                      <a:pt x="0" y="0"/>
                    </a:moveTo>
                    <a:lnTo>
                      <a:pt x="4640" y="21600"/>
                    </a:lnTo>
                    <a:lnTo>
                      <a:pt x="16960"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630;p25">
                <a:extLst>
                  <a:ext uri="{FF2B5EF4-FFF2-40B4-BE49-F238E27FC236}">
                    <a16:creationId xmlns:a16="http://schemas.microsoft.com/office/drawing/2014/main" id="{387BD032-96B7-3A7A-8C31-CF8024B65DEA}"/>
                  </a:ext>
                </a:extLst>
              </p:cNvPr>
              <p:cNvSpPr/>
              <p:nvPr/>
            </p:nvSpPr>
            <p:spPr>
              <a:xfrm>
                <a:off x="1008" y="1056"/>
                <a:ext cx="384" cy="384"/>
              </a:xfrm>
              <a:prstGeom prst="triangle">
                <a:avLst>
                  <a:gd name="adj" fmla="val 50000"/>
                </a:avLst>
              </a:pr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631;p25">
                <a:extLst>
                  <a:ext uri="{FF2B5EF4-FFF2-40B4-BE49-F238E27FC236}">
                    <a16:creationId xmlns:a16="http://schemas.microsoft.com/office/drawing/2014/main" id="{28B57FC8-131A-F338-BAF8-67EB189185A1}"/>
                  </a:ext>
                </a:extLst>
              </p:cNvPr>
              <p:cNvSpPr/>
              <p:nvPr/>
            </p:nvSpPr>
            <p:spPr>
              <a:xfrm rot="10800000" flipH="1">
                <a:off x="576" y="2016"/>
                <a:ext cx="1248" cy="384"/>
              </a:xfrm>
              <a:custGeom>
                <a:avLst/>
                <a:gdLst/>
                <a:ahLst/>
                <a:cxnLst/>
                <a:rect l="l" t="t" r="r" b="b"/>
                <a:pathLst>
                  <a:path w="21600" h="21600" extrusionOk="0">
                    <a:moveTo>
                      <a:pt x="0" y="0"/>
                    </a:moveTo>
                    <a:lnTo>
                      <a:pt x="3046" y="21600"/>
                    </a:lnTo>
                    <a:lnTo>
                      <a:pt x="18554"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 name="Google Shape;632;p25">
              <a:extLst>
                <a:ext uri="{FF2B5EF4-FFF2-40B4-BE49-F238E27FC236}">
                  <a16:creationId xmlns:a16="http://schemas.microsoft.com/office/drawing/2014/main" id="{5F9DDD52-19C3-AA71-88FF-2A0A9510BD30}"/>
                </a:ext>
              </a:extLst>
            </p:cNvPr>
            <p:cNvGrpSpPr/>
            <p:nvPr/>
          </p:nvGrpSpPr>
          <p:grpSpPr>
            <a:xfrm>
              <a:off x="4800603" y="1862541"/>
              <a:ext cx="2532063" cy="2971800"/>
              <a:chOff x="2256" y="1152"/>
              <a:chExt cx="1728" cy="1872"/>
            </a:xfrm>
            <a:grpFill/>
            <a:effectLst/>
          </p:grpSpPr>
          <p:sp>
            <p:nvSpPr>
              <p:cNvPr id="20" name="Google Shape;633;p25">
                <a:extLst>
                  <a:ext uri="{FF2B5EF4-FFF2-40B4-BE49-F238E27FC236}">
                    <a16:creationId xmlns:a16="http://schemas.microsoft.com/office/drawing/2014/main" id="{3E5D282F-E4EA-5442-DB6A-8E65A578139D}"/>
                  </a:ext>
                </a:extLst>
              </p:cNvPr>
              <p:cNvSpPr/>
              <p:nvPr/>
            </p:nvSpPr>
            <p:spPr>
              <a:xfrm>
                <a:off x="2256" y="1152"/>
                <a:ext cx="864" cy="1872"/>
              </a:xfrm>
              <a:custGeom>
                <a:avLst/>
                <a:gdLst/>
                <a:ahLst/>
                <a:cxnLst/>
                <a:rect l="l" t="t" r="r" b="b"/>
                <a:pathLst>
                  <a:path w="864" h="1872" extrusionOk="0">
                    <a:moveTo>
                      <a:pt x="0" y="1872"/>
                    </a:moveTo>
                    <a:lnTo>
                      <a:pt x="864" y="0"/>
                    </a:lnTo>
                    <a:lnTo>
                      <a:pt x="240" y="1872"/>
                    </a:lnTo>
                    <a:lnTo>
                      <a:pt x="0" y="1872"/>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634;p25">
                <a:extLst>
                  <a:ext uri="{FF2B5EF4-FFF2-40B4-BE49-F238E27FC236}">
                    <a16:creationId xmlns:a16="http://schemas.microsoft.com/office/drawing/2014/main" id="{EDE91463-CC0B-F5D6-3784-68DBBA5C0E8F}"/>
                  </a:ext>
                </a:extLst>
              </p:cNvPr>
              <p:cNvSpPr/>
              <p:nvPr/>
            </p:nvSpPr>
            <p:spPr>
              <a:xfrm flipH="1">
                <a:off x="3120" y="1152"/>
                <a:ext cx="864" cy="1872"/>
              </a:xfrm>
              <a:custGeom>
                <a:avLst/>
                <a:gdLst/>
                <a:ahLst/>
                <a:cxnLst/>
                <a:rect l="l" t="t" r="r" b="b"/>
                <a:pathLst>
                  <a:path w="864" h="1872" extrusionOk="0">
                    <a:moveTo>
                      <a:pt x="0" y="1872"/>
                    </a:moveTo>
                    <a:lnTo>
                      <a:pt x="864" y="0"/>
                    </a:lnTo>
                    <a:lnTo>
                      <a:pt x="240" y="1872"/>
                    </a:lnTo>
                    <a:lnTo>
                      <a:pt x="0" y="1872"/>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635;p25">
                <a:extLst>
                  <a:ext uri="{FF2B5EF4-FFF2-40B4-BE49-F238E27FC236}">
                    <a16:creationId xmlns:a16="http://schemas.microsoft.com/office/drawing/2014/main" id="{69F55F9D-C0E4-98B8-6797-7692F5B7FFB3}"/>
                  </a:ext>
                </a:extLst>
              </p:cNvPr>
              <p:cNvSpPr/>
              <p:nvPr/>
            </p:nvSpPr>
            <p:spPr>
              <a:xfrm>
                <a:off x="2736" y="1152"/>
                <a:ext cx="384" cy="1872"/>
              </a:xfrm>
              <a:custGeom>
                <a:avLst/>
                <a:gdLst/>
                <a:ahLst/>
                <a:cxnLst/>
                <a:rect l="l" t="t" r="r" b="b"/>
                <a:pathLst>
                  <a:path w="384" h="1872" extrusionOk="0">
                    <a:moveTo>
                      <a:pt x="384" y="0"/>
                    </a:moveTo>
                    <a:lnTo>
                      <a:pt x="0" y="1872"/>
                    </a:lnTo>
                    <a:lnTo>
                      <a:pt x="240" y="1872"/>
                    </a:lnTo>
                    <a:lnTo>
                      <a:pt x="38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636;p25">
                <a:extLst>
                  <a:ext uri="{FF2B5EF4-FFF2-40B4-BE49-F238E27FC236}">
                    <a16:creationId xmlns:a16="http://schemas.microsoft.com/office/drawing/2014/main" id="{D042C34A-A813-8BE5-A550-003A158BD0EA}"/>
                  </a:ext>
                </a:extLst>
              </p:cNvPr>
              <p:cNvSpPr/>
              <p:nvPr/>
            </p:nvSpPr>
            <p:spPr>
              <a:xfrm flipH="1">
                <a:off x="3120" y="1152"/>
                <a:ext cx="384" cy="1872"/>
              </a:xfrm>
              <a:custGeom>
                <a:avLst/>
                <a:gdLst/>
                <a:ahLst/>
                <a:cxnLst/>
                <a:rect l="l" t="t" r="r" b="b"/>
                <a:pathLst>
                  <a:path w="384" h="1872" extrusionOk="0">
                    <a:moveTo>
                      <a:pt x="384" y="0"/>
                    </a:moveTo>
                    <a:lnTo>
                      <a:pt x="0" y="1872"/>
                    </a:lnTo>
                    <a:lnTo>
                      <a:pt x="240" y="1872"/>
                    </a:lnTo>
                    <a:lnTo>
                      <a:pt x="38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 name="Google Shape;637;p25">
              <a:extLst>
                <a:ext uri="{FF2B5EF4-FFF2-40B4-BE49-F238E27FC236}">
                  <a16:creationId xmlns:a16="http://schemas.microsoft.com/office/drawing/2014/main" id="{8F9C2B21-60D3-36D3-4266-05EF09D0E353}"/>
                </a:ext>
              </a:extLst>
            </p:cNvPr>
            <p:cNvGrpSpPr/>
            <p:nvPr/>
          </p:nvGrpSpPr>
          <p:grpSpPr>
            <a:xfrm>
              <a:off x="7683500" y="1849841"/>
              <a:ext cx="2533650" cy="2984500"/>
              <a:chOff x="4176" y="1144"/>
              <a:chExt cx="1728" cy="1880"/>
            </a:xfrm>
            <a:grpFill/>
            <a:effectLst/>
          </p:grpSpPr>
          <p:sp>
            <p:nvSpPr>
              <p:cNvPr id="8" name="Google Shape;638;p25">
                <a:extLst>
                  <a:ext uri="{FF2B5EF4-FFF2-40B4-BE49-F238E27FC236}">
                    <a16:creationId xmlns:a16="http://schemas.microsoft.com/office/drawing/2014/main" id="{C21F7E18-DA9C-EB37-366D-2A9E04BDC6FD}"/>
                  </a:ext>
                </a:extLst>
              </p:cNvPr>
              <p:cNvSpPr/>
              <p:nvPr/>
            </p:nvSpPr>
            <p:spPr>
              <a:xfrm>
                <a:off x="4176" y="2592"/>
                <a:ext cx="384" cy="432"/>
              </a:xfrm>
              <a:custGeom>
                <a:avLst/>
                <a:gdLst/>
                <a:ahLst/>
                <a:cxnLst/>
                <a:rect l="l" t="t" r="r" b="b"/>
                <a:pathLst>
                  <a:path w="384" h="432" extrusionOk="0">
                    <a:moveTo>
                      <a:pt x="204" y="0"/>
                    </a:moveTo>
                    <a:lnTo>
                      <a:pt x="0" y="432"/>
                    </a:lnTo>
                    <a:lnTo>
                      <a:pt x="240" y="432"/>
                    </a:lnTo>
                    <a:lnTo>
                      <a:pt x="384" y="0"/>
                    </a:lnTo>
                    <a:lnTo>
                      <a:pt x="20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 name="Google Shape;639;p25">
                <a:extLst>
                  <a:ext uri="{FF2B5EF4-FFF2-40B4-BE49-F238E27FC236}">
                    <a16:creationId xmlns:a16="http://schemas.microsoft.com/office/drawing/2014/main" id="{6BAFFC90-A962-87B2-2759-A5B4E59A643D}"/>
                  </a:ext>
                </a:extLst>
              </p:cNvPr>
              <p:cNvSpPr/>
              <p:nvPr/>
            </p:nvSpPr>
            <p:spPr>
              <a:xfrm>
                <a:off x="4410" y="2112"/>
                <a:ext cx="310" cy="384"/>
              </a:xfrm>
              <a:custGeom>
                <a:avLst/>
                <a:gdLst/>
                <a:ahLst/>
                <a:cxnLst/>
                <a:rect l="l" t="t" r="r" b="b"/>
                <a:pathLst>
                  <a:path w="310" h="384" extrusionOk="0">
                    <a:moveTo>
                      <a:pt x="168" y="0"/>
                    </a:moveTo>
                    <a:lnTo>
                      <a:pt x="0" y="384"/>
                    </a:lnTo>
                    <a:lnTo>
                      <a:pt x="176" y="384"/>
                    </a:lnTo>
                    <a:lnTo>
                      <a:pt x="310" y="0"/>
                    </a:lnTo>
                    <a:lnTo>
                      <a:pt x="168"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 name="Google Shape;640;p25">
                <a:extLst>
                  <a:ext uri="{FF2B5EF4-FFF2-40B4-BE49-F238E27FC236}">
                    <a16:creationId xmlns:a16="http://schemas.microsoft.com/office/drawing/2014/main" id="{E054D1BB-FA2E-0609-B946-3E99510F795B}"/>
                  </a:ext>
                </a:extLst>
              </p:cNvPr>
              <p:cNvSpPr/>
              <p:nvPr/>
            </p:nvSpPr>
            <p:spPr>
              <a:xfrm flipH="1">
                <a:off x="5200" y="1632"/>
                <a:ext cx="236" cy="380"/>
              </a:xfrm>
              <a:custGeom>
                <a:avLst/>
                <a:gdLst/>
                <a:ahLst/>
                <a:cxnLst/>
                <a:rect l="l" t="t" r="r" b="b"/>
                <a:pathLst>
                  <a:path w="236" h="380" extrusionOk="0">
                    <a:moveTo>
                      <a:pt x="176" y="0"/>
                    </a:moveTo>
                    <a:lnTo>
                      <a:pt x="0" y="380"/>
                    </a:lnTo>
                    <a:lnTo>
                      <a:pt x="108" y="380"/>
                    </a:lnTo>
                    <a:lnTo>
                      <a:pt x="236" y="0"/>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 name="Google Shape;641;p25">
                <a:extLst>
                  <a:ext uri="{FF2B5EF4-FFF2-40B4-BE49-F238E27FC236}">
                    <a16:creationId xmlns:a16="http://schemas.microsoft.com/office/drawing/2014/main" id="{5C4F1C6D-53D1-55E7-8878-46DB0FE3DFD1}"/>
                  </a:ext>
                </a:extLst>
              </p:cNvPr>
              <p:cNvSpPr/>
              <p:nvPr/>
            </p:nvSpPr>
            <p:spPr>
              <a:xfrm>
                <a:off x="4864" y="1144"/>
                <a:ext cx="176" cy="392"/>
              </a:xfrm>
              <a:custGeom>
                <a:avLst/>
                <a:gdLst/>
                <a:ahLst/>
                <a:cxnLst/>
                <a:rect l="l" t="t" r="r" b="b"/>
                <a:pathLst>
                  <a:path w="176" h="392" extrusionOk="0">
                    <a:moveTo>
                      <a:pt x="176" y="0"/>
                    </a:moveTo>
                    <a:lnTo>
                      <a:pt x="0" y="392"/>
                    </a:lnTo>
                    <a:lnTo>
                      <a:pt x="48" y="392"/>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 name="Google Shape;642;p25">
                <a:extLst>
                  <a:ext uri="{FF2B5EF4-FFF2-40B4-BE49-F238E27FC236}">
                    <a16:creationId xmlns:a16="http://schemas.microsoft.com/office/drawing/2014/main" id="{2B5434B5-197B-F330-5522-216B0842AD18}"/>
                  </a:ext>
                </a:extLst>
              </p:cNvPr>
              <p:cNvSpPr/>
              <p:nvPr/>
            </p:nvSpPr>
            <p:spPr>
              <a:xfrm>
                <a:off x="4752" y="2592"/>
                <a:ext cx="576" cy="432"/>
              </a:xfrm>
              <a:custGeom>
                <a:avLst/>
                <a:gdLst/>
                <a:ahLst/>
                <a:cxnLst/>
                <a:rect l="l" t="t" r="r" b="b"/>
                <a:pathLst>
                  <a:path w="576" h="432" extrusionOk="0">
                    <a:moveTo>
                      <a:pt x="72" y="0"/>
                    </a:moveTo>
                    <a:lnTo>
                      <a:pt x="0" y="432"/>
                    </a:lnTo>
                    <a:lnTo>
                      <a:pt x="576" y="432"/>
                    </a:lnTo>
                    <a:lnTo>
                      <a:pt x="512" y="0"/>
                    </a:lnTo>
                    <a:lnTo>
                      <a:pt x="72"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 name="Google Shape;643;p25">
                <a:extLst>
                  <a:ext uri="{FF2B5EF4-FFF2-40B4-BE49-F238E27FC236}">
                    <a16:creationId xmlns:a16="http://schemas.microsoft.com/office/drawing/2014/main" id="{7424A508-D481-227D-8EB9-9EA7F386F509}"/>
                  </a:ext>
                </a:extLst>
              </p:cNvPr>
              <p:cNvSpPr/>
              <p:nvPr/>
            </p:nvSpPr>
            <p:spPr>
              <a:xfrm>
                <a:off x="4836" y="2112"/>
                <a:ext cx="408" cy="384"/>
              </a:xfrm>
              <a:custGeom>
                <a:avLst/>
                <a:gdLst/>
                <a:ahLst/>
                <a:cxnLst/>
                <a:rect l="l" t="t" r="r" b="b"/>
                <a:pathLst>
                  <a:path w="408" h="384" extrusionOk="0">
                    <a:moveTo>
                      <a:pt x="60" y="0"/>
                    </a:moveTo>
                    <a:lnTo>
                      <a:pt x="0" y="384"/>
                    </a:lnTo>
                    <a:lnTo>
                      <a:pt x="408" y="384"/>
                    </a:lnTo>
                    <a:lnTo>
                      <a:pt x="348" y="0"/>
                    </a:lnTo>
                    <a:lnTo>
                      <a:pt x="6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 name="Google Shape;644;p25">
                <a:extLst>
                  <a:ext uri="{FF2B5EF4-FFF2-40B4-BE49-F238E27FC236}">
                    <a16:creationId xmlns:a16="http://schemas.microsoft.com/office/drawing/2014/main" id="{410BBC47-6D43-3990-D4D4-C6791B3DCB29}"/>
                  </a:ext>
                </a:extLst>
              </p:cNvPr>
              <p:cNvSpPr/>
              <p:nvPr/>
            </p:nvSpPr>
            <p:spPr>
              <a:xfrm>
                <a:off x="4912" y="1632"/>
                <a:ext cx="256" cy="380"/>
              </a:xfrm>
              <a:custGeom>
                <a:avLst/>
                <a:gdLst/>
                <a:ahLst/>
                <a:cxnLst/>
                <a:rect l="l" t="t" r="r" b="b"/>
                <a:pathLst>
                  <a:path w="256" h="380" extrusionOk="0">
                    <a:moveTo>
                      <a:pt x="44" y="0"/>
                    </a:moveTo>
                    <a:lnTo>
                      <a:pt x="0" y="380"/>
                    </a:lnTo>
                    <a:lnTo>
                      <a:pt x="256" y="380"/>
                    </a:lnTo>
                    <a:lnTo>
                      <a:pt x="204" y="0"/>
                    </a:lnTo>
                    <a:lnTo>
                      <a:pt x="4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Google Shape;645;p25">
                <a:extLst>
                  <a:ext uri="{FF2B5EF4-FFF2-40B4-BE49-F238E27FC236}">
                    <a16:creationId xmlns:a16="http://schemas.microsoft.com/office/drawing/2014/main" id="{5A722B92-AB97-196F-AEF4-7ECC39ADF023}"/>
                  </a:ext>
                </a:extLst>
              </p:cNvPr>
              <p:cNvSpPr/>
              <p:nvPr/>
            </p:nvSpPr>
            <p:spPr>
              <a:xfrm>
                <a:off x="4976" y="1156"/>
                <a:ext cx="120" cy="380"/>
              </a:xfrm>
              <a:custGeom>
                <a:avLst/>
                <a:gdLst/>
                <a:ahLst/>
                <a:cxnLst/>
                <a:rect l="l" t="t" r="r" b="b"/>
                <a:pathLst>
                  <a:path w="120" h="380" extrusionOk="0">
                    <a:moveTo>
                      <a:pt x="64" y="0"/>
                    </a:moveTo>
                    <a:lnTo>
                      <a:pt x="0" y="380"/>
                    </a:lnTo>
                    <a:lnTo>
                      <a:pt x="120" y="380"/>
                    </a:lnTo>
                    <a:lnTo>
                      <a:pt x="6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Google Shape;646;p25">
                <a:extLst>
                  <a:ext uri="{FF2B5EF4-FFF2-40B4-BE49-F238E27FC236}">
                    <a16:creationId xmlns:a16="http://schemas.microsoft.com/office/drawing/2014/main" id="{2D3B595E-AF47-39B9-4648-CA18B3848D76}"/>
                  </a:ext>
                </a:extLst>
              </p:cNvPr>
              <p:cNvSpPr/>
              <p:nvPr/>
            </p:nvSpPr>
            <p:spPr>
              <a:xfrm flipH="1">
                <a:off x="5520" y="2592"/>
                <a:ext cx="384" cy="432"/>
              </a:xfrm>
              <a:custGeom>
                <a:avLst/>
                <a:gdLst/>
                <a:ahLst/>
                <a:cxnLst/>
                <a:rect l="l" t="t" r="r" b="b"/>
                <a:pathLst>
                  <a:path w="384" h="432" extrusionOk="0">
                    <a:moveTo>
                      <a:pt x="204" y="0"/>
                    </a:moveTo>
                    <a:lnTo>
                      <a:pt x="0" y="432"/>
                    </a:lnTo>
                    <a:lnTo>
                      <a:pt x="240" y="432"/>
                    </a:lnTo>
                    <a:lnTo>
                      <a:pt x="384" y="0"/>
                    </a:lnTo>
                    <a:lnTo>
                      <a:pt x="20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647;p25">
                <a:extLst>
                  <a:ext uri="{FF2B5EF4-FFF2-40B4-BE49-F238E27FC236}">
                    <a16:creationId xmlns:a16="http://schemas.microsoft.com/office/drawing/2014/main" id="{99D7C4D1-C55F-23FF-2934-7DC354785163}"/>
                  </a:ext>
                </a:extLst>
              </p:cNvPr>
              <p:cNvSpPr/>
              <p:nvPr/>
            </p:nvSpPr>
            <p:spPr>
              <a:xfrm>
                <a:off x="5346" y="2112"/>
                <a:ext cx="310" cy="384"/>
              </a:xfrm>
              <a:custGeom>
                <a:avLst/>
                <a:gdLst/>
                <a:ahLst/>
                <a:cxnLst/>
                <a:rect l="l" t="t" r="r" b="b"/>
                <a:pathLst>
                  <a:path w="310" h="384" extrusionOk="0">
                    <a:moveTo>
                      <a:pt x="138" y="0"/>
                    </a:moveTo>
                    <a:lnTo>
                      <a:pt x="310" y="384"/>
                    </a:lnTo>
                    <a:lnTo>
                      <a:pt x="126" y="384"/>
                    </a:lnTo>
                    <a:lnTo>
                      <a:pt x="0" y="0"/>
                    </a:lnTo>
                    <a:lnTo>
                      <a:pt x="138"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648;p25">
                <a:extLst>
                  <a:ext uri="{FF2B5EF4-FFF2-40B4-BE49-F238E27FC236}">
                    <a16:creationId xmlns:a16="http://schemas.microsoft.com/office/drawing/2014/main" id="{44AD7619-9F81-8436-0BE4-A3CB420A99D0}"/>
                  </a:ext>
                </a:extLst>
              </p:cNvPr>
              <p:cNvSpPr/>
              <p:nvPr/>
            </p:nvSpPr>
            <p:spPr>
              <a:xfrm flipH="1">
                <a:off x="5040" y="1148"/>
                <a:ext cx="176" cy="392"/>
              </a:xfrm>
              <a:custGeom>
                <a:avLst/>
                <a:gdLst/>
                <a:ahLst/>
                <a:cxnLst/>
                <a:rect l="l" t="t" r="r" b="b"/>
                <a:pathLst>
                  <a:path w="176" h="392" extrusionOk="0">
                    <a:moveTo>
                      <a:pt x="176" y="0"/>
                    </a:moveTo>
                    <a:lnTo>
                      <a:pt x="0" y="392"/>
                    </a:lnTo>
                    <a:lnTo>
                      <a:pt x="48" y="392"/>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Google Shape;649;p25">
                <a:extLst>
                  <a:ext uri="{FF2B5EF4-FFF2-40B4-BE49-F238E27FC236}">
                    <a16:creationId xmlns:a16="http://schemas.microsoft.com/office/drawing/2014/main" id="{32E6DCDC-0B86-E297-3621-7F74B471574A}"/>
                  </a:ext>
                </a:extLst>
              </p:cNvPr>
              <p:cNvSpPr/>
              <p:nvPr/>
            </p:nvSpPr>
            <p:spPr>
              <a:xfrm>
                <a:off x="4644" y="1636"/>
                <a:ext cx="236" cy="380"/>
              </a:xfrm>
              <a:custGeom>
                <a:avLst/>
                <a:gdLst/>
                <a:ahLst/>
                <a:cxnLst/>
                <a:rect l="l" t="t" r="r" b="b"/>
                <a:pathLst>
                  <a:path w="236" h="380" extrusionOk="0">
                    <a:moveTo>
                      <a:pt x="176" y="0"/>
                    </a:moveTo>
                    <a:lnTo>
                      <a:pt x="0" y="380"/>
                    </a:lnTo>
                    <a:lnTo>
                      <a:pt x="108" y="380"/>
                    </a:lnTo>
                    <a:lnTo>
                      <a:pt x="236" y="0"/>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 name="Google Shape;656;p25">
              <a:extLst>
                <a:ext uri="{FF2B5EF4-FFF2-40B4-BE49-F238E27FC236}">
                  <a16:creationId xmlns:a16="http://schemas.microsoft.com/office/drawing/2014/main" id="{54F141AB-DE77-2AE8-683C-4FFD87EA5836}"/>
                </a:ext>
              </a:extLst>
            </p:cNvPr>
            <p:cNvSpPr/>
            <p:nvPr/>
          </p:nvSpPr>
          <p:spPr>
            <a:xfrm>
              <a:off x="4227642" y="2885465"/>
              <a:ext cx="715439" cy="728283"/>
            </a:xfrm>
            <a:prstGeom prst="mathPlus">
              <a:avLst>
                <a:gd name="adj1" fmla="val 23520"/>
              </a:avLst>
            </a:prstGeom>
            <a:grpFill/>
            <a:ln>
              <a:noFill/>
            </a:ln>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 name="Google Shape;657;p25">
              <a:extLst>
                <a:ext uri="{FF2B5EF4-FFF2-40B4-BE49-F238E27FC236}">
                  <a16:creationId xmlns:a16="http://schemas.microsoft.com/office/drawing/2014/main" id="{D6C6FA93-9E3B-83E6-324F-40A806F0ECFF}"/>
                </a:ext>
              </a:extLst>
            </p:cNvPr>
            <p:cNvSpPr/>
            <p:nvPr/>
          </p:nvSpPr>
          <p:spPr>
            <a:xfrm>
              <a:off x="7089367" y="3072204"/>
              <a:ext cx="709669" cy="373479"/>
            </a:xfrm>
            <a:prstGeom prst="mathEqual">
              <a:avLst>
                <a:gd name="adj1" fmla="val 23520"/>
                <a:gd name="adj2" fmla="val 11760"/>
              </a:avLst>
            </a:prstGeom>
            <a:grpFill/>
            <a:ln>
              <a:noFill/>
            </a:ln>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cxnSp>
        <p:nvCxnSpPr>
          <p:cNvPr id="29" name="Összekötő: szögletes 28">
            <a:extLst>
              <a:ext uri="{FF2B5EF4-FFF2-40B4-BE49-F238E27FC236}">
                <a16:creationId xmlns:a16="http://schemas.microsoft.com/office/drawing/2014/main" id="{DF3DE46E-BF43-77E0-E39B-042433B3F265}"/>
              </a:ext>
            </a:extLst>
          </p:cNvPr>
          <p:cNvCxnSpPr>
            <a:cxnSpLocks/>
          </p:cNvCxnSpPr>
          <p:nvPr/>
        </p:nvCxnSpPr>
        <p:spPr>
          <a:xfrm rot="10800000">
            <a:off x="7894154" y="2038736"/>
            <a:ext cx="1677867" cy="633914"/>
          </a:xfrm>
          <a:prstGeom prst="bentConnector3">
            <a:avLst>
              <a:gd name="adj1" fmla="val 50000"/>
            </a:avLst>
          </a:prstGeom>
          <a:ln w="38100">
            <a:solidFill>
              <a:srgbClr val="1A75DB"/>
            </a:solidFill>
            <a:tailEnd type="triangle"/>
          </a:ln>
        </p:spPr>
        <p:style>
          <a:lnRef idx="1">
            <a:schemeClr val="accent1"/>
          </a:lnRef>
          <a:fillRef idx="0">
            <a:schemeClr val="accent1"/>
          </a:fillRef>
          <a:effectRef idx="0">
            <a:schemeClr val="accent1"/>
          </a:effectRef>
          <a:fontRef idx="minor">
            <a:schemeClr val="tx1"/>
          </a:fontRef>
        </p:style>
      </p:cxnSp>
      <p:cxnSp>
        <p:nvCxnSpPr>
          <p:cNvPr id="30" name="Összekötő: szögletes 29">
            <a:extLst>
              <a:ext uri="{FF2B5EF4-FFF2-40B4-BE49-F238E27FC236}">
                <a16:creationId xmlns:a16="http://schemas.microsoft.com/office/drawing/2014/main" id="{2F3F2004-9170-A770-1F50-1379D01A0F50}"/>
              </a:ext>
            </a:extLst>
          </p:cNvPr>
          <p:cNvCxnSpPr>
            <a:cxnSpLocks/>
          </p:cNvCxnSpPr>
          <p:nvPr/>
        </p:nvCxnSpPr>
        <p:spPr>
          <a:xfrm rot="5400000" flipH="1" flipV="1">
            <a:off x="7816665" y="1515274"/>
            <a:ext cx="642441" cy="401020"/>
          </a:xfrm>
          <a:prstGeom prst="bentConnector3">
            <a:avLst>
              <a:gd name="adj1" fmla="val 50000"/>
            </a:avLst>
          </a:prstGeom>
          <a:ln w="38100">
            <a:solidFill>
              <a:srgbClr val="1A75DB"/>
            </a:solidFill>
            <a:tailEnd type="triangle"/>
          </a:ln>
        </p:spPr>
        <p:style>
          <a:lnRef idx="1">
            <a:schemeClr val="accent1"/>
          </a:lnRef>
          <a:fillRef idx="0">
            <a:schemeClr val="accent1"/>
          </a:fillRef>
          <a:effectRef idx="0">
            <a:schemeClr val="accent1"/>
          </a:effectRef>
          <a:fontRef idx="minor">
            <a:schemeClr val="tx1"/>
          </a:fontRef>
        </p:style>
      </p:cxnSp>
      <p:cxnSp>
        <p:nvCxnSpPr>
          <p:cNvPr id="31" name="Összekötő: szögletes 30">
            <a:extLst>
              <a:ext uri="{FF2B5EF4-FFF2-40B4-BE49-F238E27FC236}">
                <a16:creationId xmlns:a16="http://schemas.microsoft.com/office/drawing/2014/main" id="{14895388-7D4D-76E2-20BF-178944C2AB0E}"/>
              </a:ext>
            </a:extLst>
          </p:cNvPr>
          <p:cNvCxnSpPr>
            <a:cxnSpLocks/>
          </p:cNvCxnSpPr>
          <p:nvPr/>
        </p:nvCxnSpPr>
        <p:spPr>
          <a:xfrm rot="10800000" flipV="1">
            <a:off x="6397888" y="1459695"/>
            <a:ext cx="1949654" cy="662395"/>
          </a:xfrm>
          <a:prstGeom prst="bentConnector3">
            <a:avLst>
              <a:gd name="adj1" fmla="val 50744"/>
            </a:avLst>
          </a:prstGeom>
          <a:ln w="38100">
            <a:solidFill>
              <a:srgbClr val="1A75DB"/>
            </a:solidFill>
            <a:tailEnd type="triangle"/>
          </a:ln>
        </p:spPr>
        <p:style>
          <a:lnRef idx="1">
            <a:schemeClr val="accent1"/>
          </a:lnRef>
          <a:fillRef idx="0">
            <a:schemeClr val="accent1"/>
          </a:fillRef>
          <a:effectRef idx="0">
            <a:schemeClr val="accent1"/>
          </a:effectRef>
          <a:fontRef idx="minor">
            <a:schemeClr val="tx1"/>
          </a:fontRef>
        </p:style>
      </p:cxnSp>
      <p:sp>
        <p:nvSpPr>
          <p:cNvPr id="62" name="Szövegdoboz 61">
            <a:extLst>
              <a:ext uri="{FF2B5EF4-FFF2-40B4-BE49-F238E27FC236}">
                <a16:creationId xmlns:a16="http://schemas.microsoft.com/office/drawing/2014/main" id="{BD9FC2AE-2B39-219B-FAB3-34684D48CF7C}"/>
              </a:ext>
            </a:extLst>
          </p:cNvPr>
          <p:cNvSpPr txBox="1"/>
          <p:nvPr/>
        </p:nvSpPr>
        <p:spPr>
          <a:xfrm>
            <a:off x="9174703" y="1708915"/>
            <a:ext cx="1266032" cy="3170099"/>
          </a:xfrm>
          <a:prstGeom prst="rect">
            <a:avLst/>
          </a:prstGeom>
          <a:noFill/>
        </p:spPr>
        <p:txBody>
          <a:bodyPr wrap="square" rtlCol="0">
            <a:spAutoFit/>
          </a:bodyPr>
          <a:lstStyle/>
          <a:p>
            <a:r>
              <a:rPr lang="hu-HU" sz="20000" b="1" dirty="0">
                <a:solidFill>
                  <a:srgbClr val="02FFD2"/>
                </a:solidFill>
              </a:rPr>
              <a:t>!</a:t>
            </a:r>
          </a:p>
        </p:txBody>
      </p:sp>
      <p:sp>
        <p:nvSpPr>
          <p:cNvPr id="65" name="Szövegdoboz 64">
            <a:extLst>
              <a:ext uri="{FF2B5EF4-FFF2-40B4-BE49-F238E27FC236}">
                <a16:creationId xmlns:a16="http://schemas.microsoft.com/office/drawing/2014/main" id="{30BE72DC-5617-CDA2-6284-080DBD8808E1}"/>
              </a:ext>
            </a:extLst>
          </p:cNvPr>
          <p:cNvSpPr txBox="1"/>
          <p:nvPr/>
        </p:nvSpPr>
        <p:spPr>
          <a:xfrm>
            <a:off x="991987" y="3537420"/>
            <a:ext cx="1905676" cy="69924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defRPr cap="all"/>
            </a:pPr>
            <a:r>
              <a:rPr lang="en-US" sz="2800" b="1" kern="1200" err="1"/>
              <a:t>Gerarchia</a:t>
            </a:r>
            <a:endParaRPr lang="en-US" sz="2400" b="1" kern="1200" dirty="0">
              <a:ea typeface="Calibri" panose="020F0502020204030204"/>
              <a:cs typeface="Calibri" panose="020F0502020204030204"/>
            </a:endParaRPr>
          </a:p>
        </p:txBody>
      </p:sp>
      <p:grpSp>
        <p:nvGrpSpPr>
          <p:cNvPr id="66" name="Csoportba foglalás 65">
            <a:extLst>
              <a:ext uri="{FF2B5EF4-FFF2-40B4-BE49-F238E27FC236}">
                <a16:creationId xmlns:a16="http://schemas.microsoft.com/office/drawing/2014/main" id="{36D8D924-5B4C-98FC-8DC1-468CB45079F8}"/>
              </a:ext>
            </a:extLst>
          </p:cNvPr>
          <p:cNvGrpSpPr/>
          <p:nvPr/>
        </p:nvGrpSpPr>
        <p:grpSpPr>
          <a:xfrm>
            <a:off x="3652876" y="3449331"/>
            <a:ext cx="3061796" cy="2105192"/>
            <a:chOff x="-5973" y="3797912"/>
            <a:chExt cx="2201021" cy="2105192"/>
          </a:xfrm>
        </p:grpSpPr>
        <p:sp>
          <p:nvSpPr>
            <p:cNvPr id="67" name="Téglalap 66">
              <a:extLst>
                <a:ext uri="{FF2B5EF4-FFF2-40B4-BE49-F238E27FC236}">
                  <a16:creationId xmlns:a16="http://schemas.microsoft.com/office/drawing/2014/main" id="{84976334-583C-9D3F-447D-2FD2682FEECB}"/>
                </a:ext>
              </a:extLst>
            </p:cNvPr>
            <p:cNvSpPr/>
            <p:nvPr/>
          </p:nvSpPr>
          <p:spPr>
            <a:xfrm>
              <a:off x="507548" y="3797912"/>
              <a:ext cx="1687500" cy="675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hu-HU"/>
            </a:p>
          </p:txBody>
        </p:sp>
        <p:sp>
          <p:nvSpPr>
            <p:cNvPr id="68" name="Szövegdoboz 67">
              <a:extLst>
                <a:ext uri="{FF2B5EF4-FFF2-40B4-BE49-F238E27FC236}">
                  <a16:creationId xmlns:a16="http://schemas.microsoft.com/office/drawing/2014/main" id="{624B93A3-64BC-B04F-2C27-27A84001E15D}"/>
                </a:ext>
              </a:extLst>
            </p:cNvPr>
            <p:cNvSpPr txBox="1"/>
            <p:nvPr/>
          </p:nvSpPr>
          <p:spPr>
            <a:xfrm>
              <a:off x="-5973" y="3797938"/>
              <a:ext cx="2009893" cy="210516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defRPr cap="all"/>
              </a:pPr>
              <a:r>
                <a:rPr lang="it-IT" sz="2800" b="1" i="0" dirty="0">
                  <a:solidFill>
                    <a:srgbClr val="1F1F1F"/>
                  </a:solidFill>
                  <a:effectLst/>
                  <a:latin typeface="Arial"/>
                  <a:cs typeface="Arial"/>
                </a:rPr>
                <a:t>Sottosistemi, istituti, dipartimenti ecc</a:t>
              </a:r>
              <a:r>
                <a:rPr lang="it-IT" sz="1600" b="1" i="0" dirty="0">
                  <a:solidFill>
                    <a:srgbClr val="1F1F1F"/>
                  </a:solidFill>
                  <a:effectLst/>
                  <a:latin typeface="Arial"/>
                  <a:cs typeface="Arial"/>
                </a:rPr>
                <a:t>.</a:t>
              </a:r>
              <a:endParaRPr lang="en-US" sz="1600" b="1" kern="1200" dirty="0">
                <a:latin typeface="Arial"/>
                <a:cs typeface="Arial"/>
              </a:endParaRPr>
            </a:p>
          </p:txBody>
        </p:sp>
      </p:grpSp>
      <p:grpSp>
        <p:nvGrpSpPr>
          <p:cNvPr id="69" name="Csoportba foglalás 68">
            <a:extLst>
              <a:ext uri="{FF2B5EF4-FFF2-40B4-BE49-F238E27FC236}">
                <a16:creationId xmlns:a16="http://schemas.microsoft.com/office/drawing/2014/main" id="{B73ED64F-0D3C-2471-8A39-8EA3854E0295}"/>
              </a:ext>
            </a:extLst>
          </p:cNvPr>
          <p:cNvGrpSpPr/>
          <p:nvPr/>
        </p:nvGrpSpPr>
        <p:grpSpPr>
          <a:xfrm>
            <a:off x="7272946" y="3534078"/>
            <a:ext cx="2302321" cy="720713"/>
            <a:chOff x="429547" y="3752199"/>
            <a:chExt cx="1765501" cy="720713"/>
          </a:xfrm>
        </p:grpSpPr>
        <p:sp>
          <p:nvSpPr>
            <p:cNvPr id="70" name="Téglalap 69">
              <a:extLst>
                <a:ext uri="{FF2B5EF4-FFF2-40B4-BE49-F238E27FC236}">
                  <a16:creationId xmlns:a16="http://schemas.microsoft.com/office/drawing/2014/main" id="{F5D6D10F-D7C7-9F80-CEDB-66424F53A3A0}"/>
                </a:ext>
              </a:extLst>
            </p:cNvPr>
            <p:cNvSpPr/>
            <p:nvPr/>
          </p:nvSpPr>
          <p:spPr>
            <a:xfrm>
              <a:off x="507548" y="3797912"/>
              <a:ext cx="1687500" cy="675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hu-HU"/>
            </a:p>
          </p:txBody>
        </p:sp>
        <p:sp>
          <p:nvSpPr>
            <p:cNvPr id="71" name="Szövegdoboz 70">
              <a:extLst>
                <a:ext uri="{FF2B5EF4-FFF2-40B4-BE49-F238E27FC236}">
                  <a16:creationId xmlns:a16="http://schemas.microsoft.com/office/drawing/2014/main" id="{F06E3B78-1CB8-342F-F5BA-3FEC42DC409A}"/>
                </a:ext>
              </a:extLst>
            </p:cNvPr>
            <p:cNvSpPr txBox="1"/>
            <p:nvPr/>
          </p:nvSpPr>
          <p:spPr>
            <a:xfrm>
              <a:off x="429547" y="3752199"/>
              <a:ext cx="1687500" cy="6750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defRPr cap="all"/>
              </a:pPr>
              <a:endParaRPr lang="en-US" sz="2100" kern="1200" dirty="0"/>
            </a:p>
          </p:txBody>
        </p:sp>
      </p:grpSp>
      <p:sp>
        <p:nvSpPr>
          <p:cNvPr id="72" name="Cím 1">
            <a:extLst>
              <a:ext uri="{FF2B5EF4-FFF2-40B4-BE49-F238E27FC236}">
                <a16:creationId xmlns:a16="http://schemas.microsoft.com/office/drawing/2014/main" id="{A92F7B9C-77E6-7253-C336-D94B9165B518}"/>
              </a:ext>
            </a:extLst>
          </p:cNvPr>
          <p:cNvSpPr txBox="1">
            <a:spLocks/>
          </p:cNvSpPr>
          <p:nvPr/>
        </p:nvSpPr>
        <p:spPr>
          <a:xfrm>
            <a:off x="260010" y="5544233"/>
            <a:ext cx="10279741" cy="443399"/>
          </a:xfrm>
          <a:prstGeom prst="rect">
            <a:avLst/>
          </a:prstGeom>
        </p:spPr>
        <p:txBody>
          <a:bodyPr lIns="91440" tIns="45720" rIns="91440" bIns="45720" anchor="t"/>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it-IT" sz="2800" b="1" dirty="0">
                <a:solidFill>
                  <a:srgbClr val="1A75DB"/>
                </a:solidFill>
                <a:effectLst>
                  <a:outerShdw blurRad="38100" dist="38100" dir="2700000" algn="tl">
                    <a:srgbClr val="000000">
                      <a:alpha val="43137"/>
                    </a:srgbClr>
                  </a:outerShdw>
                </a:effectLst>
                <a:latin typeface="+mn-lt"/>
              </a:rPr>
              <a:t>Non è necessario che i pazienti capiscano i tuoi processi!</a:t>
            </a:r>
            <a:endParaRPr lang="hu-HU" sz="2800" b="1" dirty="0">
              <a:solidFill>
                <a:srgbClr val="1A75DB"/>
              </a:solidFill>
              <a:effectLst>
                <a:outerShdw blurRad="38100" dist="38100" dir="2700000" algn="tl">
                  <a:srgbClr val="000000">
                    <a:alpha val="43137"/>
                  </a:srgbClr>
                </a:outerShdw>
              </a:effectLst>
              <a:latin typeface="+mn-lt"/>
              <a:ea typeface="Calibri" panose="020F0502020204030204"/>
              <a:cs typeface="Calibri" panose="020F0502020204030204"/>
            </a:endParaRPr>
          </a:p>
        </p:txBody>
      </p:sp>
      <p:sp>
        <p:nvSpPr>
          <p:cNvPr id="33" name="Footer Placeholder 4">
            <a:extLst>
              <a:ext uri="{FF2B5EF4-FFF2-40B4-BE49-F238E27FC236}">
                <a16:creationId xmlns:a16="http://schemas.microsoft.com/office/drawing/2014/main" id="{DA0F997C-C1D8-7D4D-45AB-5C3BC74839A6}"/>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34" name="CasellaDiTesto 33">
            <a:extLst>
              <a:ext uri="{FF2B5EF4-FFF2-40B4-BE49-F238E27FC236}">
                <a16:creationId xmlns:a16="http://schemas.microsoft.com/office/drawing/2014/main" id="{C3F8D090-B052-D878-38FF-9CDB97E41E81}"/>
              </a:ext>
            </a:extLst>
          </p:cNvPr>
          <p:cNvSpPr txBox="1"/>
          <p:nvPr/>
        </p:nvSpPr>
        <p:spPr>
          <a:xfrm>
            <a:off x="7054929" y="3446735"/>
            <a:ext cx="2174310" cy="1661993"/>
          </a:xfrm>
          <a:prstGeom prst="rect">
            <a:avLst/>
          </a:prstGeom>
          <a:noFill/>
        </p:spPr>
        <p:txBody>
          <a:bodyPr wrap="square" lIns="91440" tIns="45720" rIns="91440" bIns="45720" rtlCol="0" anchor="t">
            <a:spAutoFit/>
          </a:bodyPr>
          <a:lstStyle/>
          <a:p>
            <a:pPr algn="ctr"/>
            <a:r>
              <a:rPr lang="it-IT" altLang="it-IT" sz="2800" b="1" cap="all" dirty="0">
                <a:solidFill>
                  <a:srgbClr val="1F1F1F"/>
                </a:solidFill>
                <a:latin typeface="Arial"/>
                <a:cs typeface="Arial"/>
              </a:rPr>
              <a:t>unità, </a:t>
            </a:r>
            <a:endParaRPr lang="en-US"/>
          </a:p>
          <a:p>
            <a:pPr algn="ctr"/>
            <a:r>
              <a:rPr lang="it-IT" altLang="it-IT" sz="2800" b="1" cap="all" dirty="0">
                <a:solidFill>
                  <a:srgbClr val="1F1F1F"/>
                </a:solidFill>
                <a:latin typeface="Arial"/>
                <a:cs typeface="Arial"/>
              </a:rPr>
              <a:t>squadre, individui </a:t>
            </a:r>
          </a:p>
          <a:p>
            <a:endParaRPr lang="it-IT" dirty="0"/>
          </a:p>
        </p:txBody>
      </p:sp>
      <p:sp>
        <p:nvSpPr>
          <p:cNvPr id="35" name="CasellaDiTesto 34">
            <a:extLst>
              <a:ext uri="{FF2B5EF4-FFF2-40B4-BE49-F238E27FC236}">
                <a16:creationId xmlns:a16="http://schemas.microsoft.com/office/drawing/2014/main" id="{F8BBBD99-B129-FAC5-D68B-282647D13733}"/>
              </a:ext>
            </a:extLst>
          </p:cNvPr>
          <p:cNvSpPr txBox="1"/>
          <p:nvPr/>
        </p:nvSpPr>
        <p:spPr>
          <a:xfrm>
            <a:off x="2806942" y="6215173"/>
            <a:ext cx="5812970" cy="369332"/>
          </a:xfrm>
          <a:prstGeom prst="rect">
            <a:avLst/>
          </a:prstGeom>
          <a:noFill/>
        </p:spPr>
        <p:txBody>
          <a:bodyPr wrap="square">
            <a:spAutoFit/>
          </a:bodyPr>
          <a:lstStyle/>
          <a:p>
            <a:r>
              <a:rPr lang="it-IT" dirty="0">
                <a:hlinkClick r:id="rId3"/>
              </a:rPr>
              <a:t>https://youtu.be/VuaJKUi4spk?feature=shared</a:t>
            </a:r>
            <a:endParaRPr lang="it-IT" dirty="0"/>
          </a:p>
        </p:txBody>
      </p:sp>
    </p:spTree>
    <p:extLst>
      <p:ext uri="{BB962C8B-B14F-4D97-AF65-F5344CB8AC3E}">
        <p14:creationId xmlns:p14="http://schemas.microsoft.com/office/powerpoint/2010/main" val="16452772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7DA46CE-1F21-F0D5-C9BF-0C862B1BFEAD}"/>
              </a:ext>
            </a:extLst>
          </p:cNvPr>
          <p:cNvSpPr>
            <a:spLocks noGrp="1"/>
          </p:cNvSpPr>
          <p:nvPr>
            <p:ph type="title"/>
          </p:nvPr>
        </p:nvSpPr>
        <p:spPr>
          <a:xfrm>
            <a:off x="357642" y="505751"/>
            <a:ext cx="9555285" cy="993805"/>
          </a:xfrm>
        </p:spPr>
        <p:txBody>
          <a:bodyPr/>
          <a:lstStyle/>
          <a:p>
            <a:r>
              <a:rPr lang="it-IT" b="1" dirty="0"/>
              <a:t>Rendi i tuoi processi incentrati sulla persona</a:t>
            </a:r>
            <a:endParaRPr lang="hu-HU" b="1" dirty="0"/>
          </a:p>
        </p:txBody>
      </p:sp>
      <p:sp>
        <p:nvSpPr>
          <p:cNvPr id="3" name="Tartalom helye 2">
            <a:extLst>
              <a:ext uri="{FF2B5EF4-FFF2-40B4-BE49-F238E27FC236}">
                <a16:creationId xmlns:a16="http://schemas.microsoft.com/office/drawing/2014/main" id="{62B36D2E-0463-63E2-0C31-CEB1876BCEB5}"/>
              </a:ext>
            </a:extLst>
          </p:cNvPr>
          <p:cNvSpPr>
            <a:spLocks noGrp="1"/>
          </p:cNvSpPr>
          <p:nvPr>
            <p:ph sz="half" idx="1"/>
          </p:nvPr>
        </p:nvSpPr>
        <p:spPr>
          <a:xfrm>
            <a:off x="357642" y="2140423"/>
            <a:ext cx="4512894" cy="4001224"/>
          </a:xfrm>
          <a:solidFill>
            <a:srgbClr val="00C6D6"/>
          </a:solidFill>
        </p:spPr>
        <p:txBody>
          <a:bodyPr lIns="91440" tIns="45720" rIns="91440" bIns="45720" anchor="ctr"/>
          <a:lstStyle/>
          <a:p>
            <a:pPr marL="0" indent="0" algn="ctr">
              <a:buNone/>
            </a:pPr>
            <a:r>
              <a:rPr lang="it-IT" sz="2900" dirty="0">
                <a:solidFill>
                  <a:schemeClr val="bg1"/>
                </a:solidFill>
              </a:rPr>
              <a:t>Paziente</a:t>
            </a:r>
            <a:endParaRPr lang="it-IT" sz="2900" dirty="0">
              <a:solidFill>
                <a:schemeClr val="bg1"/>
              </a:solidFill>
              <a:ea typeface="Calibri"/>
              <a:cs typeface="Calibri"/>
            </a:endParaRPr>
          </a:p>
          <a:p>
            <a:pPr marL="457200" indent="-457200"/>
            <a:r>
              <a:rPr lang="it-IT" sz="2900" dirty="0">
                <a:solidFill>
                  <a:schemeClr val="bg1"/>
                </a:solidFill>
              </a:rPr>
              <a:t>Osservare/monitorare;</a:t>
            </a:r>
            <a:endParaRPr lang="it-IT" sz="2900" dirty="0">
              <a:solidFill>
                <a:schemeClr val="bg1"/>
              </a:solidFill>
              <a:ea typeface="Calibri"/>
              <a:cs typeface="Calibri"/>
            </a:endParaRPr>
          </a:p>
          <a:p>
            <a:pPr marL="457200" indent="-457200"/>
            <a:r>
              <a:rPr lang="it-IT" sz="2900" dirty="0">
                <a:solidFill>
                  <a:schemeClr val="bg1"/>
                </a:solidFill>
              </a:rPr>
              <a:t>Domandare/intervistare;</a:t>
            </a:r>
            <a:endParaRPr lang="it-IT" sz="2900" dirty="0">
              <a:solidFill>
                <a:schemeClr val="bg1"/>
              </a:solidFill>
              <a:ea typeface="Calibri"/>
              <a:cs typeface="Calibri"/>
            </a:endParaRPr>
          </a:p>
          <a:p>
            <a:pPr marL="457200" indent="-457200"/>
            <a:r>
              <a:rPr lang="it-IT" sz="2900" dirty="0">
                <a:solidFill>
                  <a:schemeClr val="bg1"/>
                </a:solidFill>
              </a:rPr>
              <a:t>Ricevere feedback;</a:t>
            </a:r>
            <a:endParaRPr lang="it-IT" sz="2900" dirty="0">
              <a:solidFill>
                <a:schemeClr val="bg1"/>
              </a:solidFill>
              <a:ea typeface="Calibri"/>
              <a:cs typeface="Calibri"/>
            </a:endParaRPr>
          </a:p>
          <a:p>
            <a:pPr marL="457200" indent="-457200"/>
            <a:r>
              <a:rPr lang="it-IT" sz="2900" dirty="0">
                <a:solidFill>
                  <a:schemeClr val="bg1"/>
                </a:solidFill>
              </a:rPr>
              <a:t>Mappare la loro esperienza;</a:t>
            </a:r>
            <a:endParaRPr lang="it-IT" sz="2900" dirty="0">
              <a:solidFill>
                <a:schemeClr val="bg1"/>
              </a:solidFill>
              <a:ea typeface="Calibri"/>
              <a:cs typeface="Calibri"/>
            </a:endParaRPr>
          </a:p>
          <a:p>
            <a:pPr marL="457200" indent="-457200"/>
            <a:r>
              <a:rPr lang="it-IT" sz="2900" dirty="0">
                <a:solidFill>
                  <a:schemeClr val="bg1"/>
                </a:solidFill>
              </a:rPr>
              <a:t>Analizzare i dati;</a:t>
            </a:r>
            <a:endParaRPr lang="hu-HU" sz="2900" dirty="0">
              <a:solidFill>
                <a:schemeClr val="bg1"/>
              </a:solidFill>
              <a:ea typeface="Calibri" panose="020F0502020204030204"/>
              <a:cs typeface="Calibri" panose="020F0502020204030204"/>
            </a:endParaRPr>
          </a:p>
        </p:txBody>
      </p:sp>
      <p:sp>
        <p:nvSpPr>
          <p:cNvPr id="4" name="Tartalom helye 2">
            <a:extLst>
              <a:ext uri="{FF2B5EF4-FFF2-40B4-BE49-F238E27FC236}">
                <a16:creationId xmlns:a16="http://schemas.microsoft.com/office/drawing/2014/main" id="{8C23AFF9-1D3E-366A-F352-2644A7928537}"/>
              </a:ext>
            </a:extLst>
          </p:cNvPr>
          <p:cNvSpPr txBox="1">
            <a:spLocks/>
          </p:cNvSpPr>
          <p:nvPr/>
        </p:nvSpPr>
        <p:spPr>
          <a:xfrm>
            <a:off x="5577203" y="2140423"/>
            <a:ext cx="4512894" cy="4001224"/>
          </a:xfrm>
          <a:prstGeom prst="rect">
            <a:avLst/>
          </a:prstGeom>
          <a:solidFill>
            <a:srgbClr val="1A75DB"/>
          </a:solidFill>
        </p:spPr>
        <p:txBody>
          <a:bodyPr lIns="91440" tIns="45720" rIns="91440" bIns="45720" anchor="ct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ctr">
              <a:buNone/>
            </a:pPr>
            <a:r>
              <a:rPr lang="it-IT" sz="2900">
                <a:solidFill>
                  <a:schemeClr val="bg1"/>
                </a:solidFill>
                <a:ea typeface="Calibri"/>
                <a:cs typeface="Calibri"/>
              </a:rPr>
              <a:t>COLLEGA</a:t>
            </a:r>
            <a:endParaRPr lang="it-IT" sz="2900" dirty="0">
              <a:solidFill>
                <a:schemeClr val="bg1"/>
              </a:solidFill>
              <a:ea typeface="Calibri" panose="020F0502020204030204"/>
              <a:cs typeface="Calibri" panose="020F0502020204030204"/>
            </a:endParaRPr>
          </a:p>
          <a:p>
            <a:pPr marL="457200" indent="-457200"/>
            <a:r>
              <a:rPr lang="it-IT" sz="2900">
                <a:solidFill>
                  <a:schemeClr val="bg1"/>
                </a:solidFill>
              </a:rPr>
              <a:t>Tempo e modi per </a:t>
            </a:r>
            <a:r>
              <a:rPr lang="it-IT" sz="2900" dirty="0">
                <a:solidFill>
                  <a:schemeClr val="bg1"/>
                </a:solidFill>
              </a:rPr>
              <a:t>collaborazione;</a:t>
            </a:r>
            <a:endParaRPr lang="it-IT" sz="2900" dirty="0">
              <a:solidFill>
                <a:schemeClr val="bg1"/>
              </a:solidFill>
              <a:ea typeface="Calibri"/>
              <a:cs typeface="Calibri"/>
            </a:endParaRPr>
          </a:p>
          <a:p>
            <a:pPr marL="457200" indent="-457200"/>
            <a:r>
              <a:rPr lang="it-IT" sz="2900">
                <a:solidFill>
                  <a:schemeClr val="bg1"/>
                </a:solidFill>
              </a:rPr>
              <a:t>Definizione degli obiettivi </a:t>
            </a:r>
            <a:r>
              <a:rPr lang="it-IT" sz="2900" dirty="0">
                <a:solidFill>
                  <a:schemeClr val="bg1"/>
                </a:solidFill>
              </a:rPr>
              <a:t>comuni;</a:t>
            </a:r>
            <a:endParaRPr lang="it-IT" sz="2900" dirty="0">
              <a:solidFill>
                <a:schemeClr val="bg1"/>
              </a:solidFill>
              <a:ea typeface="Calibri"/>
              <a:cs typeface="Calibri"/>
            </a:endParaRPr>
          </a:p>
          <a:p>
            <a:pPr marL="457200" indent="-457200"/>
            <a:r>
              <a:rPr lang="it-IT" sz="2900">
                <a:solidFill>
                  <a:schemeClr val="bg1"/>
                </a:solidFill>
              </a:rPr>
              <a:t>Canali per la </a:t>
            </a:r>
            <a:r>
              <a:rPr lang="it-IT" sz="2900" dirty="0">
                <a:solidFill>
                  <a:schemeClr val="bg1"/>
                </a:solidFill>
              </a:rPr>
              <a:t>comunicazione e lo scambio di informazioni</a:t>
            </a:r>
            <a:endParaRPr lang="hu-HU" sz="2900">
              <a:solidFill>
                <a:schemeClr val="bg1"/>
              </a:solidFill>
              <a:ea typeface="Calibri"/>
              <a:cs typeface="Calibri"/>
            </a:endParaRPr>
          </a:p>
        </p:txBody>
      </p:sp>
      <p:sp>
        <p:nvSpPr>
          <p:cNvPr id="6" name="Footer Placeholder 4">
            <a:extLst>
              <a:ext uri="{FF2B5EF4-FFF2-40B4-BE49-F238E27FC236}">
                <a16:creationId xmlns:a16="http://schemas.microsoft.com/office/drawing/2014/main" id="{19318F9B-D15C-1478-ABD4-1C45FEB9AF13}"/>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FCE32A8E-4EC2-D830-F7FA-3CF91ED4CDEF}"/>
              </a:ext>
            </a:extLst>
          </p:cNvPr>
          <p:cNvSpPr txBox="1"/>
          <p:nvPr/>
        </p:nvSpPr>
        <p:spPr>
          <a:xfrm>
            <a:off x="3043052" y="6324230"/>
            <a:ext cx="5397334" cy="369332"/>
          </a:xfrm>
          <a:prstGeom prst="rect">
            <a:avLst/>
          </a:prstGeom>
          <a:noFill/>
        </p:spPr>
        <p:txBody>
          <a:bodyPr wrap="square">
            <a:spAutoFit/>
          </a:bodyPr>
          <a:lstStyle/>
          <a:p>
            <a:r>
              <a:rPr lang="it-IT" dirty="0">
                <a:hlinkClick r:id="rId3"/>
              </a:rPr>
              <a:t>https://youtu.be/AP8o9OOCPi4?feature=shared</a:t>
            </a:r>
            <a:endParaRPr lang="it-IT" dirty="0"/>
          </a:p>
        </p:txBody>
      </p:sp>
    </p:spTree>
    <p:extLst>
      <p:ext uri="{BB962C8B-B14F-4D97-AF65-F5344CB8AC3E}">
        <p14:creationId xmlns:p14="http://schemas.microsoft.com/office/powerpoint/2010/main" val="1033659696"/>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7A13FA8050D6A45A7353AE7CECDB43E" ma:contentTypeVersion="12" ma:contentTypeDescription="Creare un nuovo documento." ma:contentTypeScope="" ma:versionID="019f3076c53ec65172c2ab66fc53e93b">
  <xsd:schema xmlns:xsd="http://www.w3.org/2001/XMLSchema" xmlns:xs="http://www.w3.org/2001/XMLSchema" xmlns:p="http://schemas.microsoft.com/office/2006/metadata/properties" xmlns:ns2="39792c64-e161-4cde-a887-a7cabe1c28a1" xmlns:ns3="cadad33e-c638-4957-9ee2-7a818ce3d1ab" targetNamespace="http://schemas.microsoft.com/office/2006/metadata/properties" ma:root="true" ma:fieldsID="f2a24893ffc3a2da0aaa035883bae999" ns2:_="" ns3:_="">
    <xsd:import namespace="39792c64-e161-4cde-a887-a7cabe1c28a1"/>
    <xsd:import namespace="cadad33e-c638-4957-9ee2-7a818ce3d1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792c64-e161-4cde-a887-a7cabe1c28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 immagine" ma:readOnly="false" ma:fieldId="{5cf76f15-5ced-4ddc-b409-7134ff3c332f}" ma:taxonomyMulti="true" ma:sspId="58bd008a-b250-495c-9f14-cd5602b2fe4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adad33e-c638-4957-9ee2-7a818ce3d1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f694fa6-17b5-4989-aa8c-f3fec90b71a5}" ma:internalName="TaxCatchAll" ma:showField="CatchAllData" ma:web="cadad33e-c638-4957-9ee2-7a818ce3d1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adad33e-c638-4957-9ee2-7a818ce3d1ab" xsi:nil="true"/>
    <lcf76f155ced4ddcb4097134ff3c332f xmlns="39792c64-e161-4cde-a887-a7cabe1c28a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013B889-75B2-4EA9-B742-2A943C3F09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792c64-e161-4cde-a887-a7cabe1c28a1"/>
    <ds:schemaRef ds:uri="cadad33e-c638-4957-9ee2-7a818ce3d1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4419D27F-485F-424B-BBA9-7FA72AD92939}">
  <ds:schemaRefs>
    <ds:schemaRef ds:uri="http://purl.org/dc/elements/1.1/"/>
    <ds:schemaRef ds:uri="http://schemas.microsoft.com/office/2006/documentManagement/types"/>
    <ds:schemaRef ds:uri="0cb709d3-8535-4900-99f2-74827045ee9b"/>
    <ds:schemaRef ds:uri="http://www.w3.org/XML/1998/namespace"/>
    <ds:schemaRef ds:uri="http://schemas.microsoft.com/office/infopath/2007/PartnerControls"/>
    <ds:schemaRef ds:uri="http://purl.org/dc/terms/"/>
    <ds:schemaRef ds:uri="http://schemas.microsoft.com/office/2006/metadata/properties"/>
    <ds:schemaRef ds:uri="http://schemas.openxmlformats.org/package/2006/metadata/core-properties"/>
    <ds:schemaRef ds:uri="http://purl.org/dc/dcmitype/"/>
    <ds:schemaRef ds:uri="cadad33e-c638-4957-9ee2-7a818ce3d1ab"/>
    <ds:schemaRef ds:uri="39792c64-e161-4cde-a887-a7cabe1c28a1"/>
  </ds:schemaRefs>
</ds:datastoreItem>
</file>

<file path=docProps/app.xml><?xml version="1.0" encoding="utf-8"?>
<Properties xmlns="http://schemas.openxmlformats.org/officeDocument/2006/extended-properties" xmlns:vt="http://schemas.openxmlformats.org/officeDocument/2006/docPropsVTypes">
  <Template>H-PASS_WP4_Interactive Video_TEMPLATE</Template>
  <TotalTime>13068</TotalTime>
  <Words>2533</Words>
  <Application>Microsoft Office PowerPoint</Application>
  <PresentationFormat>Personalizzato</PresentationFormat>
  <Paragraphs>315</Paragraphs>
  <Slides>29</Slides>
  <Notes>26</Notes>
  <HiddenSlides>0</HiddenSlides>
  <MMClips>3</MMClips>
  <ScaleCrop>false</ScaleCrop>
  <HeadingPairs>
    <vt:vector size="6" baseType="variant">
      <vt:variant>
        <vt:lpstr>Caratteri utilizzati</vt:lpstr>
      </vt:variant>
      <vt:variant>
        <vt:i4>6</vt:i4>
      </vt:variant>
      <vt:variant>
        <vt:lpstr>Tema</vt:lpstr>
      </vt:variant>
      <vt:variant>
        <vt:i4>2</vt:i4>
      </vt:variant>
      <vt:variant>
        <vt:lpstr>Titoli diapositive</vt:lpstr>
      </vt:variant>
      <vt:variant>
        <vt:i4>29</vt:i4>
      </vt:variant>
    </vt:vector>
  </HeadingPairs>
  <TitlesOfParts>
    <vt:vector size="37" baseType="lpstr">
      <vt:lpstr>-apple-system</vt:lpstr>
      <vt:lpstr>Arial</vt:lpstr>
      <vt:lpstr>Calibri</vt:lpstr>
      <vt:lpstr>Calibri Light</vt:lpstr>
      <vt:lpstr>Gill Sans</vt:lpstr>
      <vt:lpstr>Wingdings</vt:lpstr>
      <vt:lpstr>Tema di Office</vt:lpstr>
      <vt:lpstr>1_Tema di Office</vt:lpstr>
      <vt:lpstr>Sviluppo delle soluzioni in ambito sanitario</vt:lpstr>
      <vt:lpstr>CONTENUTI </vt:lpstr>
      <vt:lpstr>OBIETTIVI</vt:lpstr>
      <vt:lpstr>INTRODUZIONE</vt:lpstr>
      <vt:lpstr>I processi: perché sono fondamentali?</vt:lpstr>
      <vt:lpstr>Quali sono i processi?</vt:lpstr>
      <vt:lpstr>Esercizio: Metti in ordine il processo </vt:lpstr>
      <vt:lpstr>Presentazione standard di PowerPoint</vt:lpstr>
      <vt:lpstr>Rendi i tuoi processi incentrati sulla persona</vt:lpstr>
      <vt:lpstr>COMPITO: abbina il personale sanitario agli utenti all’interno di un processo del sistema sanitario</vt:lpstr>
      <vt:lpstr>Presentazione standard di PowerPoint</vt:lpstr>
      <vt:lpstr>DA DOVE INIZIAMO? </vt:lpstr>
      <vt:lpstr>Quali possono essere i segnali di un processo inefficace?</vt:lpstr>
      <vt:lpstr>Da cosa possono dipendere?</vt:lpstr>
      <vt:lpstr>Digitalizzazione e processi</vt:lpstr>
      <vt:lpstr>Soluzioni digitali nell'ottimizzazione dei processi – alcuni esempi</vt:lpstr>
      <vt:lpstr>Come creare processi efficienti?</vt:lpstr>
      <vt:lpstr>Lean e Six Sigma</vt:lpstr>
      <vt:lpstr>Service Design</vt:lpstr>
      <vt:lpstr>Metodi per rappresentare i processi</vt:lpstr>
      <vt:lpstr> Ecco le risposte per l'esercizio True/False</vt:lpstr>
      <vt:lpstr>I PROCESSI POSSONO ESSERE CAMBIANTI!  Due esempi per ispirare l'azione.  </vt:lpstr>
      <vt:lpstr>Presentazione standard di PowerPoint</vt:lpstr>
      <vt:lpstr> Sono sempre i dipendenti in prima linea a comprendere meglio i processi  Non aspettare che il contesto sia favorevole al cambiamento: incomincia tu con il cambiamento  Inizia dalle piccole cose! </vt:lpstr>
      <vt:lpstr>CONCLUSIONI</vt:lpstr>
      <vt:lpstr>Riferimenti </vt:lpstr>
      <vt:lpstr>Presentazione standard di PowerPoint</vt:lpstr>
      <vt:lpstr>Presentazione standard di PowerPoint</vt:lpstr>
      <vt:lpstr>Grazie!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Fazekas Nóra</dc:creator>
  <cp:lastModifiedBy>Piermario Di Grazia</cp:lastModifiedBy>
  <cp:revision>527</cp:revision>
  <cp:lastPrinted>2025-02-20T09:52:12Z</cp:lastPrinted>
  <dcterms:created xsi:type="dcterms:W3CDTF">2024-07-17T13:31:34Z</dcterms:created>
  <dcterms:modified xsi:type="dcterms:W3CDTF">2026-03-05T08:02:54Z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0x01010017A13FA8050D6A45A7353AE7CECDB43E</vt:lpwstr>
  </property>
  <property fmtid="{D5CDD505-2E9C-101B-9397-08002B2CF9AE}" pid="10" name="MediaServiceImageTags">
    <vt:lpwstr/>
  </property>
</Properties>
</file>