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329" r:id="rId5"/>
    <p:sldId id="330" r:id="rId6"/>
    <p:sldId id="327" r:id="rId7"/>
    <p:sldId id="328" r:id="rId8"/>
    <p:sldId id="331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7"/>
    <p:restoredTop sz="94411" autoAdjust="0"/>
  </p:normalViewPr>
  <p:slideViewPr>
    <p:cSldViewPr snapToGrid="0">
      <p:cViewPr>
        <p:scale>
          <a:sx n="65" d="100"/>
          <a:sy n="65" d="100"/>
        </p:scale>
        <p:origin x="832" y="-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15/04/2026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15/04/2026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29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15/04/2026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5D2B24-4DE8-7C31-16A4-E618AA755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55" y="1950508"/>
            <a:ext cx="4369201" cy="43692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48A0B5-94B2-FD55-520E-1176451B8036}"/>
              </a:ext>
            </a:extLst>
          </p:cNvPr>
          <p:cNvSpPr txBox="1"/>
          <p:nvPr/>
        </p:nvSpPr>
        <p:spPr>
          <a:xfrm>
            <a:off x="470780" y="1057076"/>
            <a:ext cx="10194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4400" b="1" dirty="0">
                <a:solidFill>
                  <a:schemeClr val="accent1">
                    <a:lumMod val="75000"/>
                  </a:schemeClr>
                </a:solidFill>
              </a:rPr>
              <a:t>PRAŠOME UŽPILDYTI TRUMPĄ APKLAUSĄ </a:t>
            </a:r>
          </a:p>
        </p:txBody>
      </p:sp>
    </p:spTree>
    <p:extLst>
      <p:ext uri="{BB962C8B-B14F-4D97-AF65-F5344CB8AC3E}">
        <p14:creationId xmlns:p14="http://schemas.microsoft.com/office/powerpoint/2010/main" val="3225391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3012767"/>
            <a:ext cx="10799763" cy="1392237"/>
          </a:xfrm>
        </p:spPr>
        <p:txBody>
          <a:bodyPr anchor="ctr"/>
          <a:lstStyle/>
          <a:p>
            <a:r>
              <a:rPr lang="en-GB" dirty="0"/>
              <a:t>H-PASS: Digital Change Agent – </a:t>
            </a:r>
            <a:r>
              <a:rPr lang="en-GB" dirty="0" err="1"/>
              <a:t>naujas</a:t>
            </a:r>
            <a:r>
              <a:rPr lang="en-GB" dirty="0"/>
              <a:t> </a:t>
            </a:r>
            <a:r>
              <a:rPr lang="en-GB" dirty="0" err="1"/>
              <a:t>vaidmuo</a:t>
            </a:r>
            <a:r>
              <a:rPr lang="en-GB" dirty="0"/>
              <a:t> </a:t>
            </a:r>
            <a:r>
              <a:rPr lang="en-GB" dirty="0" err="1"/>
              <a:t>sveikatos</a:t>
            </a:r>
            <a:r>
              <a:rPr lang="en-GB" dirty="0"/>
              <a:t> </a:t>
            </a:r>
            <a:r>
              <a:rPr lang="en-GB" dirty="0" err="1"/>
              <a:t>priežiūroje</a:t>
            </a:r>
            <a:br>
              <a:rPr lang="lt-LT" dirty="0"/>
            </a:br>
            <a:br>
              <a:rPr lang="lt-LT" dirty="0"/>
            </a:br>
            <a:r>
              <a:rPr lang="lt-LT" dirty="0"/>
              <a:t>Tampant skaitmeninių pokyčių lyderiu</a:t>
            </a:r>
            <a:endParaRPr lang="en-GB" dirty="0"/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DF872062-B160-1442-2470-A71125022477}"/>
              </a:ext>
            </a:extLst>
          </p:cNvPr>
          <p:cNvSpPr txBox="1">
            <a:spLocks/>
          </p:cNvSpPr>
          <p:nvPr/>
        </p:nvSpPr>
        <p:spPr>
          <a:xfrm>
            <a:off x="3335837" y="4405004"/>
            <a:ext cx="4128086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7841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1374C4-39CC-E8A1-F74E-F82B8F7C5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10" y="251562"/>
            <a:ext cx="9707606" cy="993805"/>
          </a:xfrm>
        </p:spPr>
        <p:txBody>
          <a:bodyPr/>
          <a:lstStyle/>
          <a:p>
            <a:r>
              <a:rPr lang="lt-LT" b="1" dirty="0"/>
              <a:t>🧩 Kas yra DCA (Digital </a:t>
            </a:r>
            <a:r>
              <a:rPr lang="lt-LT" b="1" dirty="0" err="1"/>
              <a:t>Change</a:t>
            </a:r>
            <a:r>
              <a:rPr lang="lt-LT" b="1" dirty="0"/>
              <a:t> </a:t>
            </a:r>
            <a:r>
              <a:rPr lang="lt-LT" b="1" dirty="0" err="1"/>
              <a:t>Agent</a:t>
            </a:r>
            <a:r>
              <a:rPr lang="lt-LT" b="1" dirty="0"/>
              <a:t>)?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34A87CC-E6AF-62AE-13A6-D3C180420A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6016" y="1388325"/>
            <a:ext cx="9685900" cy="5157331"/>
          </a:xfrm>
        </p:spPr>
        <p:txBody>
          <a:bodyPr/>
          <a:lstStyle/>
          <a:p>
            <a:pPr>
              <a:buNone/>
            </a:pPr>
            <a:r>
              <a:rPr lang="lt-LT" b="1" dirty="0"/>
              <a:t>Skaitmeninių pokyčių lyderis</a:t>
            </a:r>
            <a:r>
              <a:rPr lang="lt-LT" dirty="0"/>
              <a:t> (angl. </a:t>
            </a:r>
            <a:r>
              <a:rPr lang="lt-LT" i="1" dirty="0"/>
              <a:t>Digital </a:t>
            </a:r>
            <a:r>
              <a:rPr lang="lt-LT" i="1" dirty="0" err="1"/>
              <a:t>Change</a:t>
            </a:r>
            <a:r>
              <a:rPr lang="lt-LT" i="1" dirty="0"/>
              <a:t> </a:t>
            </a:r>
            <a:r>
              <a:rPr lang="lt-LT" i="1" dirty="0" err="1"/>
              <a:t>Agent</a:t>
            </a:r>
            <a:r>
              <a:rPr lang="lt-LT" dirty="0"/>
              <a:t>) – tai sveikatos priežiūros specialistas, kuris: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domisi skaitmeninėmis naujovėmis</a:t>
            </a:r>
            <a:r>
              <a:rPr lang="lt-LT" dirty="0"/>
              <a:t> ir supranta jų pritaikymą praktikoje;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padeda kolegoms prisitaikyti prie pokyčių</a:t>
            </a:r>
            <a:r>
              <a:rPr lang="lt-LT" dirty="0"/>
              <a:t>, susijusių su technologijomis, informacinėmis sistemomis ar naujais darbo būdais;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b="1" dirty="0"/>
              <a:t>skatina bendradarbiavimą</a:t>
            </a:r>
            <a:r>
              <a:rPr lang="lt-LT" dirty="0"/>
              <a:t> ir dalijimąsi žiniomis savo skyriuje ar įstaigoje;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lt-LT" dirty="0"/>
              <a:t>veikia kaip </a:t>
            </a:r>
            <a:r>
              <a:rPr lang="lt-LT" b="1" dirty="0"/>
              <a:t>tarpininkas tarp vadybos, IT specialistų ir klinikinio personalo</a:t>
            </a:r>
            <a:r>
              <a:rPr lang="lt-LT" dirty="0"/>
              <a:t>, kad skaitmeniniai sprendimai būtų suprantami ir naudingi kasdienėje veikloje.</a:t>
            </a:r>
          </a:p>
          <a:p>
            <a:pPr>
              <a:buNone/>
            </a:pPr>
            <a:br>
              <a:rPr lang="lt-LT" dirty="0"/>
            </a:br>
            <a:endParaRPr lang="lt-LT" dirty="0"/>
          </a:p>
          <a:p>
            <a:pPr marL="0" indent="0">
              <a:buNone/>
            </a:pP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9183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06F6F-017C-AABD-A6B2-7A185773E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86F3F4-F5F5-499B-8826-9E9B1458F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>
                <a:solidFill>
                  <a:prstClr val="black"/>
                </a:solidFill>
                <a:ea typeface="+mn-ea"/>
                <a:cs typeface="+mn-cs"/>
              </a:rPr>
              <a:t>🏥 Sveikatos priežiūros kontekste: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5EF7931-C246-FAEE-4C29-C57979A8685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DCA gali būti </a:t>
            </a:r>
            <a:r>
              <a:rPr kumimoji="0" lang="lt-LT" sz="293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slaugytojas, akušeris, gydytojas ar kitas specialistas</a:t>
            </a: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kuris tampa </a:t>
            </a:r>
            <a:r>
              <a:rPr kumimoji="0" lang="lt-LT" sz="293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skaitmeninės transformacijos ambasadoriumi</a:t>
            </a: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savo aplinkoje.</a:t>
            </a:r>
            <a:b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Jis nebūtinai yra IT ekspertas – svarbiau, kad jis: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lt-LT" sz="293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supranta technologijų naudą pacientų priežiūrai</a:t>
            </a: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lt-LT" sz="293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padeda kolegoms įgyti pasitikėjimo</a:t>
            </a: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naujomis sistemomis,</a:t>
            </a:r>
          </a:p>
          <a:p>
            <a:pPr marL="239984" marR="0" lvl="0" indent="-239984" algn="l" defTabSz="959937" rtl="0" eaLnBrk="1" fontAlgn="auto" latinLnBrk="0" hangingPunct="1">
              <a:lnSpc>
                <a:spcPct val="9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lt-LT" sz="293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prisideda prie pokyčių įgyvendinimo „iš apačios į viršų“</a:t>
            </a:r>
            <a:r>
              <a:rPr kumimoji="0" lang="lt-LT" sz="293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t. y. remdamasis praktine patirtimi, o ne vien nurodymais iš vadovybės.</a:t>
            </a:r>
          </a:p>
          <a:p>
            <a:pPr marL="514350" indent="-514350">
              <a:buFont typeface="+mj-lt"/>
              <a:buAutoNum type="arabicPeriod"/>
            </a:pPr>
            <a:endParaRPr lang="hu-HU" dirty="0"/>
          </a:p>
          <a:p>
            <a:pPr marL="514350" indent="-514350">
              <a:buFont typeface="+mj-lt"/>
              <a:buAutoNum type="arabicPeriod"/>
            </a:pPr>
            <a:endParaRPr lang="hu-HU" dirty="0"/>
          </a:p>
          <a:p>
            <a:pPr marL="514350" indent="-514350">
              <a:buFont typeface="+mj-lt"/>
              <a:buAutoNum type="arabicPeriod"/>
            </a:pPr>
            <a:endParaRPr lang="hu-HU" dirty="0"/>
          </a:p>
          <a:p>
            <a:pPr marL="514350" indent="-514350">
              <a:buFont typeface="+mj-lt"/>
              <a:buAutoNum type="arabicPeriod"/>
            </a:pPr>
            <a:endParaRPr lang="hu-HU" dirty="0"/>
          </a:p>
          <a:p>
            <a:pPr marL="514350" indent="-514350">
              <a:buFont typeface="+mj-lt"/>
              <a:buAutoNum type="arabicPeriod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1326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F59B615-43F6-B78A-070C-B072D154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07908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1</TotalTime>
  <Words>182</Words>
  <Application>Microsoft Office PowerPoint</Application>
  <PresentationFormat>Egyéni</PresentationFormat>
  <Paragraphs>17</Paragraphs>
  <Slides>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PowerPoint-bemutató</vt:lpstr>
      <vt:lpstr>H-PASS: Digital Change Agent – naujas vaidmuo sveikatos priežiūroje  Tampant skaitmeninių pokyčių lyderiu</vt:lpstr>
      <vt:lpstr>🧩 Kas yra DCA (Digital Change Agent)?</vt:lpstr>
      <vt:lpstr>🏥 Sveikatos priežiūros kontekste: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2026-04-15T15:38:27Z</dcterms:created>
  <dcterms:modified xsi:type="dcterms:W3CDTF">2026-04-15T15:40:00Z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