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81" r:id="rId5"/>
  </p:sldMasterIdLst>
  <p:notesMasterIdLst>
    <p:notesMasterId r:id="rId29"/>
  </p:notesMasterIdLst>
  <p:handoutMasterIdLst>
    <p:handoutMasterId r:id="rId30"/>
  </p:handoutMasterIdLst>
  <p:sldIdLst>
    <p:sldId id="382" r:id="rId6"/>
    <p:sldId id="334" r:id="rId7"/>
    <p:sldId id="337" r:id="rId8"/>
    <p:sldId id="342" r:id="rId9"/>
    <p:sldId id="353" r:id="rId10"/>
    <p:sldId id="373" r:id="rId11"/>
    <p:sldId id="313" r:id="rId12"/>
    <p:sldId id="314" r:id="rId13"/>
    <p:sldId id="319" r:id="rId14"/>
    <p:sldId id="316" r:id="rId15"/>
    <p:sldId id="307" r:id="rId16"/>
    <p:sldId id="372" r:id="rId17"/>
    <p:sldId id="370" r:id="rId18"/>
    <p:sldId id="374" r:id="rId19"/>
    <p:sldId id="375" r:id="rId20"/>
    <p:sldId id="376" r:id="rId21"/>
    <p:sldId id="377" r:id="rId22"/>
    <p:sldId id="332" r:id="rId23"/>
    <p:sldId id="378" r:id="rId24"/>
    <p:sldId id="379" r:id="rId25"/>
    <p:sldId id="381" r:id="rId26"/>
    <p:sldId id="371" r:id="rId27"/>
    <p:sldId id="257" r:id="rId28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yriaki Anastasiou" initials="KA" lastIdx="1" clrIdx="0">
    <p:extLst>
      <p:ext uri="{19B8F6BF-5375-455C-9EA6-DF929625EA0E}">
        <p15:presenceInfo xmlns:p15="http://schemas.microsoft.com/office/powerpoint/2012/main" userId="S::kyriaki.anastasiou@inhwe.org::75e5871f-fa02-44ad-a3e0-6042bf2705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AD"/>
    <a:srgbClr val="FB0087"/>
    <a:srgbClr val="0063DC"/>
    <a:srgbClr val="A6A6A6"/>
    <a:srgbClr val="1A75DB"/>
    <a:srgbClr val="06D6B3"/>
    <a:srgbClr val="D419D9"/>
    <a:srgbClr val="AB0084"/>
    <a:srgbClr val="0CEBF6"/>
    <a:srgbClr val="D000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C882B2-10E0-4F2E-BC23-75C2798EA9EC}" v="9" dt="2026-04-08T11:05:53.1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3173" autoAdjust="0"/>
  </p:normalViewPr>
  <p:slideViewPr>
    <p:cSldViewPr snapToGrid="0">
      <p:cViewPr varScale="1">
        <p:scale>
          <a:sx n="70" d="100"/>
          <a:sy n="70" d="100"/>
        </p:scale>
        <p:origin x="131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ctavia Gligor" userId="e69cddd200b289c7" providerId="LiveId" clId="{63DFBC67-2417-417A-A85E-D6DC50EF74FB}"/>
    <pc:docChg chg="undo redo custSel addSld delSld modSld">
      <pc:chgData name="Octavia Gligor" userId="e69cddd200b289c7" providerId="LiveId" clId="{63DFBC67-2417-417A-A85E-D6DC50EF74FB}" dt="2026-04-08T11:05:53.105" v="30"/>
      <pc:docMkLst>
        <pc:docMk/>
      </pc:docMkLst>
      <pc:sldChg chg="addSp delSp modSp del mod">
        <pc:chgData name="Octavia Gligor" userId="e69cddd200b289c7" providerId="LiveId" clId="{63DFBC67-2417-417A-A85E-D6DC50EF74FB}" dt="2026-04-08T11:05:26.665" v="25" actId="47"/>
        <pc:sldMkLst>
          <pc:docMk/>
          <pc:sldMk cId="839785364" sldId="256"/>
        </pc:sldMkLst>
        <pc:spChg chg="add del">
          <ac:chgData name="Octavia Gligor" userId="e69cddd200b289c7" providerId="LiveId" clId="{63DFBC67-2417-417A-A85E-D6DC50EF74FB}" dt="2026-04-08T11:00:19.621" v="7" actId="478"/>
          <ac:spMkLst>
            <pc:docMk/>
            <pc:sldMk cId="839785364" sldId="256"/>
            <ac:spMk id="2" creationId="{00000000-0000-0000-0000-000000000000}"/>
          </ac:spMkLst>
        </pc:spChg>
        <pc:spChg chg="add del mod">
          <ac:chgData name="Octavia Gligor" userId="e69cddd200b289c7" providerId="LiveId" clId="{63DFBC67-2417-417A-A85E-D6DC50EF74FB}" dt="2026-04-08T11:00:19.621" v="7" actId="478"/>
          <ac:spMkLst>
            <pc:docMk/>
            <pc:sldMk cId="839785364" sldId="256"/>
            <ac:spMk id="9" creationId="{1A11476E-86E2-1364-E072-EBC256D4AF73}"/>
          </ac:spMkLst>
        </pc:spChg>
        <pc:picChg chg="add del mod">
          <ac:chgData name="Octavia Gligor" userId="e69cddd200b289c7" providerId="LiveId" clId="{63DFBC67-2417-417A-A85E-D6DC50EF74FB}" dt="2026-04-08T11:00:22.227" v="9" actId="478"/>
          <ac:picMkLst>
            <pc:docMk/>
            <pc:sldMk cId="839785364" sldId="256"/>
            <ac:picMk id="6" creationId="{A59BB35C-01C8-207E-D7DD-86B343449EE4}"/>
          </ac:picMkLst>
        </pc:picChg>
      </pc:sldChg>
      <pc:sldChg chg="add">
        <pc:chgData name="Octavia Gligor" userId="e69cddd200b289c7" providerId="LiveId" clId="{63DFBC67-2417-417A-A85E-D6DC50EF74FB}" dt="2026-04-08T11:05:53.105" v="30"/>
        <pc:sldMkLst>
          <pc:docMk/>
          <pc:sldMk cId="2080289239" sldId="257"/>
        </pc:sldMkLst>
      </pc:sldChg>
      <pc:sldChg chg="addSp delSp mod">
        <pc:chgData name="Octavia Gligor" userId="e69cddd200b289c7" providerId="LiveId" clId="{63DFBC67-2417-417A-A85E-D6DC50EF74FB}" dt="2026-04-08T11:05:47.347" v="29" actId="22"/>
        <pc:sldMkLst>
          <pc:docMk/>
          <pc:sldMk cId="1320281496" sldId="371"/>
        </pc:sldMkLst>
        <pc:picChg chg="add del">
          <ac:chgData name="Octavia Gligor" userId="e69cddd200b289c7" providerId="LiveId" clId="{63DFBC67-2417-417A-A85E-D6DC50EF74FB}" dt="2026-04-08T11:05:47.347" v="29" actId="22"/>
          <ac:picMkLst>
            <pc:docMk/>
            <pc:sldMk cId="1320281496" sldId="371"/>
            <ac:picMk id="3" creationId="{93967798-20EE-C1B4-2519-307DB07E157E}"/>
          </ac:picMkLst>
        </pc:picChg>
      </pc:sldChg>
      <pc:sldChg chg="addSp delSp modSp add mod">
        <pc:chgData name="Octavia Gligor" userId="e69cddd200b289c7" providerId="LiveId" clId="{63DFBC67-2417-417A-A85E-D6DC50EF74FB}" dt="2026-04-08T11:05:23.025" v="24"/>
        <pc:sldMkLst>
          <pc:docMk/>
          <pc:sldMk cId="2856973125" sldId="382"/>
        </pc:sldMkLst>
        <pc:spChg chg="del">
          <ac:chgData name="Octavia Gligor" userId="e69cddd200b289c7" providerId="LiveId" clId="{63DFBC67-2417-417A-A85E-D6DC50EF74FB}" dt="2026-04-08T11:04:47.379" v="19" actId="478"/>
          <ac:spMkLst>
            <pc:docMk/>
            <pc:sldMk cId="2856973125" sldId="382"/>
            <ac:spMk id="2" creationId="{00000000-0000-0000-0000-000000000000}"/>
          </ac:spMkLst>
        </pc:spChg>
        <pc:spChg chg="del">
          <ac:chgData name="Octavia Gligor" userId="e69cddd200b289c7" providerId="LiveId" clId="{63DFBC67-2417-417A-A85E-D6DC50EF74FB}" dt="2026-04-08T11:05:21.991" v="23" actId="478"/>
          <ac:spMkLst>
            <pc:docMk/>
            <pc:sldMk cId="2856973125" sldId="382"/>
            <ac:spMk id="3" creationId="{42C95AA1-FFFF-E9B2-3ADE-D6654F6417B4}"/>
          </ac:spMkLst>
        </pc:spChg>
        <pc:spChg chg="add del mod">
          <ac:chgData name="Octavia Gligor" userId="e69cddd200b289c7" providerId="LiveId" clId="{63DFBC67-2417-417A-A85E-D6DC50EF74FB}" dt="2026-04-08T11:04:49.430" v="20" actId="478"/>
          <ac:spMkLst>
            <pc:docMk/>
            <pc:sldMk cId="2856973125" sldId="382"/>
            <ac:spMk id="5" creationId="{D0990AE8-9A9E-24DE-AD76-7745BC2C9B43}"/>
          </ac:spMkLst>
        </pc:spChg>
        <pc:spChg chg="add mod">
          <ac:chgData name="Octavia Gligor" userId="e69cddd200b289c7" providerId="LiveId" clId="{63DFBC67-2417-417A-A85E-D6DC50EF74FB}" dt="2026-04-08T11:05:06.708" v="22" actId="255"/>
          <ac:spMkLst>
            <pc:docMk/>
            <pc:sldMk cId="2856973125" sldId="382"/>
            <ac:spMk id="6" creationId="{9C111B6A-13DE-7ED8-C5D7-3B7CD19C3E91}"/>
          </ac:spMkLst>
        </pc:spChg>
        <pc:spChg chg="add mod">
          <ac:chgData name="Octavia Gligor" userId="e69cddd200b289c7" providerId="LiveId" clId="{63DFBC67-2417-417A-A85E-D6DC50EF74FB}" dt="2026-04-08T11:05:23.025" v="24"/>
          <ac:spMkLst>
            <pc:docMk/>
            <pc:sldMk cId="2856973125" sldId="382"/>
            <ac:spMk id="7" creationId="{1EA3B00C-5910-CC9D-24F1-8D26BD72DE56}"/>
          </ac:spMkLst>
        </pc:spChg>
      </pc:sldChg>
      <pc:sldChg chg="addSp delSp modSp add del mod">
        <pc:chgData name="Octavia Gligor" userId="e69cddd200b289c7" providerId="LiveId" clId="{63DFBC67-2417-417A-A85E-D6DC50EF74FB}" dt="2026-04-08T11:04:23.347" v="17" actId="2696"/>
        <pc:sldMkLst>
          <pc:docMk/>
          <pc:sldMk cId="3111676389" sldId="382"/>
        </pc:sldMkLst>
        <pc:spChg chg="del">
          <ac:chgData name="Octavia Gligor" userId="e69cddd200b289c7" providerId="LiveId" clId="{63DFBC67-2417-417A-A85E-D6DC50EF74FB}" dt="2026-04-08T11:00:52.718" v="11" actId="478"/>
          <ac:spMkLst>
            <pc:docMk/>
            <pc:sldMk cId="3111676389" sldId="382"/>
            <ac:spMk id="2" creationId="{00000000-0000-0000-0000-000000000000}"/>
          </ac:spMkLst>
        </pc:spChg>
        <pc:spChg chg="del mod">
          <ac:chgData name="Octavia Gligor" userId="e69cddd200b289c7" providerId="LiveId" clId="{63DFBC67-2417-417A-A85E-D6DC50EF74FB}" dt="2026-04-08T11:03:56.714" v="15" actId="478"/>
          <ac:spMkLst>
            <pc:docMk/>
            <pc:sldMk cId="3111676389" sldId="382"/>
            <ac:spMk id="3" creationId="{42C95AA1-FFFF-E9B2-3ADE-D6654F6417B4}"/>
          </ac:spMkLst>
        </pc:spChg>
        <pc:spChg chg="add del mod">
          <ac:chgData name="Octavia Gligor" userId="e69cddd200b289c7" providerId="LiveId" clId="{63DFBC67-2417-417A-A85E-D6DC50EF74FB}" dt="2026-04-08T11:00:54.554" v="12" actId="478"/>
          <ac:spMkLst>
            <pc:docMk/>
            <pc:sldMk cId="3111676389" sldId="382"/>
            <ac:spMk id="5" creationId="{77421FE6-E891-29FA-88F1-C8BA6AD562CD}"/>
          </ac:spMkLst>
        </pc:spChg>
        <pc:spChg chg="add mod">
          <ac:chgData name="Octavia Gligor" userId="e69cddd200b289c7" providerId="LiveId" clId="{63DFBC67-2417-417A-A85E-D6DC50EF74FB}" dt="2026-04-08T11:00:55.566" v="13"/>
          <ac:spMkLst>
            <pc:docMk/>
            <pc:sldMk cId="3111676389" sldId="382"/>
            <ac:spMk id="6" creationId="{54405A3F-C0AC-F3EF-AD1B-B5B68FDC7528}"/>
          </ac:spMkLst>
        </pc:spChg>
        <pc:spChg chg="add mod">
          <ac:chgData name="Octavia Gligor" userId="e69cddd200b289c7" providerId="LiveId" clId="{63DFBC67-2417-417A-A85E-D6DC50EF74FB}" dt="2026-04-08T11:03:57.061" v="16"/>
          <ac:spMkLst>
            <pc:docMk/>
            <pc:sldMk cId="3111676389" sldId="382"/>
            <ac:spMk id="7" creationId="{A7720B92-6DD7-6C9C-8064-A65B1A922DC1}"/>
          </ac:spMkLst>
        </pc:spChg>
      </pc:sldChg>
      <pc:sldChg chg="new del">
        <pc:chgData name="Octavia Gligor" userId="e69cddd200b289c7" providerId="LiveId" clId="{63DFBC67-2417-417A-A85E-D6DC50EF74FB}" dt="2026-04-08T11:05:41.010" v="27" actId="47"/>
        <pc:sldMkLst>
          <pc:docMk/>
          <pc:sldMk cId="3387737102" sldId="38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5D9540-1DBF-42E3-903D-F366C377B1B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D3F58E-0EC6-4EAE-8315-997CA881120D}">
      <dgm:prSet phldrT="[Text]"/>
      <dgm:spPr>
        <a:solidFill>
          <a:srgbClr val="23D4DD"/>
        </a:solidFill>
        <a:ln>
          <a:solidFill>
            <a:srgbClr val="23D4DD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Modulul 1</a:t>
          </a:r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ro-RO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Tehnologiile digitale în asistența farmaceutică</a:t>
          </a:r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ro-RO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Conducerea schimbării digitale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23199F-3B74-453B-84CA-A6ADA6602344}" type="parTrans" cxnId="{43461DF2-C255-44A6-B3AA-8EA2FF39953B}">
      <dgm:prSet/>
      <dgm:spPr/>
      <dgm:t>
        <a:bodyPr/>
        <a:lstStyle/>
        <a:p>
          <a:endParaRPr lang="en-US"/>
        </a:p>
      </dgm:t>
    </dgm:pt>
    <dgm:pt modelId="{BE6F82F3-CF8B-4F23-87FE-B695E0F04F71}" type="sibTrans" cxnId="{43461DF2-C255-44A6-B3AA-8EA2FF39953B}">
      <dgm:prSet/>
      <dgm:spPr/>
      <dgm:t>
        <a:bodyPr/>
        <a:lstStyle/>
        <a:p>
          <a:endParaRPr lang="en-US"/>
        </a:p>
      </dgm:t>
    </dgm:pt>
    <dgm:pt modelId="{9137E8DD-D600-4370-BD9E-50B4CD25F8D8}">
      <dgm:prSet phldrT="[Text]"/>
      <dgm:spPr>
        <a:solidFill>
          <a:srgbClr val="AB0084"/>
        </a:solidFill>
        <a:ln>
          <a:solidFill>
            <a:srgbClr val="AB0084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Modulul 2: Comunicarea în echipă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9AC471-6D41-4698-A955-48679A2431B1}" type="parTrans" cxnId="{3596F54C-D048-4DEB-ADFD-216A40F0034D}">
      <dgm:prSet/>
      <dgm:spPr/>
      <dgm:t>
        <a:bodyPr/>
        <a:lstStyle/>
        <a:p>
          <a:endParaRPr lang="en-US"/>
        </a:p>
      </dgm:t>
    </dgm:pt>
    <dgm:pt modelId="{F7241E94-B4F3-4E05-9A92-0D57971B6FB2}" type="sibTrans" cxnId="{3596F54C-D048-4DEB-ADFD-216A40F0034D}">
      <dgm:prSet/>
      <dgm:spPr/>
      <dgm:t>
        <a:bodyPr/>
        <a:lstStyle/>
        <a:p>
          <a:endParaRPr lang="en-US"/>
        </a:p>
      </dgm:t>
    </dgm:pt>
    <dgm:pt modelId="{EA88E3B2-5A54-4E2A-943B-A86EEFE74D59}">
      <dgm:prSet phldrT="[Text]"/>
      <dgm:spPr>
        <a:solidFill>
          <a:srgbClr val="06D6B3"/>
        </a:solidFill>
        <a:ln>
          <a:solidFill>
            <a:srgbClr val="06D6B3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o-RO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Modulul 4</a:t>
          </a:r>
          <a:r>
            <a:rPr lang="ro-RO" b="1" i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endParaRPr lang="en-US" b="1" i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>
            <a:buFont typeface="Arial" panose="020B0604020202020204" pitchFamily="34" charset="0"/>
            <a:buChar char="•"/>
          </a:pPr>
          <a:r>
            <a:rPr lang="nb-NO" b="1" i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Datele în sistemul de sănătate</a:t>
          </a:r>
        </a:p>
        <a:p>
          <a:pPr>
            <a:buFont typeface="Arial" panose="020B0604020202020204" pitchFamily="34" charset="0"/>
            <a:buChar char="•"/>
          </a:pPr>
          <a:r>
            <a:rPr lang="en-US" b="1" i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Siguranță si Prelucrarea datelor</a:t>
          </a:r>
          <a:endParaRPr lang="en-US" dirty="0"/>
        </a:p>
      </dgm:t>
    </dgm:pt>
    <dgm:pt modelId="{3AB9FC00-AD5D-4D66-9EBA-7410CEC59BB4}" type="parTrans" cxnId="{61C0DB01-54E0-4501-818A-9D259D3A4196}">
      <dgm:prSet/>
      <dgm:spPr/>
      <dgm:t>
        <a:bodyPr/>
        <a:lstStyle/>
        <a:p>
          <a:endParaRPr lang="en-US"/>
        </a:p>
      </dgm:t>
    </dgm:pt>
    <dgm:pt modelId="{37C4BE9E-F94E-4FF4-B397-B094DC5A58FB}" type="sibTrans" cxnId="{61C0DB01-54E0-4501-818A-9D259D3A4196}">
      <dgm:prSet/>
      <dgm:spPr/>
      <dgm:t>
        <a:bodyPr/>
        <a:lstStyle/>
        <a:p>
          <a:endParaRPr lang="en-US"/>
        </a:p>
      </dgm:t>
    </dgm:pt>
    <dgm:pt modelId="{8E936A0C-3A20-46B8-91D4-923258DDD32B}" type="pres">
      <dgm:prSet presAssocID="{555D9540-1DBF-42E3-903D-F366C377B1B6}" presName="Name0" presStyleCnt="0">
        <dgm:presLayoutVars>
          <dgm:chMax val="7"/>
          <dgm:chPref val="7"/>
          <dgm:dir/>
        </dgm:presLayoutVars>
      </dgm:prSet>
      <dgm:spPr/>
    </dgm:pt>
    <dgm:pt modelId="{E4D2F08A-37E7-48E2-B038-0899C8FBF410}" type="pres">
      <dgm:prSet presAssocID="{555D9540-1DBF-42E3-903D-F366C377B1B6}" presName="Name1" presStyleCnt="0"/>
      <dgm:spPr/>
    </dgm:pt>
    <dgm:pt modelId="{CFE202C2-D84F-4C2E-85D7-35BB188482E8}" type="pres">
      <dgm:prSet presAssocID="{555D9540-1DBF-42E3-903D-F366C377B1B6}" presName="cycle" presStyleCnt="0"/>
      <dgm:spPr/>
    </dgm:pt>
    <dgm:pt modelId="{775F02E0-61BB-4ACF-A921-158F9EF9D41B}" type="pres">
      <dgm:prSet presAssocID="{555D9540-1DBF-42E3-903D-F366C377B1B6}" presName="srcNode" presStyleLbl="node1" presStyleIdx="0" presStyleCnt="3"/>
      <dgm:spPr/>
    </dgm:pt>
    <dgm:pt modelId="{89A7A3C0-8157-407B-890E-61640BF3BC42}" type="pres">
      <dgm:prSet presAssocID="{555D9540-1DBF-42E3-903D-F366C377B1B6}" presName="conn" presStyleLbl="parChTrans1D2" presStyleIdx="0" presStyleCnt="1"/>
      <dgm:spPr/>
    </dgm:pt>
    <dgm:pt modelId="{4890B280-DF04-4630-8D9D-0B82A387EBC8}" type="pres">
      <dgm:prSet presAssocID="{555D9540-1DBF-42E3-903D-F366C377B1B6}" presName="extraNode" presStyleLbl="node1" presStyleIdx="0" presStyleCnt="3"/>
      <dgm:spPr/>
    </dgm:pt>
    <dgm:pt modelId="{41E8F682-1937-45E6-B8B0-D60627E3E445}" type="pres">
      <dgm:prSet presAssocID="{555D9540-1DBF-42E3-903D-F366C377B1B6}" presName="dstNode" presStyleLbl="node1" presStyleIdx="0" presStyleCnt="3"/>
      <dgm:spPr/>
    </dgm:pt>
    <dgm:pt modelId="{C3457B10-E641-485F-B896-91C10386004B}" type="pres">
      <dgm:prSet presAssocID="{B6D3F58E-0EC6-4EAE-8315-997CA881120D}" presName="text_1" presStyleLbl="node1" presStyleIdx="0" presStyleCnt="3">
        <dgm:presLayoutVars>
          <dgm:bulletEnabled val="1"/>
        </dgm:presLayoutVars>
      </dgm:prSet>
      <dgm:spPr/>
    </dgm:pt>
    <dgm:pt modelId="{39FFCCB6-B0D0-497D-B948-C68A7999E240}" type="pres">
      <dgm:prSet presAssocID="{B6D3F58E-0EC6-4EAE-8315-997CA881120D}" presName="accent_1" presStyleCnt="0"/>
      <dgm:spPr/>
    </dgm:pt>
    <dgm:pt modelId="{EE4891EF-1178-4718-9278-7B491E45288E}" type="pres">
      <dgm:prSet presAssocID="{B6D3F58E-0EC6-4EAE-8315-997CA881120D}" presName="accentRepeatNode" presStyleLbl="solidFgAcc1" presStyleIdx="0" presStyleCnt="3" custScaleX="11709" custScaleY="15489" custLinFactNeighborX="-15371" custLinFactNeighborY="-4178"/>
      <dgm:spPr>
        <a:solidFill>
          <a:schemeClr val="bg1"/>
        </a:solidFill>
        <a:ln>
          <a:solidFill>
            <a:schemeClr val="bg1"/>
          </a:solidFill>
        </a:ln>
      </dgm:spPr>
    </dgm:pt>
    <dgm:pt modelId="{D90FC8D6-7EE1-484C-8014-2D089601A4B9}" type="pres">
      <dgm:prSet presAssocID="{9137E8DD-D600-4370-BD9E-50B4CD25F8D8}" presName="text_2" presStyleLbl="node1" presStyleIdx="1" presStyleCnt="3">
        <dgm:presLayoutVars>
          <dgm:bulletEnabled val="1"/>
        </dgm:presLayoutVars>
      </dgm:prSet>
      <dgm:spPr/>
    </dgm:pt>
    <dgm:pt modelId="{EB0926E5-DADC-428A-B833-072003A407CB}" type="pres">
      <dgm:prSet presAssocID="{9137E8DD-D600-4370-BD9E-50B4CD25F8D8}" presName="accent_2" presStyleCnt="0"/>
      <dgm:spPr/>
    </dgm:pt>
    <dgm:pt modelId="{2E920013-7875-482F-B623-CDFDD4E34DA2}" type="pres">
      <dgm:prSet presAssocID="{9137E8DD-D600-4370-BD9E-50B4CD25F8D8}" presName="accentRepeatNode" presStyleLbl="solidFgAcc1" presStyleIdx="1" presStyleCnt="3" custFlipVert="1" custFlipHor="1" custScaleX="23154" custScaleY="18689" custLinFactNeighborX="-24313" custLinFactNeighborY="6412"/>
      <dgm:spPr>
        <a:solidFill>
          <a:schemeClr val="bg1"/>
        </a:solidFill>
        <a:ln>
          <a:solidFill>
            <a:schemeClr val="bg1"/>
          </a:solidFill>
        </a:ln>
      </dgm:spPr>
    </dgm:pt>
    <dgm:pt modelId="{207FF9F1-743D-4243-BAE2-6A4B20ADFC53}" type="pres">
      <dgm:prSet presAssocID="{EA88E3B2-5A54-4E2A-943B-A86EEFE74D59}" presName="text_3" presStyleLbl="node1" presStyleIdx="2" presStyleCnt="3">
        <dgm:presLayoutVars>
          <dgm:bulletEnabled val="1"/>
        </dgm:presLayoutVars>
      </dgm:prSet>
      <dgm:spPr/>
    </dgm:pt>
    <dgm:pt modelId="{5847630E-3752-4120-903F-7E19506BA022}" type="pres">
      <dgm:prSet presAssocID="{EA88E3B2-5A54-4E2A-943B-A86EEFE74D59}" presName="accent_3" presStyleCnt="0"/>
      <dgm:spPr/>
    </dgm:pt>
    <dgm:pt modelId="{94D9EEBB-7246-4B6E-A23B-83F55F035889}" type="pres">
      <dgm:prSet presAssocID="{EA88E3B2-5A54-4E2A-943B-A86EEFE74D59}" presName="accentRepeatNode" presStyleLbl="solidFgAcc1" presStyleIdx="2" presStyleCnt="3" custScaleX="12692" custScaleY="20138" custLinFactNeighborX="-58346" custLinFactNeighborY="-2366"/>
      <dgm:spPr>
        <a:solidFill>
          <a:schemeClr val="bg1"/>
        </a:solidFill>
        <a:ln>
          <a:noFill/>
        </a:ln>
      </dgm:spPr>
    </dgm:pt>
  </dgm:ptLst>
  <dgm:cxnLst>
    <dgm:cxn modelId="{61C0DB01-54E0-4501-818A-9D259D3A4196}" srcId="{555D9540-1DBF-42E3-903D-F366C377B1B6}" destId="{EA88E3B2-5A54-4E2A-943B-A86EEFE74D59}" srcOrd="2" destOrd="0" parTransId="{3AB9FC00-AD5D-4D66-9EBA-7410CEC59BB4}" sibTransId="{37C4BE9E-F94E-4FF4-B397-B094DC5A58FB}"/>
    <dgm:cxn modelId="{4EBFB608-8B11-4C7D-9FB2-6EE98E2281BD}" type="presOf" srcId="{EA88E3B2-5A54-4E2A-943B-A86EEFE74D59}" destId="{207FF9F1-743D-4243-BAE2-6A4B20ADFC53}" srcOrd="0" destOrd="0" presId="urn:microsoft.com/office/officeart/2008/layout/VerticalCurvedList"/>
    <dgm:cxn modelId="{CB81F717-D592-4374-A376-D604F55DC7E4}" type="presOf" srcId="{B6D3F58E-0EC6-4EAE-8315-997CA881120D}" destId="{C3457B10-E641-485F-B896-91C10386004B}" srcOrd="0" destOrd="0" presId="urn:microsoft.com/office/officeart/2008/layout/VerticalCurvedList"/>
    <dgm:cxn modelId="{3596F54C-D048-4DEB-ADFD-216A40F0034D}" srcId="{555D9540-1DBF-42E3-903D-F366C377B1B6}" destId="{9137E8DD-D600-4370-BD9E-50B4CD25F8D8}" srcOrd="1" destOrd="0" parTransId="{529AC471-6D41-4698-A955-48679A2431B1}" sibTransId="{F7241E94-B4F3-4E05-9A92-0D57971B6FB2}"/>
    <dgm:cxn modelId="{0FA407BE-A3E8-4E85-B53E-DB9F75B2FA3F}" type="presOf" srcId="{BE6F82F3-CF8B-4F23-87FE-B695E0F04F71}" destId="{89A7A3C0-8157-407B-890E-61640BF3BC42}" srcOrd="0" destOrd="0" presId="urn:microsoft.com/office/officeart/2008/layout/VerticalCurvedList"/>
    <dgm:cxn modelId="{0EA8D4D8-B026-42D5-947E-3A2182CB7D42}" type="presOf" srcId="{555D9540-1DBF-42E3-903D-F366C377B1B6}" destId="{8E936A0C-3A20-46B8-91D4-923258DDD32B}" srcOrd="0" destOrd="0" presId="urn:microsoft.com/office/officeart/2008/layout/VerticalCurvedList"/>
    <dgm:cxn modelId="{43461DF2-C255-44A6-B3AA-8EA2FF39953B}" srcId="{555D9540-1DBF-42E3-903D-F366C377B1B6}" destId="{B6D3F58E-0EC6-4EAE-8315-997CA881120D}" srcOrd="0" destOrd="0" parTransId="{C123199F-3B74-453B-84CA-A6ADA6602344}" sibTransId="{BE6F82F3-CF8B-4F23-87FE-B695E0F04F71}"/>
    <dgm:cxn modelId="{10D42BFD-947D-4ADD-B4DD-3E645A125C1B}" type="presOf" srcId="{9137E8DD-D600-4370-BD9E-50B4CD25F8D8}" destId="{D90FC8D6-7EE1-484C-8014-2D089601A4B9}" srcOrd="0" destOrd="0" presId="urn:microsoft.com/office/officeart/2008/layout/VerticalCurvedList"/>
    <dgm:cxn modelId="{F2FC3926-8F27-46F3-93F0-2E2984721821}" type="presParOf" srcId="{8E936A0C-3A20-46B8-91D4-923258DDD32B}" destId="{E4D2F08A-37E7-48E2-B038-0899C8FBF410}" srcOrd="0" destOrd="0" presId="urn:microsoft.com/office/officeart/2008/layout/VerticalCurvedList"/>
    <dgm:cxn modelId="{48B243F8-A60E-4DDD-9396-A1B01A1DAF64}" type="presParOf" srcId="{E4D2F08A-37E7-48E2-B038-0899C8FBF410}" destId="{CFE202C2-D84F-4C2E-85D7-35BB188482E8}" srcOrd="0" destOrd="0" presId="urn:microsoft.com/office/officeart/2008/layout/VerticalCurvedList"/>
    <dgm:cxn modelId="{B8CA44B1-7DAD-482D-A962-D0F8D36FF929}" type="presParOf" srcId="{CFE202C2-D84F-4C2E-85D7-35BB188482E8}" destId="{775F02E0-61BB-4ACF-A921-158F9EF9D41B}" srcOrd="0" destOrd="0" presId="urn:microsoft.com/office/officeart/2008/layout/VerticalCurvedList"/>
    <dgm:cxn modelId="{9C67533F-2DED-430B-9204-686DB01BC174}" type="presParOf" srcId="{CFE202C2-D84F-4C2E-85D7-35BB188482E8}" destId="{89A7A3C0-8157-407B-890E-61640BF3BC42}" srcOrd="1" destOrd="0" presId="urn:microsoft.com/office/officeart/2008/layout/VerticalCurvedList"/>
    <dgm:cxn modelId="{CC58C7D6-FAFF-4EB6-BBFD-67D16371CCDD}" type="presParOf" srcId="{CFE202C2-D84F-4C2E-85D7-35BB188482E8}" destId="{4890B280-DF04-4630-8D9D-0B82A387EBC8}" srcOrd="2" destOrd="0" presId="urn:microsoft.com/office/officeart/2008/layout/VerticalCurvedList"/>
    <dgm:cxn modelId="{00F71C7A-DF81-435C-9C37-5624BD4A2721}" type="presParOf" srcId="{CFE202C2-D84F-4C2E-85D7-35BB188482E8}" destId="{41E8F682-1937-45E6-B8B0-D60627E3E445}" srcOrd="3" destOrd="0" presId="urn:microsoft.com/office/officeart/2008/layout/VerticalCurvedList"/>
    <dgm:cxn modelId="{C43E21E1-3FDC-4A40-96EF-1C6CDC211769}" type="presParOf" srcId="{E4D2F08A-37E7-48E2-B038-0899C8FBF410}" destId="{C3457B10-E641-485F-B896-91C10386004B}" srcOrd="1" destOrd="0" presId="urn:microsoft.com/office/officeart/2008/layout/VerticalCurvedList"/>
    <dgm:cxn modelId="{5B9EBA7A-F86F-40FB-A9EF-DB44642C1E50}" type="presParOf" srcId="{E4D2F08A-37E7-48E2-B038-0899C8FBF410}" destId="{39FFCCB6-B0D0-497D-B948-C68A7999E240}" srcOrd="2" destOrd="0" presId="urn:microsoft.com/office/officeart/2008/layout/VerticalCurvedList"/>
    <dgm:cxn modelId="{A0370A39-8056-4860-9087-E444DDD7DCD3}" type="presParOf" srcId="{39FFCCB6-B0D0-497D-B948-C68A7999E240}" destId="{EE4891EF-1178-4718-9278-7B491E45288E}" srcOrd="0" destOrd="0" presId="urn:microsoft.com/office/officeart/2008/layout/VerticalCurvedList"/>
    <dgm:cxn modelId="{93AEB477-AF01-4F28-A52F-8E8A076B8CE8}" type="presParOf" srcId="{E4D2F08A-37E7-48E2-B038-0899C8FBF410}" destId="{D90FC8D6-7EE1-484C-8014-2D089601A4B9}" srcOrd="3" destOrd="0" presId="urn:microsoft.com/office/officeart/2008/layout/VerticalCurvedList"/>
    <dgm:cxn modelId="{AA68A6B3-5240-4571-A5D7-813C5A745F90}" type="presParOf" srcId="{E4D2F08A-37E7-48E2-B038-0899C8FBF410}" destId="{EB0926E5-DADC-428A-B833-072003A407CB}" srcOrd="4" destOrd="0" presId="urn:microsoft.com/office/officeart/2008/layout/VerticalCurvedList"/>
    <dgm:cxn modelId="{BF45949D-4616-426E-950D-46512DCCBDC2}" type="presParOf" srcId="{EB0926E5-DADC-428A-B833-072003A407CB}" destId="{2E920013-7875-482F-B623-CDFDD4E34DA2}" srcOrd="0" destOrd="0" presId="urn:microsoft.com/office/officeart/2008/layout/VerticalCurvedList"/>
    <dgm:cxn modelId="{6312C45C-DF12-43F1-83A2-2244D5EDDD5E}" type="presParOf" srcId="{E4D2F08A-37E7-48E2-B038-0899C8FBF410}" destId="{207FF9F1-743D-4243-BAE2-6A4B20ADFC53}" srcOrd="5" destOrd="0" presId="urn:microsoft.com/office/officeart/2008/layout/VerticalCurvedList"/>
    <dgm:cxn modelId="{E4E808D0-280B-4333-86AD-3F2083557A1D}" type="presParOf" srcId="{E4D2F08A-37E7-48E2-B038-0899C8FBF410}" destId="{5847630E-3752-4120-903F-7E19506BA022}" srcOrd="6" destOrd="0" presId="urn:microsoft.com/office/officeart/2008/layout/VerticalCurvedList"/>
    <dgm:cxn modelId="{9310CB8D-8C98-42EB-9DC8-96B8406BDAD1}" type="presParOf" srcId="{5847630E-3752-4120-903F-7E19506BA022}" destId="{94D9EEBB-7246-4B6E-A23B-83F55F03588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7A3C0-8157-407B-890E-61640BF3BC42}">
      <dsp:nvSpPr>
        <dsp:cNvPr id="0" name=""/>
        <dsp:cNvSpPr/>
      </dsp:nvSpPr>
      <dsp:spPr>
        <a:xfrm>
          <a:off x="-6278718" y="-960478"/>
          <a:ext cx="7473741" cy="7473741"/>
        </a:xfrm>
        <a:prstGeom prst="blockArc">
          <a:avLst>
            <a:gd name="adj1" fmla="val 18900000"/>
            <a:gd name="adj2" fmla="val 2700000"/>
            <a:gd name="adj3" fmla="val 289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457B10-E641-485F-B896-91C10386004B}">
      <dsp:nvSpPr>
        <dsp:cNvPr id="0" name=""/>
        <dsp:cNvSpPr/>
      </dsp:nvSpPr>
      <dsp:spPr>
        <a:xfrm>
          <a:off x="768654" y="555278"/>
          <a:ext cx="7531665" cy="1110556"/>
        </a:xfrm>
        <a:prstGeom prst="rect">
          <a:avLst/>
        </a:prstGeom>
        <a:solidFill>
          <a:srgbClr val="23D4DD"/>
        </a:solidFill>
        <a:ln w="12700" cap="flat" cmpd="sng" algn="ctr">
          <a:solidFill>
            <a:srgbClr val="23D4D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1504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19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Modulul 1</a:t>
          </a:r>
          <a:r>
            <a:rPr lang="ro-RO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ro-RO" sz="19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Tehnologiile digitale în asistența farmaceutică</a:t>
          </a:r>
          <a:r>
            <a:rPr lang="ro-RO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ro-RO" sz="19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Conducerea schimbării digitale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68654" y="555278"/>
        <a:ext cx="7531665" cy="1110556"/>
      </dsp:txXfrm>
    </dsp:sp>
    <dsp:sp modelId="{EE4891EF-1178-4718-9278-7B491E45288E}">
      <dsp:nvSpPr>
        <dsp:cNvPr id="0" name=""/>
        <dsp:cNvSpPr/>
      </dsp:nvSpPr>
      <dsp:spPr>
        <a:xfrm>
          <a:off x="474002" y="945049"/>
          <a:ext cx="162543" cy="215017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0FC8D6-7EE1-484C-8014-2D089601A4B9}">
      <dsp:nvSpPr>
        <dsp:cNvPr id="0" name=""/>
        <dsp:cNvSpPr/>
      </dsp:nvSpPr>
      <dsp:spPr>
        <a:xfrm>
          <a:off x="1172341" y="2221113"/>
          <a:ext cx="7127977" cy="1110556"/>
        </a:xfrm>
        <a:prstGeom prst="rect">
          <a:avLst/>
        </a:prstGeom>
        <a:solidFill>
          <a:srgbClr val="AB0084"/>
        </a:solidFill>
        <a:ln w="12700" cap="flat" cmpd="sng" algn="ctr">
          <a:solidFill>
            <a:srgbClr val="AB008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1504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Modulul 2: Comunicarea în echipă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72341" y="2221113"/>
        <a:ext cx="7127977" cy="1110556"/>
      </dsp:txXfrm>
    </dsp:sp>
    <dsp:sp modelId="{2E920013-7875-482F-B623-CDFDD4E34DA2}">
      <dsp:nvSpPr>
        <dsp:cNvPr id="0" name=""/>
        <dsp:cNvSpPr/>
      </dsp:nvSpPr>
      <dsp:spPr>
        <a:xfrm flipH="1" flipV="1">
          <a:off x="674118" y="2735683"/>
          <a:ext cx="321422" cy="259439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7FF9F1-743D-4243-BAE2-6A4B20ADFC53}">
      <dsp:nvSpPr>
        <dsp:cNvPr id="0" name=""/>
        <dsp:cNvSpPr/>
      </dsp:nvSpPr>
      <dsp:spPr>
        <a:xfrm>
          <a:off x="768654" y="3886948"/>
          <a:ext cx="7531665" cy="1110556"/>
        </a:xfrm>
        <a:prstGeom prst="rect">
          <a:avLst/>
        </a:prstGeom>
        <a:solidFill>
          <a:srgbClr val="06D6B3"/>
        </a:solidFill>
        <a:ln w="12700" cap="flat" cmpd="sng" algn="ctr">
          <a:solidFill>
            <a:srgbClr val="06D6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1504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o-RO" sz="19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Modulul 4</a:t>
          </a:r>
          <a:r>
            <a:rPr lang="ro-RO" sz="1900" b="1" i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endParaRPr lang="en-US" sz="1900" b="1" i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b-NO" sz="1900" b="1" i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Datele în sistemul de sănătate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900" b="1" i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Siguranță si Prelucrarea datelor</a:t>
          </a:r>
          <a:endParaRPr lang="en-US" sz="1900" kern="1200" dirty="0"/>
        </a:p>
      </dsp:txBody>
      <dsp:txXfrm>
        <a:off x="768654" y="3886948"/>
        <a:ext cx="7531665" cy="1110556"/>
      </dsp:txXfrm>
    </dsp:sp>
    <dsp:sp modelId="{94D9EEBB-7246-4B6E-A23B-83F55F035889}">
      <dsp:nvSpPr>
        <dsp:cNvPr id="0" name=""/>
        <dsp:cNvSpPr/>
      </dsp:nvSpPr>
      <dsp:spPr>
        <a:xfrm>
          <a:off x="0" y="4269605"/>
          <a:ext cx="176189" cy="279554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pn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3">
            <a:extLst>
              <a:ext uri="{FF2B5EF4-FFF2-40B4-BE49-F238E27FC236}">
                <a16:creationId xmlns:a16="http://schemas.microsoft.com/office/drawing/2014/main" id="{128FA1C2-F19B-B8C5-F631-B1B0FF940F15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pic>
        <p:nvPicPr>
          <p:cNvPr id="10" name="Immagine 7">
            <a:extLst>
              <a:ext uri="{FF2B5EF4-FFF2-40B4-BE49-F238E27FC236}">
                <a16:creationId xmlns:a16="http://schemas.microsoft.com/office/drawing/2014/main" id="{0956EE97-9BC8-9EB0-D95C-E1AA20192B0F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EF4A6C8-814B-2663-8B47-5F48798597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7075" y="2441575"/>
            <a:ext cx="9351963" cy="3870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075" y="375828"/>
            <a:ext cx="9313863" cy="13922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498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4" name="Cím 1">
            <a:extLst>
              <a:ext uri="{FF2B5EF4-FFF2-40B4-BE49-F238E27FC236}">
                <a16:creationId xmlns:a16="http://schemas.microsoft.com/office/drawing/2014/main" id="{AE5A2289-FAB8-F7F9-6E7B-1EB2CE27BC86}"/>
              </a:ext>
            </a:extLst>
          </p:cNvPr>
          <p:cNvSpPr txBox="1">
            <a:spLocks/>
          </p:cNvSpPr>
          <p:nvPr userDrawn="1"/>
        </p:nvSpPr>
        <p:spPr>
          <a:xfrm>
            <a:off x="581751" y="1714262"/>
            <a:ext cx="9707606" cy="4334113"/>
          </a:xfrm>
          <a:prstGeom prst="rect">
            <a:avLst/>
          </a:prstGeom>
        </p:spPr>
        <p:txBody>
          <a:bodyPr anchor="b"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1A75DB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45394C-7950-8586-D159-DF81B5E1B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484" y="383299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69539E-B25E-48F3-1D71-22EAB5412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174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" y="3397079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3751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5" y="6672707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12" y="6672706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95"/>
          <a:stretch>
            <a:fillRect/>
          </a:stretch>
        </p:blipFill>
        <p:spPr>
          <a:xfrm>
            <a:off x="9219431" y="2"/>
            <a:ext cx="1438485" cy="101121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A1DB5F5-CD3F-F78E-2733-C6403F799AB0}"/>
              </a:ext>
            </a:extLst>
          </p:cNvPr>
          <p:cNvGrpSpPr/>
          <p:nvPr userDrawn="1"/>
        </p:nvGrpSpPr>
        <p:grpSpPr>
          <a:xfrm>
            <a:off x="9268256" y="873164"/>
            <a:ext cx="1389663" cy="640524"/>
            <a:chOff x="6271707" y="1483208"/>
            <a:chExt cx="1646841" cy="64052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A5349E-9C19-F3D8-2420-FB31C70600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45415" b="-1"/>
            <a:stretch>
              <a:fillRect/>
            </a:stretch>
          </p:blipFill>
          <p:spPr>
            <a:xfrm>
              <a:off x="6271707" y="1828800"/>
              <a:ext cx="1646841" cy="29493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D80E2F-4713-0FED-7F79-929CB41C95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-12906" r="30699" b="48944"/>
            <a:stretch>
              <a:fillRect/>
            </a:stretch>
          </p:blipFill>
          <p:spPr>
            <a:xfrm>
              <a:off x="6642512" y="1483208"/>
              <a:ext cx="905230" cy="3455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5905668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1" y="6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2" y="6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9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4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9" y="2722496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3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3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8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1800" b="1" baseline="0"/>
            </a:lvl1pPr>
            <a:lvl2pPr marL="342970" indent="0">
              <a:buNone/>
              <a:defRPr sz="1500" b="1"/>
            </a:lvl2pPr>
            <a:lvl3pPr marL="685937" indent="0">
              <a:buNone/>
              <a:defRPr sz="1350" b="1"/>
            </a:lvl3pPr>
            <a:lvl4pPr marL="1028905" indent="0">
              <a:buNone/>
              <a:defRPr sz="1200" b="1"/>
            </a:lvl4pPr>
            <a:lvl5pPr marL="1371874" indent="0">
              <a:buNone/>
              <a:defRPr sz="1200" b="1"/>
            </a:lvl5pPr>
            <a:lvl6pPr marL="1714843" indent="0">
              <a:buNone/>
              <a:defRPr sz="1200" b="1"/>
            </a:lvl6pPr>
            <a:lvl7pPr marL="2057812" indent="0">
              <a:buNone/>
              <a:defRPr sz="1200" b="1"/>
            </a:lvl7pPr>
            <a:lvl8pPr marL="2400780" indent="0">
              <a:buNone/>
              <a:defRPr sz="1200" b="1"/>
            </a:lvl8pPr>
            <a:lvl9pPr marL="2743749" indent="0">
              <a:buNone/>
              <a:defRPr sz="12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127025025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72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9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7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59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5" y="421209"/>
            <a:ext cx="1817189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200" y="6246613"/>
            <a:ext cx="4789406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6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8" y="6129182"/>
            <a:ext cx="2382358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024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79" r:id="rId10"/>
    <p:sldLayoutId id="2147483680" r:id="rId1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668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720097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4" indent="-180024" algn="l" defTabSz="720097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73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21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69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18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66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315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63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412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9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7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45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93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42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90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39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87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1.png"/><Relationship Id="rId12" Type="http://schemas.openxmlformats.org/officeDocument/2006/relationships/hyperlink" Target="https://www.publicdomainpictures.net/view-image.php?image=19961&amp;amp;picture=hands-with-hearts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hdphoto" Target="../media/hdphoto3.wdp"/><Relationship Id="rId5" Type="http://schemas.openxmlformats.org/officeDocument/2006/relationships/diagramColors" Target="../diagrams/colors1.xml"/><Relationship Id="rId10" Type="http://schemas.openxmlformats.org/officeDocument/2006/relationships/image" Target="../media/image22.png"/><Relationship Id="rId4" Type="http://schemas.openxmlformats.org/officeDocument/2006/relationships/diagramQuickStyle" Target="../diagrams/quickStyle1.xml"/><Relationship Id="rId9" Type="http://schemas.openxmlformats.org/officeDocument/2006/relationships/hyperlink" Target="https://pixabay.com/en/think-thinking-hand-reflect-622689/" TargetMode="External"/><Relationship Id="rId14" Type="http://schemas.openxmlformats.org/officeDocument/2006/relationships/hyperlink" Target="https://openclipart.org/detail/38827/netalloy-gears-by-netalloy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1">
            <a:extLst>
              <a:ext uri="{FF2B5EF4-FFF2-40B4-BE49-F238E27FC236}">
                <a16:creationId xmlns:a16="http://schemas.microsoft.com/office/drawing/2014/main" id="{9C111B6A-13DE-7ED8-C5D7-3B7CD19C3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6709" y="3251469"/>
            <a:ext cx="6446338" cy="2233413"/>
          </a:xfrm>
        </p:spPr>
        <p:txBody>
          <a:bodyPr anchor="ctr"/>
          <a:lstStyle/>
          <a:p>
            <a:r>
              <a:rPr lang="en-US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</a:t>
            </a:r>
            <a:r>
              <a:rPr lang="ro-RO" sz="50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lucru</a:t>
            </a:r>
            <a:br>
              <a:rPr lang="ro-RO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hu-HU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u-HU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Modulul </a:t>
            </a:r>
            <a:r>
              <a:rPr lang="en-US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br>
              <a:rPr lang="hu-HU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u-HU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Scurtă</a:t>
            </a:r>
            <a:r>
              <a:rPr lang="ro-RO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prezentare</a:t>
            </a:r>
            <a:endParaRPr lang="en-GB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EA3B00C-5910-CC9D-24F1-8D26BD72D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973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3AEE6-EDB3-FBA3-D969-03BD7F6D9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soportba foglalás 2">
            <a:extLst>
              <a:ext uri="{FF2B5EF4-FFF2-40B4-BE49-F238E27FC236}">
                <a16:creationId xmlns:a16="http://schemas.microsoft.com/office/drawing/2014/main" id="{34198D6D-0CCF-130D-081D-CFB75F34E4EA}"/>
              </a:ext>
            </a:extLst>
          </p:cNvPr>
          <p:cNvGrpSpPr/>
          <p:nvPr/>
        </p:nvGrpSpPr>
        <p:grpSpPr>
          <a:xfrm>
            <a:off x="0" y="-1"/>
            <a:ext cx="10799763" cy="7199314"/>
            <a:chOff x="0" y="-1"/>
            <a:chExt cx="10799763" cy="7199314"/>
          </a:xfrm>
        </p:grpSpPr>
        <p:pic>
          <p:nvPicPr>
            <p:cNvPr id="23" name="Kép 22" descr="A képen szöveg, képernyőkép, Betűtípus, tervezés látható&#10;&#10;Előfordulhat, hogy a mesterséges intelligencia által létrehozott tartalom helytelen.">
              <a:extLst>
                <a:ext uri="{FF2B5EF4-FFF2-40B4-BE49-F238E27FC236}">
                  <a16:creationId xmlns:a16="http://schemas.microsoft.com/office/drawing/2014/main" id="{C7D6E449-6789-5046-5027-2BB5A3AE11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1"/>
              <a:ext cx="9599084" cy="7199313"/>
            </a:xfrm>
            <a:prstGeom prst="rect">
              <a:avLst/>
            </a:prstGeom>
          </p:spPr>
        </p:pic>
        <p:sp>
          <p:nvSpPr>
            <p:cNvPr id="2" name="Téglalap 1">
              <a:extLst>
                <a:ext uri="{FF2B5EF4-FFF2-40B4-BE49-F238E27FC236}">
                  <a16:creationId xmlns:a16="http://schemas.microsoft.com/office/drawing/2014/main" id="{1D94A766-8E2C-88A6-C144-C8BEEA298AB9}"/>
                </a:ext>
              </a:extLst>
            </p:cNvPr>
            <p:cNvSpPr/>
            <p:nvPr/>
          </p:nvSpPr>
          <p:spPr>
            <a:xfrm>
              <a:off x="9513651" y="0"/>
              <a:ext cx="1286112" cy="7199313"/>
            </a:xfrm>
            <a:prstGeom prst="rect">
              <a:avLst/>
            </a:prstGeom>
            <a:solidFill>
              <a:srgbClr val="004A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85E959F9-C2D1-8272-8DF7-8142E1032109}"/>
              </a:ext>
            </a:extLst>
          </p:cNvPr>
          <p:cNvSpPr/>
          <p:nvPr/>
        </p:nvSpPr>
        <p:spPr>
          <a:xfrm>
            <a:off x="150606" y="75304"/>
            <a:ext cx="4485939" cy="69924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INSTRUIRE MODULARĂ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527237-FC3F-F24D-BBF1-B0573B912243}"/>
              </a:ext>
            </a:extLst>
          </p:cNvPr>
          <p:cNvSpPr/>
          <p:nvPr/>
        </p:nvSpPr>
        <p:spPr>
          <a:xfrm>
            <a:off x="0" y="1852109"/>
            <a:ext cx="1990165" cy="52471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03C90F-542B-784D-0B65-E3C1A15CA80B}"/>
              </a:ext>
            </a:extLst>
          </p:cNvPr>
          <p:cNvSpPr/>
          <p:nvPr/>
        </p:nvSpPr>
        <p:spPr>
          <a:xfrm>
            <a:off x="4799542" y="1852109"/>
            <a:ext cx="3313356" cy="69924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32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MODULUL 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4C00A7-0248-FBE9-DA56-01610D3618ED}"/>
              </a:ext>
            </a:extLst>
          </p:cNvPr>
          <p:cNvSpPr/>
          <p:nvPr/>
        </p:nvSpPr>
        <p:spPr>
          <a:xfrm>
            <a:off x="4799542" y="2551356"/>
            <a:ext cx="3313356" cy="132799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Datele în sistemul </a:t>
            </a:r>
          </a:p>
          <a:p>
            <a:pPr algn="ctr"/>
            <a:r>
              <a:rPr lang="ro-RO" sz="2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sănătate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0267D9-3751-9BC0-FE55-018EDDDD9355}"/>
              </a:ext>
            </a:extLst>
          </p:cNvPr>
          <p:cNvSpPr/>
          <p:nvPr/>
        </p:nvSpPr>
        <p:spPr>
          <a:xfrm>
            <a:off x="4636545" y="4126148"/>
            <a:ext cx="3676427" cy="132799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o-RO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Datele în sistemul de sănătate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Siguranță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o-RO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Prelucrarea datelor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0D18C1-3281-974B-15C4-4374242CD56C}"/>
              </a:ext>
            </a:extLst>
          </p:cNvPr>
          <p:cNvSpPr/>
          <p:nvPr/>
        </p:nvSpPr>
        <p:spPr>
          <a:xfrm>
            <a:off x="0" y="2529840"/>
            <a:ext cx="1990165" cy="268941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Date + siguranță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8B17E5-EEA9-3580-5EB5-F2E33027B0B1}"/>
              </a:ext>
            </a:extLst>
          </p:cNvPr>
          <p:cNvSpPr/>
          <p:nvPr/>
        </p:nvSpPr>
        <p:spPr>
          <a:xfrm>
            <a:off x="118334" y="3083601"/>
            <a:ext cx="1742738" cy="387275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Acțiune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D3D0C9-9655-B770-BD99-02FBE45396A2}"/>
              </a:ext>
            </a:extLst>
          </p:cNvPr>
          <p:cNvSpPr/>
          <p:nvPr/>
        </p:nvSpPr>
        <p:spPr>
          <a:xfrm>
            <a:off x="-1" y="3758010"/>
            <a:ext cx="2667893" cy="268941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Rezolvarea problemelor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4406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 descr="A képen szöveg, képernyőkép, Betűtípus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5096610-395F-1EA3-87DD-5221A68E69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1117"/>
          <a:stretch/>
        </p:blipFill>
        <p:spPr>
          <a:xfrm>
            <a:off x="-1" y="-1"/>
            <a:ext cx="10799763" cy="719931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F80AE8C-CED7-4833-964C-1675230CE589}"/>
              </a:ext>
            </a:extLst>
          </p:cNvPr>
          <p:cNvSpPr/>
          <p:nvPr/>
        </p:nvSpPr>
        <p:spPr>
          <a:xfrm>
            <a:off x="3270325" y="2603351"/>
            <a:ext cx="1839557" cy="99630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Conținut lexical cu exerciții </a:t>
            </a:r>
          </a:p>
          <a:p>
            <a:pPr algn="ctr"/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pt. susținere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0BA4F19-D9CD-5BDB-3485-4F47B1B1C9CE}"/>
              </a:ext>
            </a:extLst>
          </p:cNvPr>
          <p:cNvSpPr/>
          <p:nvPr/>
        </p:nvSpPr>
        <p:spPr>
          <a:xfrm>
            <a:off x="5689882" y="2603350"/>
            <a:ext cx="1839557" cy="99630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Exercițiu individual </a:t>
            </a:r>
          </a:p>
          <a:p>
            <a:pPr algn="ctr"/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învățare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49EA04-166E-BAF0-9CA3-5A2AE3E0F60E}"/>
              </a:ext>
            </a:extLst>
          </p:cNvPr>
          <p:cNvSpPr/>
          <p:nvPr/>
        </p:nvSpPr>
        <p:spPr>
          <a:xfrm>
            <a:off x="8197327" y="2603349"/>
            <a:ext cx="1751669" cy="99630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Lucrări în grup on-line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4661EE-6C33-C5E5-C730-49980AEEEBCD}"/>
              </a:ext>
            </a:extLst>
          </p:cNvPr>
          <p:cNvSpPr/>
          <p:nvPr/>
        </p:nvSpPr>
        <p:spPr>
          <a:xfrm>
            <a:off x="3314268" y="4870850"/>
            <a:ext cx="1751669" cy="99630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Instruire la fața locului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38B484-CB1B-5307-FD43-8A5E91D0BAAD}"/>
              </a:ext>
            </a:extLst>
          </p:cNvPr>
          <p:cNvSpPr/>
          <p:nvPr/>
        </p:nvSpPr>
        <p:spPr>
          <a:xfrm>
            <a:off x="5777770" y="4870849"/>
            <a:ext cx="1751669" cy="99630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20CF5C-C0CB-76EB-31D6-DF3134ACD354}"/>
              </a:ext>
            </a:extLst>
          </p:cNvPr>
          <p:cNvSpPr/>
          <p:nvPr/>
        </p:nvSpPr>
        <p:spPr>
          <a:xfrm>
            <a:off x="8197327" y="4870848"/>
            <a:ext cx="1751669" cy="99630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Elemente suportive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2E590A-94E3-AAC9-5DA4-1F65476EB3F1}"/>
              </a:ext>
            </a:extLst>
          </p:cNvPr>
          <p:cNvSpPr/>
          <p:nvPr/>
        </p:nvSpPr>
        <p:spPr>
          <a:xfrm>
            <a:off x="96816" y="3808206"/>
            <a:ext cx="2667898" cy="69924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o-RO" sz="24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TIPURI DE BLOCURI METODOLOGICE</a:t>
            </a:r>
          </a:p>
        </p:txBody>
      </p:sp>
    </p:spTree>
    <p:extLst>
      <p:ext uri="{BB962C8B-B14F-4D97-AF65-F5344CB8AC3E}">
        <p14:creationId xmlns:p14="http://schemas.microsoft.com/office/powerpoint/2010/main" val="411396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4CD31-9EBA-7836-5135-5338B012C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-232121"/>
            <a:ext cx="9707606" cy="993805"/>
          </a:xfrm>
        </p:spPr>
        <p:txBody>
          <a:bodyPr/>
          <a:lstStyle/>
          <a:p>
            <a:r>
              <a:rPr lang="ro-RO" b="1" dirty="0"/>
              <a:t>Materiale interactive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0E349-3ED0-DA78-CA69-8628C7A146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6998" y="1104921"/>
            <a:ext cx="6083651" cy="3771188"/>
          </a:xfrm>
        </p:spPr>
        <p:txBody>
          <a:bodyPr/>
          <a:lstStyle/>
          <a:p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Prelegeri</a:t>
            </a:r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ale cursului H-PASS</a:t>
            </a:r>
            <a:endParaRPr lang="ro-RO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Explicații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ale subiectului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o-RO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Linkuri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către lecturi suplimentare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etc.</a:t>
            </a:r>
            <a:endParaRPr lang="ro-RO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Exerciții scurte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o-RO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</a:p>
          <a:p>
            <a:pPr marL="0" indent="0">
              <a:buNone/>
            </a:pPr>
            <a:r>
              <a:rPr lang="ro-RO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endParaRPr lang="en-US" sz="2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DFA422-C960-F0D6-6AC5-05795043665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628422" y="2552754"/>
            <a:ext cx="5171341" cy="3771188"/>
          </a:xfrm>
        </p:spPr>
        <p:txBody>
          <a:bodyPr/>
          <a:lstStyle/>
          <a:p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Exercițiile individuale</a:t>
            </a:r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vă vor ajuta să reflectați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asupra cunoștințelor dobândite în materialele interactive sau să le puneți în aplicare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8F7C41-F940-274E-0BFD-E65F45868BEC}"/>
              </a:ext>
            </a:extLst>
          </p:cNvPr>
          <p:cNvSpPr txBox="1"/>
          <p:nvPr/>
        </p:nvSpPr>
        <p:spPr>
          <a:xfrm>
            <a:off x="2363721" y="6118993"/>
            <a:ext cx="54023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Vă ajută să vă implicați în cunoștințele teoretice furnizate de material.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CC1064-B520-DBC7-C359-511199FA7A98}"/>
              </a:ext>
            </a:extLst>
          </p:cNvPr>
          <p:cNvSpPr txBox="1"/>
          <p:nvPr/>
        </p:nvSpPr>
        <p:spPr>
          <a:xfrm>
            <a:off x="341552" y="3903220"/>
            <a:ext cx="5951672" cy="1887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Lucrările în grup</a:t>
            </a:r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vă vor provoca să lucrați la probleme legate de subiectele modulului în grupuri prestabilite de 2-3 persoane, de asemenea, vă vor oferi ocazia de a vă testa și îmbunătăți abilitățile de colaborare online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216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3C048-7E5F-EB37-3CFB-4809AFABC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8314798-F9A8-0A1D-7B53-6EF8793F1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/>
              <a:t>Programul de lucru implică: </a:t>
            </a:r>
            <a:endParaRPr lang="en-US" b="1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424F84C-013E-E1EE-D744-E3DEAE3594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533" y="2208507"/>
            <a:ext cx="10078696" cy="377118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Formarea H-PASS vă permite să învățați în propriul dvs. ritm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Toate exercițiile, cu excepția evenimentelor de formare online, vă sunt disponibile oricând, în oricare zi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o-RO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Alocăm termene limită pentru module și condiții prealabile pentru diferite exerciții pentru a vă ghida procesul de învățare, cu toate acestea, în cadrul termenelor limită ale modulelor și între evenimentele de formare online, puteți finaliza formarea în timpul dumneavoastră liber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233821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616AF5-38CF-BE47-042E-F2D13F6CB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/>
              <a:t>Programul de lucru implică:</a:t>
            </a:r>
            <a:endParaRPr lang="en-US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50BD7E4-56DE-BE35-0EF0-19AC439BC2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0010" y="2208507"/>
            <a:ext cx="4904268" cy="3771188"/>
          </a:xfrm>
        </p:spPr>
        <p:txBody>
          <a:bodyPr/>
          <a:lstStyle/>
          <a:p>
            <a:pPr marL="0" indent="0">
              <a:buNone/>
            </a:pPr>
            <a:r>
              <a:rPr lang="ro-RO" sz="2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AI (Inteligența artificială)</a:t>
            </a:r>
          </a:p>
          <a:p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Veți vedea că materialele interactive folosesc un vorbitor AI de la </a:t>
            </a:r>
            <a:r>
              <a:rPr lang="ro-RO" sz="2200" noProof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Synthesia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Alex. </a:t>
            </a:r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asemenea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am folosit și alte instrumente AI pentru a vă ajuta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să lucrăm pe</a:t>
            </a:r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materialele de instruire.</a:t>
            </a:r>
          </a:p>
          <a:p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În plus, vă vom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solicita</a:t>
            </a:r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să testați diferite aplicații AI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o-RO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Sperăm că veți putea folosi acest material ca sursă de inspirație și ulterior, pentru propriile scopuri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100BD2-FEF2-ECDA-CC9B-629E9D64FD91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399881" y="2208507"/>
            <a:ext cx="5110795" cy="3771188"/>
          </a:xfrm>
        </p:spPr>
        <p:txBody>
          <a:bodyPr/>
          <a:lstStyle/>
          <a:p>
            <a:pPr marL="0" indent="0">
              <a:buNone/>
            </a:pPr>
            <a:r>
              <a:rPr lang="ro-RO" sz="2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 (Realitatea virtuală)</a:t>
            </a:r>
          </a:p>
          <a:p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 și o caracteristică specifică a cursului, dezvoltăm un studiu de caz VR pentru dvs. </a:t>
            </a:r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Acesta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intenționează să vă sprijine în sintetizarea materialelor de formare și, de asemenea, să vă ofere o experiență despre modul în care VR poate fi utilizat în formarea în domeniul sănătății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242018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9107101-4741-A047-A1DA-294AFCD18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70766" y="163312"/>
            <a:ext cx="9707606" cy="993805"/>
          </a:xfrm>
        </p:spPr>
        <p:txBody>
          <a:bodyPr/>
          <a:lstStyle/>
          <a:p>
            <a:pPr algn="ctr"/>
            <a:r>
              <a:rPr lang="ro-RO" b="1" dirty="0"/>
              <a:t>Recomandări pentru </a:t>
            </a:r>
            <a:br>
              <a:rPr lang="ro-RO" b="1" dirty="0"/>
            </a:br>
            <a:r>
              <a:rPr lang="ro-RO" b="1" dirty="0"/>
              <a:t>programarea timpului de lucru</a:t>
            </a:r>
            <a:endParaRPr lang="en-US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BF6275-FD06-643D-1A16-76A12D3122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" y="1446811"/>
            <a:ext cx="10616882" cy="377118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Salvați evenimentele de formare on site în calendar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o-RO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Asigurați-vă că alocați cca. 4 ore de învățare pe săptămână în calendar (inclusiv evenimentele de formare)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o-RO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 trebui să completați exercițiile într-o manieră secvențială, deoarece exercițiile se bazează pe materialul lexical și vă ajută să vă implicați mai profund în acesta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o-RO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Este recomandat să finalizați toate exercițiile până la sesiunea de formare on site, însă nu este obligatoriu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o-RO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Întotdeauna terminați exercițiile modulului curent până la sfârșitul </a:t>
            </a:r>
            <a:r>
              <a:rPr lang="hu-HU" sz="2200" noProof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periodei indicate pentru parcurgerea modului.</a:t>
            </a:r>
            <a:endParaRPr lang="ro-RO" sz="22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În acest fel, vă puteți asigura că respectați programul și finalizați cursul de formare la timp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082167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43E20-6C2E-05D2-C55A-C05D8EF33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/>
              <a:t>Lucrări în grup on-line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00FE4-2AD2-CB36-23B7-B16A5DEAB9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2555346"/>
            <a:ext cx="9685900" cy="377118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Asigurați-vă că programați o întâlnire/întâlniri cu echipa dvs. după deschiderea modulului (lucrări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î</a:t>
            </a:r>
            <a:r>
              <a:rPr lang="ro-RO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modulele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2, </a:t>
            </a:r>
            <a:r>
              <a:rPr lang="en-GB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4). – </a:t>
            </a:r>
            <a:r>
              <a:rPr lang="en-GB" sz="2200" b="1" u="sng">
                <a:solidFill>
                  <a:srgbClr val="004AA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Gmeets professional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o-RO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Este recomandat să stabiliți responsabilitățile în cadrul echipei, astfel încât toate sarcinile să poată fi finalizate la timp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o-RO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Întâlniți-vă online, chiar dacă v-ați putea întâlni în persoană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883378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5AF18-39CF-7DD4-CB3A-722D810DE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Sondaje și feedback </a:t>
            </a:r>
            <a:endParaRPr lang="ro-RO" sz="6000" b="1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493BC2-D0A6-9E43-7176-26748475D0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2696310"/>
            <a:ext cx="9685900" cy="377118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Veți completa mai multe sondaje în timpul cursului pentru a sprijini dezvoltarea cursului de formare, dar și pentru a vă completa procesul de învățare (1 sondaj mai lung la începutul și la sfârșitul cursului de formare și sondaje scurte înainte și după fiecare modul)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o-RO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Veți avea ocazia să oferiți feedback în cadrul acestor sondaje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o-RO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22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 toate acestea, dacă vă confruntați cu probleme care trebuie rezolvate, atunci nu ezitați să trimiteți un mesaj legat de exercițiul specific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204614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975" y="1851574"/>
            <a:ext cx="4651419" cy="4882833"/>
          </a:xfrm>
          <a:prstGeom prst="rect">
            <a:avLst/>
          </a:prstGeom>
        </p:spPr>
      </p:pic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>
          <a:xfrm>
            <a:off x="233081" y="2039211"/>
            <a:ext cx="4946138" cy="705257"/>
          </a:xfrm>
        </p:spPr>
        <p:txBody>
          <a:bodyPr/>
          <a:lstStyle/>
          <a:p>
            <a:pPr marL="0" indent="0">
              <a:buNone/>
            </a:pPr>
            <a:r>
              <a:rPr lang="hu-HU" sz="3200" dirty="0"/>
              <a:t>un </a:t>
            </a:r>
            <a:r>
              <a:rPr lang="hu-HU" sz="3200" b="1" dirty="0">
                <a:solidFill>
                  <a:srgbClr val="FB0087"/>
                </a:solidFill>
              </a:rPr>
              <a:t>sistem</a:t>
            </a:r>
            <a:r>
              <a:rPr lang="hu-HU" sz="3200" dirty="0"/>
              <a:t> de training </a:t>
            </a:r>
          </a:p>
          <a:p>
            <a:endParaRPr lang="hu-HU" sz="3200" dirty="0"/>
          </a:p>
          <a:p>
            <a:pPr marL="0" indent="0">
              <a:buNone/>
            </a:pPr>
            <a:r>
              <a:rPr lang="hu-HU" sz="3200" dirty="0"/>
              <a:t>o</a:t>
            </a:r>
            <a:r>
              <a:rPr lang="hu-HU" sz="3200" b="1" dirty="0">
                <a:solidFill>
                  <a:srgbClr val="FB0087"/>
                </a:solidFill>
              </a:rPr>
              <a:t> temelie</a:t>
            </a:r>
          </a:p>
          <a:p>
            <a:endParaRPr lang="hu-HU" sz="3200" b="1" dirty="0">
              <a:solidFill>
                <a:srgbClr val="FB0087"/>
              </a:solidFill>
            </a:endParaRPr>
          </a:p>
          <a:p>
            <a:pPr marL="0" indent="0">
              <a:buNone/>
            </a:pPr>
            <a:r>
              <a:rPr lang="hu-HU" sz="3200" dirty="0"/>
              <a:t>o</a:t>
            </a:r>
            <a:r>
              <a:rPr lang="hu-HU" sz="3200" b="1" dirty="0">
                <a:solidFill>
                  <a:srgbClr val="FB0087"/>
                </a:solidFill>
              </a:rPr>
              <a:t> rețea</a:t>
            </a:r>
          </a:p>
          <a:p>
            <a:endParaRPr lang="hu-HU" sz="3200" b="1" dirty="0">
              <a:solidFill>
                <a:srgbClr val="FB0087"/>
              </a:solidFill>
            </a:endParaRPr>
          </a:p>
          <a:p>
            <a:pPr marL="0" indent="0">
              <a:buNone/>
            </a:pPr>
            <a:r>
              <a:rPr lang="hu-HU" sz="3200" dirty="0"/>
              <a:t>un </a:t>
            </a:r>
            <a:r>
              <a:rPr lang="hu-HU" sz="3200" b="1" dirty="0">
                <a:solidFill>
                  <a:srgbClr val="FB0087"/>
                </a:solidFill>
              </a:rPr>
              <a:t>instrument </a:t>
            </a:r>
            <a:r>
              <a:rPr lang="hu-HU" sz="3200" dirty="0"/>
              <a:t>pentru transformarea digitală</a:t>
            </a:r>
            <a:r>
              <a:rPr lang="hu-HU" sz="3200" b="1" dirty="0">
                <a:solidFill>
                  <a:srgbClr val="FB0087"/>
                </a:solidFill>
              </a:rPr>
              <a:t> </a:t>
            </a:r>
            <a:endParaRPr lang="hu-HU" sz="3200" dirty="0"/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146161" y="375828"/>
            <a:ext cx="6502064" cy="1392237"/>
          </a:xfrm>
        </p:spPr>
        <p:txBody>
          <a:bodyPr/>
          <a:lstStyle/>
          <a:p>
            <a:r>
              <a:rPr lang="hu-HU" sz="4400" b="1" dirty="0">
                <a:latin typeface="+mn-lt"/>
              </a:rPr>
              <a:t>H-PASS – este </a:t>
            </a:r>
            <a:r>
              <a:rPr lang="hu-HU" sz="4400" b="1" dirty="0">
                <a:solidFill>
                  <a:srgbClr val="0063DC"/>
                </a:solidFill>
                <a:latin typeface="+mn-lt"/>
              </a:rPr>
              <a:t>mai mult decât un training</a:t>
            </a:r>
            <a:r>
              <a:rPr lang="hu-HU" sz="4400" b="1" dirty="0">
                <a:latin typeface="+mn-lt"/>
              </a:rPr>
              <a:t>, este...</a:t>
            </a:r>
            <a:endParaRPr lang="en-US" sz="4400" b="1" dirty="0">
              <a:latin typeface="+mn-lt"/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98323" y="6800744"/>
            <a:ext cx="102255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650156-1A5C-E77B-02AC-DEEB16B6747B}"/>
              </a:ext>
            </a:extLst>
          </p:cNvPr>
          <p:cNvSpPr/>
          <p:nvPr/>
        </p:nvSpPr>
        <p:spPr>
          <a:xfrm>
            <a:off x="4668819" y="2893807"/>
            <a:ext cx="1893346" cy="1011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</a:rPr>
              <a:t>Dezvoltarea forței de muncă a sănătății holistice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2F85C8-920A-9CE2-C998-F9321AC7DE8E}"/>
              </a:ext>
            </a:extLst>
          </p:cNvPr>
          <p:cNvSpPr/>
          <p:nvPr/>
        </p:nvSpPr>
        <p:spPr>
          <a:xfrm>
            <a:off x="7048052" y="2992419"/>
            <a:ext cx="1988372" cy="1011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</a:rPr>
              <a:t>Consolidarea digitală în sectorul sănătății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9E2A04-1183-631F-CC40-C14F10234232}"/>
              </a:ext>
            </a:extLst>
          </p:cNvPr>
          <p:cNvSpPr/>
          <p:nvPr/>
        </p:nvSpPr>
        <p:spPr>
          <a:xfrm>
            <a:off x="7048052" y="5691035"/>
            <a:ext cx="1988372" cy="1011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</a:rPr>
              <a:t>Programe de training transformative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69696E-7D6D-EDE3-FF2D-355E38A719B7}"/>
              </a:ext>
            </a:extLst>
          </p:cNvPr>
          <p:cNvSpPr/>
          <p:nvPr/>
        </p:nvSpPr>
        <p:spPr>
          <a:xfrm>
            <a:off x="4621306" y="5723188"/>
            <a:ext cx="1988372" cy="1011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</a:rPr>
              <a:t>Colaborare și schimb de cunoștințe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645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DD4511F-44A8-40B7-823B-A73179B88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Calendar training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265A1B-9043-02F1-7F70-998C235F66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229"/>
          <a:stretch/>
        </p:blipFill>
        <p:spPr>
          <a:xfrm>
            <a:off x="306235" y="2318093"/>
            <a:ext cx="10187291" cy="285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406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39A8533A-BF7A-F27C-4BD3-73B3DAD477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8024" y="1664493"/>
            <a:ext cx="9313863" cy="3870325"/>
          </a:xfrm>
        </p:spPr>
        <p:txBody>
          <a:bodyPr/>
          <a:lstStyle/>
          <a:p>
            <a:r>
              <a:rPr lang="ro-RO" sz="2400" dirty="0"/>
              <a:t>Populație în curs de îmbătrânire – Nevoia de gestionare a bolilor cronice</a:t>
            </a:r>
            <a:endParaRPr lang="en-US" sz="2400" dirty="0"/>
          </a:p>
          <a:p>
            <a:r>
              <a:rPr lang="ro-RO" sz="2400" dirty="0"/>
              <a:t>Îndreptarea către îngrijirea integrată și personalizată</a:t>
            </a:r>
            <a:endParaRPr lang="en-US" sz="2400" dirty="0"/>
          </a:p>
          <a:p>
            <a:r>
              <a:rPr lang="pt-BR" sz="2400" dirty="0"/>
              <a:t>Creșterea gradului de conștientizare a pacienților</a:t>
            </a:r>
            <a:r>
              <a:rPr lang="en-US" sz="2400" dirty="0"/>
              <a:t>: </a:t>
            </a:r>
            <a:r>
              <a:rPr lang="ro-RO" sz="2400" dirty="0"/>
              <a:t>implicarea pacienților și a membrilor familiei în îngrijirea medicală</a:t>
            </a:r>
            <a:endParaRPr lang="en-US" sz="2400" dirty="0"/>
          </a:p>
          <a:p>
            <a:r>
              <a:rPr lang="ro-RO" sz="2400" dirty="0"/>
              <a:t>Digitalizarea – Oportunitatea pentru AI și soluții de la distanță</a:t>
            </a:r>
            <a:endParaRPr lang="en-US" sz="2400" dirty="0"/>
          </a:p>
          <a:p>
            <a:r>
              <a:rPr lang="ro-RO" sz="2400" dirty="0"/>
              <a:t>Apariția pandemiilor – Nevoia de răspuns rapid și acțiuni coordonate</a:t>
            </a:r>
            <a:endParaRPr lang="en-US" sz="2400" dirty="0"/>
          </a:p>
          <a:p>
            <a:r>
              <a:rPr lang="ro-RO" sz="2400" dirty="0"/>
              <a:t>Abordarea problemelor de sustenabilitate în domeniul sănătății</a:t>
            </a:r>
            <a:endParaRPr lang="en-US" sz="2400" dirty="0"/>
          </a:p>
          <a:p>
            <a:endParaRPr lang="en-US" dirty="0"/>
          </a:p>
          <a:p>
            <a:pPr marL="0" indent="0">
              <a:buNone/>
            </a:pPr>
            <a:r>
              <a:rPr lang="ro-RO" dirty="0"/>
              <a:t>Sunt necesare noi competențe pentru profesioniștii din domeniul sănătății:</a:t>
            </a:r>
            <a:endParaRPr lang="en-US" dirty="0"/>
          </a:p>
          <a:p>
            <a:pPr marL="0" indent="0">
              <a:buNone/>
            </a:pPr>
            <a:r>
              <a:rPr lang="ro-RO" dirty="0"/>
              <a:t>  evidențierea importanței </a:t>
            </a:r>
            <a:r>
              <a:rPr lang="ro-RO" dirty="0">
                <a:solidFill>
                  <a:srgbClr val="FF0000"/>
                </a:solidFill>
              </a:rPr>
              <a:t>competențelor transversale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3" name="Cím 2">
            <a:extLst>
              <a:ext uri="{FF2B5EF4-FFF2-40B4-BE49-F238E27FC236}">
                <a16:creationId xmlns:a16="http://schemas.microsoft.com/office/drawing/2014/main" id="{FAB16DA4-BDE2-50B9-25CC-8429641D4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67" y="677042"/>
            <a:ext cx="9313863" cy="1392237"/>
          </a:xfrm>
        </p:spPr>
        <p:txBody>
          <a:bodyPr/>
          <a:lstStyle/>
          <a:p>
            <a:r>
              <a:rPr lang="ro-RO" sz="3600" b="1" dirty="0">
                <a:solidFill>
                  <a:srgbClr val="1A75DB"/>
                </a:solidFill>
                <a:latin typeface="+mn-lt"/>
              </a:rPr>
              <a:t>Tendințele în domeniul sănătății în sec. XXI</a:t>
            </a:r>
            <a:endParaRPr lang="en-US" sz="3600" b="1" dirty="0">
              <a:solidFill>
                <a:srgbClr val="1A75DB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23095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59A006A-1C9D-4413-B7E9-DF1E1AA46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/>
              <a:t>Modul de accesare a paginii Trainingului</a:t>
            </a: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47F439-DEFA-86DF-216C-EE0F2FA83181}"/>
              </a:ext>
            </a:extLst>
          </p:cNvPr>
          <p:cNvSpPr txBox="1"/>
          <p:nvPr/>
        </p:nvSpPr>
        <p:spPr>
          <a:xfrm>
            <a:off x="377992" y="2423833"/>
            <a:ext cx="5399881" cy="337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94"/>
              <a:t>https://portal.net-dd.com/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D55799-B49D-1B9F-2D23-ADDA31D6D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76018"/>
            <a:ext cx="3662306" cy="30884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3AC661-336B-22E1-8120-F405FFB3E1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900"/>
          <a:stretch/>
        </p:blipFill>
        <p:spPr>
          <a:xfrm>
            <a:off x="3667442" y="4369360"/>
            <a:ext cx="6940032" cy="142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2387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137029-6A5C-29FC-ED3D-813FAAB31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0B1807-6C46-83CC-5D88-D3F3D1ADF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/>
              <a:t>Modul de accesare a paginii Trainingului</a:t>
            </a:r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B7EC82-383B-A673-ECEB-E5075427F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74" y="2155515"/>
            <a:ext cx="4809941" cy="15695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2563B4-E96E-C277-42B2-421A05AFF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725074"/>
            <a:ext cx="10799763" cy="18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432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2E5BDF4-680E-2749-B7CA-035D39793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685" y="2515184"/>
            <a:ext cx="9584393" cy="1392237"/>
          </a:xfrm>
        </p:spPr>
        <p:txBody>
          <a:bodyPr/>
          <a:lstStyle/>
          <a:p>
            <a:r>
              <a:rPr lang="ro-RO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Succesul nu vine din urmăritul pasiv – implică-te și vei reuși!</a:t>
            </a:r>
          </a:p>
        </p:txBody>
      </p:sp>
    </p:spTree>
    <p:extLst>
      <p:ext uri="{BB962C8B-B14F-4D97-AF65-F5344CB8AC3E}">
        <p14:creationId xmlns:p14="http://schemas.microsoft.com/office/powerpoint/2010/main" val="13202814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6B0554-30D4-AC6E-FDEB-EA054F8DA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Sfârșitul unității de învățare</a:t>
            </a:r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2FD1B14E-2D84-017A-B362-4C1EDB4CD1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ím 2">
            <a:extLst>
              <a:ext uri="{FF2B5EF4-FFF2-40B4-BE49-F238E27FC236}">
                <a16:creationId xmlns:a16="http://schemas.microsoft.com/office/drawing/2014/main" id="{1ED393DD-BC16-4D36-99C2-63CFDAF54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67" y="404815"/>
            <a:ext cx="9793828" cy="903363"/>
          </a:xfrm>
        </p:spPr>
        <p:txBody>
          <a:bodyPr/>
          <a:lstStyle/>
          <a:p>
            <a:r>
              <a:rPr lang="ro-RO" sz="3600" b="1" dirty="0">
                <a:solidFill>
                  <a:srgbClr val="0063DC"/>
                </a:solidFill>
                <a:latin typeface="+mn-lt"/>
              </a:rPr>
              <a:t>Competențe transversale pentru                  îngrijirea medicală personalizată</a:t>
            </a:r>
            <a:endParaRPr lang="en-US" sz="3600" b="1" dirty="0">
              <a:solidFill>
                <a:srgbClr val="0063DC"/>
              </a:solidFill>
              <a:latin typeface="+mn-lt"/>
            </a:endParaRPr>
          </a:p>
        </p:txBody>
      </p:sp>
      <p:grpSp>
        <p:nvGrpSpPr>
          <p:cNvPr id="4" name="Google Shape;155;p3">
            <a:extLst>
              <a:ext uri="{FF2B5EF4-FFF2-40B4-BE49-F238E27FC236}">
                <a16:creationId xmlns:a16="http://schemas.microsoft.com/office/drawing/2014/main" id="{08DC560C-3C81-9A4E-B584-9CA4483D80ED}"/>
              </a:ext>
            </a:extLst>
          </p:cNvPr>
          <p:cNvGrpSpPr/>
          <p:nvPr/>
        </p:nvGrpSpPr>
        <p:grpSpPr>
          <a:xfrm>
            <a:off x="763715" y="1768065"/>
            <a:ext cx="9308973" cy="4133288"/>
            <a:chOff x="3286" y="51147"/>
            <a:chExt cx="10509027" cy="4666126"/>
          </a:xfrm>
        </p:grpSpPr>
        <p:sp>
          <p:nvSpPr>
            <p:cNvPr id="5" name="Google Shape;156;p3">
              <a:extLst>
                <a:ext uri="{FF2B5EF4-FFF2-40B4-BE49-F238E27FC236}">
                  <a16:creationId xmlns:a16="http://schemas.microsoft.com/office/drawing/2014/main" id="{94D6854C-3AB4-DDFB-1B73-9E76BA2D9430}"/>
                </a:ext>
              </a:extLst>
            </p:cNvPr>
            <p:cNvSpPr/>
            <p:nvPr/>
          </p:nvSpPr>
          <p:spPr>
            <a:xfrm>
              <a:off x="3286" y="51147"/>
              <a:ext cx="3203971" cy="1099341"/>
            </a:xfrm>
            <a:prstGeom prst="rect">
              <a:avLst/>
            </a:prstGeom>
            <a:solidFill>
              <a:srgbClr val="B2A06E"/>
            </a:solidFill>
            <a:ln w="12700" cap="flat" cmpd="sng">
              <a:solidFill>
                <a:srgbClr val="B2A06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0985" tIns="80985" rIns="80985" bIns="80985" anchor="ctr" anchorCtr="0">
              <a:noAutofit/>
            </a:bodyPr>
            <a:lstStyle/>
            <a:p>
              <a:endParaRPr sz="1594"/>
            </a:p>
          </p:txBody>
        </p:sp>
        <p:sp>
          <p:nvSpPr>
            <p:cNvPr id="6" name="Google Shape;157;p3">
              <a:extLst>
                <a:ext uri="{FF2B5EF4-FFF2-40B4-BE49-F238E27FC236}">
                  <a16:creationId xmlns:a16="http://schemas.microsoft.com/office/drawing/2014/main" id="{40A48A14-8215-F180-952B-495928F2D69A}"/>
                </a:ext>
              </a:extLst>
            </p:cNvPr>
            <p:cNvSpPr txBox="1"/>
            <p:nvPr/>
          </p:nvSpPr>
          <p:spPr>
            <a:xfrm>
              <a:off x="3286" y="51147"/>
              <a:ext cx="3203971" cy="1099341"/>
            </a:xfrm>
            <a:prstGeom prst="rect">
              <a:avLst/>
            </a:prstGeom>
            <a:solidFill>
              <a:srgbClr val="00C0D6"/>
            </a:solidFill>
            <a:ln>
              <a:noFill/>
            </a:ln>
          </p:spPr>
          <p:txBody>
            <a:bodyPr spcFirstLastPara="1" wrap="square" lIns="138585" tIns="79191" rIns="138585" bIns="79191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lt1"/>
                </a:buClr>
                <a:buSzPts val="2200"/>
              </a:pPr>
              <a:r>
                <a:rPr lang="hu-HU" sz="2000" b="1" dirty="0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Montserrat"/>
                  <a:cs typeface="Montserrat"/>
                  <a:sym typeface="Montserrat"/>
                </a:rPr>
                <a:t>Furnizarea de </a:t>
              </a:r>
            </a:p>
            <a:p>
              <a:pPr algn="ctr">
                <a:lnSpc>
                  <a:spcPct val="90000"/>
                </a:lnSpc>
                <a:buClr>
                  <a:schemeClr val="lt1"/>
                </a:buClr>
                <a:buSzPts val="2200"/>
              </a:pPr>
              <a:r>
                <a:rPr lang="hu-HU" sz="2000" b="1" dirty="0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Montserrat"/>
                  <a:cs typeface="Montserrat"/>
                  <a:sym typeface="Montserrat"/>
                </a:rPr>
                <a:t>îngrijiri personalizate</a:t>
              </a:r>
              <a:endPara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Google Shape;158;p3">
              <a:extLst>
                <a:ext uri="{FF2B5EF4-FFF2-40B4-BE49-F238E27FC236}">
                  <a16:creationId xmlns:a16="http://schemas.microsoft.com/office/drawing/2014/main" id="{4A0ECD8E-EDEA-2679-01B1-E83BA633AD2C}"/>
                </a:ext>
              </a:extLst>
            </p:cNvPr>
            <p:cNvSpPr/>
            <p:nvPr/>
          </p:nvSpPr>
          <p:spPr>
            <a:xfrm>
              <a:off x="3286" y="1150489"/>
              <a:ext cx="3203971" cy="3566784"/>
            </a:xfrm>
            <a:prstGeom prst="rect">
              <a:avLst/>
            </a:prstGeom>
            <a:solidFill>
              <a:srgbClr val="E2DED3">
                <a:alpha val="89803"/>
              </a:srgbClr>
            </a:solidFill>
            <a:ln w="12700" cap="flat" cmpd="sng">
              <a:solidFill>
                <a:srgbClr val="E2DED3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0985" tIns="80985" rIns="80985" bIns="80985" anchor="ctr" anchorCtr="0">
              <a:noAutofit/>
            </a:bodyPr>
            <a:lstStyle/>
            <a:p>
              <a:endParaRPr sz="1594"/>
            </a:p>
          </p:txBody>
        </p:sp>
        <p:sp>
          <p:nvSpPr>
            <p:cNvPr id="8" name="Google Shape;159;p3">
              <a:extLst>
                <a:ext uri="{FF2B5EF4-FFF2-40B4-BE49-F238E27FC236}">
                  <a16:creationId xmlns:a16="http://schemas.microsoft.com/office/drawing/2014/main" id="{DD7B92A7-0EEA-D51D-7AD1-5771C0F1FD48}"/>
                </a:ext>
              </a:extLst>
            </p:cNvPr>
            <p:cNvSpPr txBox="1"/>
            <p:nvPr/>
          </p:nvSpPr>
          <p:spPr>
            <a:xfrm>
              <a:off x="3286" y="1150489"/>
              <a:ext cx="3203971" cy="3566784"/>
            </a:xfrm>
            <a:prstGeom prst="rect">
              <a:avLst/>
            </a:prstGeom>
            <a:solidFill>
              <a:srgbClr val="02FFD2"/>
            </a:solidFill>
            <a:ln>
              <a:noFill/>
            </a:ln>
          </p:spPr>
          <p:txBody>
            <a:bodyPr spcFirstLastPara="1" wrap="square" lIns="103927" tIns="103927" rIns="138585" bIns="155902" anchor="t" anchorCtr="0">
              <a:noAutofit/>
            </a:bodyPr>
            <a:lstStyle/>
            <a:p>
              <a:pPr marL="202494" lvl="1" indent="-202494">
                <a:lnSpc>
                  <a:spcPct val="90000"/>
                </a:lnSpc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hu-HU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Comunicarea cu pacienții și familiile </a:t>
              </a:r>
              <a:endParaRPr sz="2000" dirty="0"/>
            </a:p>
            <a:p>
              <a:pPr marL="202494" lvl="1" indent="-202494">
                <a:lnSpc>
                  <a:spcPct val="90000"/>
                </a:lnSpc>
                <a:spcBef>
                  <a:spcPts val="292"/>
                </a:spcBef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ro-RO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Luarea deciziilor în comun</a:t>
              </a:r>
              <a:endParaRPr sz="2000" dirty="0"/>
            </a:p>
            <a:p>
              <a:pPr marL="202494" lvl="1" indent="-202494">
                <a:lnSpc>
                  <a:spcPct val="90000"/>
                </a:lnSpc>
                <a:spcBef>
                  <a:spcPts val="292"/>
                </a:spcBef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hu-HU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Munca în echipă și conducerea comună</a:t>
              </a:r>
              <a:endParaRPr sz="2000" dirty="0"/>
            </a:p>
            <a:p>
              <a:pPr marL="202494" lvl="1" indent="-202494">
                <a:lnSpc>
                  <a:spcPct val="90000"/>
                </a:lnSpc>
                <a:spcBef>
                  <a:spcPts val="292"/>
                </a:spcBef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hu-HU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Competențe socioculturale</a:t>
              </a:r>
              <a:endParaRPr sz="2000" dirty="0"/>
            </a:p>
          </p:txBody>
        </p:sp>
        <p:sp>
          <p:nvSpPr>
            <p:cNvPr id="9" name="Google Shape;160;p3">
              <a:extLst>
                <a:ext uri="{FF2B5EF4-FFF2-40B4-BE49-F238E27FC236}">
                  <a16:creationId xmlns:a16="http://schemas.microsoft.com/office/drawing/2014/main" id="{8A728DCC-779B-F19E-3EBC-81970727C317}"/>
                </a:ext>
              </a:extLst>
            </p:cNvPr>
            <p:cNvSpPr/>
            <p:nvPr/>
          </p:nvSpPr>
          <p:spPr>
            <a:xfrm>
              <a:off x="3655814" y="51147"/>
              <a:ext cx="3203971" cy="1099341"/>
            </a:xfrm>
            <a:prstGeom prst="rect">
              <a:avLst/>
            </a:prstGeom>
            <a:solidFill>
              <a:srgbClr val="B2A06E"/>
            </a:solidFill>
            <a:ln w="12700" cap="flat" cmpd="sng">
              <a:solidFill>
                <a:srgbClr val="B2A06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0985" tIns="80985" rIns="80985" bIns="80985" anchor="ctr" anchorCtr="0">
              <a:noAutofit/>
            </a:bodyPr>
            <a:lstStyle/>
            <a:p>
              <a:endParaRPr sz="1594"/>
            </a:p>
          </p:txBody>
        </p:sp>
        <p:sp>
          <p:nvSpPr>
            <p:cNvPr id="10" name="Google Shape;161;p3">
              <a:extLst>
                <a:ext uri="{FF2B5EF4-FFF2-40B4-BE49-F238E27FC236}">
                  <a16:creationId xmlns:a16="http://schemas.microsoft.com/office/drawing/2014/main" id="{811F83B1-9D08-A64E-65C6-37A1203ECCA9}"/>
                </a:ext>
              </a:extLst>
            </p:cNvPr>
            <p:cNvSpPr txBox="1"/>
            <p:nvPr/>
          </p:nvSpPr>
          <p:spPr>
            <a:xfrm>
              <a:off x="3655814" y="51147"/>
              <a:ext cx="3203971" cy="1099341"/>
            </a:xfrm>
            <a:prstGeom prst="rect">
              <a:avLst/>
            </a:prstGeom>
            <a:solidFill>
              <a:srgbClr val="00C0D6"/>
            </a:solidFill>
            <a:ln>
              <a:noFill/>
            </a:ln>
          </p:spPr>
          <p:txBody>
            <a:bodyPr spcFirstLastPara="1" wrap="square" lIns="138585" tIns="79191" rIns="138585" bIns="79191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lt1"/>
                </a:buClr>
                <a:buSzPts val="2200"/>
              </a:pPr>
              <a:r>
                <a:rPr lang="hu-HU" sz="2000" b="1" dirty="0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Montserrat"/>
                  <a:cs typeface="Montserrat"/>
                  <a:sym typeface="Montserrat"/>
                </a:rPr>
                <a:t>Sarcini de excepție   într-un mediu complex</a:t>
              </a:r>
              <a:endPara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Google Shape;162;p3">
              <a:extLst>
                <a:ext uri="{FF2B5EF4-FFF2-40B4-BE49-F238E27FC236}">
                  <a16:creationId xmlns:a16="http://schemas.microsoft.com/office/drawing/2014/main" id="{5F446BD2-5623-5E3F-9984-DFB0D9E326F6}"/>
                </a:ext>
              </a:extLst>
            </p:cNvPr>
            <p:cNvSpPr/>
            <p:nvPr/>
          </p:nvSpPr>
          <p:spPr>
            <a:xfrm>
              <a:off x="3655814" y="1150489"/>
              <a:ext cx="3203971" cy="3566784"/>
            </a:xfrm>
            <a:prstGeom prst="rect">
              <a:avLst/>
            </a:prstGeom>
            <a:solidFill>
              <a:srgbClr val="E2DED3">
                <a:alpha val="89803"/>
              </a:srgbClr>
            </a:solidFill>
            <a:ln w="12700" cap="flat" cmpd="sng">
              <a:solidFill>
                <a:srgbClr val="E2DED3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0985" tIns="80985" rIns="80985" bIns="80985" anchor="ctr" anchorCtr="0">
              <a:noAutofit/>
            </a:bodyPr>
            <a:lstStyle/>
            <a:p>
              <a:endParaRPr sz="1594"/>
            </a:p>
          </p:txBody>
        </p:sp>
        <p:sp>
          <p:nvSpPr>
            <p:cNvPr id="12" name="Google Shape;163;p3">
              <a:extLst>
                <a:ext uri="{FF2B5EF4-FFF2-40B4-BE49-F238E27FC236}">
                  <a16:creationId xmlns:a16="http://schemas.microsoft.com/office/drawing/2014/main" id="{8858BA79-891E-99B7-8E8E-010B6E4BEC08}"/>
                </a:ext>
              </a:extLst>
            </p:cNvPr>
            <p:cNvSpPr txBox="1"/>
            <p:nvPr/>
          </p:nvSpPr>
          <p:spPr>
            <a:xfrm>
              <a:off x="3655814" y="1150489"/>
              <a:ext cx="3203971" cy="3566784"/>
            </a:xfrm>
            <a:prstGeom prst="rect">
              <a:avLst/>
            </a:prstGeom>
            <a:solidFill>
              <a:srgbClr val="02FFD2"/>
            </a:solidFill>
            <a:ln>
              <a:noFill/>
            </a:ln>
          </p:spPr>
          <p:txBody>
            <a:bodyPr spcFirstLastPara="1" wrap="square" lIns="103927" tIns="103927" rIns="138585" bIns="155902" anchor="t" anchorCtr="0">
              <a:noAutofit/>
            </a:bodyPr>
            <a:lstStyle/>
            <a:p>
              <a:pPr marL="202494" lvl="1" indent="-202494">
                <a:lnSpc>
                  <a:spcPct val="90000"/>
                </a:lnSpc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hu-HU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Soluționarea adaptivă a problemelor</a:t>
              </a:r>
              <a:endParaRPr sz="2000" dirty="0"/>
            </a:p>
            <a:p>
              <a:pPr marL="202494" lvl="1" indent="-202494">
                <a:lnSpc>
                  <a:spcPct val="90000"/>
                </a:lnSpc>
                <a:spcBef>
                  <a:spcPts val="292"/>
                </a:spcBef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hu-HU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Conștientizarea cu privire la sistemul de sănătate</a:t>
              </a:r>
              <a:endParaRPr sz="2000" dirty="0"/>
            </a:p>
            <a:p>
              <a:pPr marL="202494" lvl="1" indent="-202494">
                <a:lnSpc>
                  <a:spcPct val="90000"/>
                </a:lnSpc>
                <a:spcBef>
                  <a:spcPts val="292"/>
                </a:spcBef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hu-HU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Capacitatea de a utiliza Tehnologia Informației și Comunicațiilor (TIC)</a:t>
              </a:r>
              <a:endParaRPr sz="2000" dirty="0"/>
            </a:p>
          </p:txBody>
        </p:sp>
        <p:sp>
          <p:nvSpPr>
            <p:cNvPr id="13" name="Google Shape;164;p3">
              <a:extLst>
                <a:ext uri="{FF2B5EF4-FFF2-40B4-BE49-F238E27FC236}">
                  <a16:creationId xmlns:a16="http://schemas.microsoft.com/office/drawing/2014/main" id="{708F35CE-B98A-671F-0185-9C8921820158}"/>
                </a:ext>
              </a:extLst>
            </p:cNvPr>
            <p:cNvSpPr/>
            <p:nvPr/>
          </p:nvSpPr>
          <p:spPr>
            <a:xfrm>
              <a:off x="7308342" y="51147"/>
              <a:ext cx="3203971" cy="1099341"/>
            </a:xfrm>
            <a:prstGeom prst="rect">
              <a:avLst/>
            </a:prstGeom>
            <a:solidFill>
              <a:srgbClr val="B2A06E"/>
            </a:solidFill>
            <a:ln w="12700" cap="flat" cmpd="sng">
              <a:solidFill>
                <a:srgbClr val="B2A06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0985" tIns="80985" rIns="80985" bIns="80985" anchor="ctr" anchorCtr="0">
              <a:noAutofit/>
            </a:bodyPr>
            <a:lstStyle/>
            <a:p>
              <a:endParaRPr sz="1594"/>
            </a:p>
          </p:txBody>
        </p:sp>
        <p:sp>
          <p:nvSpPr>
            <p:cNvPr id="14" name="Google Shape;165;p3">
              <a:extLst>
                <a:ext uri="{FF2B5EF4-FFF2-40B4-BE49-F238E27FC236}">
                  <a16:creationId xmlns:a16="http://schemas.microsoft.com/office/drawing/2014/main" id="{ED59E3D8-C718-5D8F-3D80-DD4C1F6B736F}"/>
                </a:ext>
              </a:extLst>
            </p:cNvPr>
            <p:cNvSpPr txBox="1"/>
            <p:nvPr/>
          </p:nvSpPr>
          <p:spPr>
            <a:xfrm>
              <a:off x="7308342" y="51147"/>
              <a:ext cx="3203971" cy="1099341"/>
            </a:xfrm>
            <a:prstGeom prst="rect">
              <a:avLst/>
            </a:prstGeom>
            <a:solidFill>
              <a:srgbClr val="00C0D6"/>
            </a:solidFill>
            <a:ln>
              <a:noFill/>
            </a:ln>
          </p:spPr>
          <p:txBody>
            <a:bodyPr spcFirstLastPara="1" wrap="square" lIns="138585" tIns="79191" rIns="138585" bIns="79191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lt1"/>
                </a:buClr>
                <a:buSzPts val="2200"/>
              </a:pPr>
              <a:r>
                <a:rPr lang="it-IT" sz="2000" b="1" dirty="0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Montserrat"/>
                  <a:cs typeface="Montserrat"/>
                  <a:sym typeface="Montserrat"/>
                </a:rPr>
                <a:t>Susținerea unei culturi de muncă pozitive</a:t>
              </a:r>
              <a:endPara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Google Shape;166;p3">
              <a:extLst>
                <a:ext uri="{FF2B5EF4-FFF2-40B4-BE49-F238E27FC236}">
                  <a16:creationId xmlns:a16="http://schemas.microsoft.com/office/drawing/2014/main" id="{CB3E56A0-49F2-8BF2-8FBC-82A08FFBF768}"/>
                </a:ext>
              </a:extLst>
            </p:cNvPr>
            <p:cNvSpPr/>
            <p:nvPr/>
          </p:nvSpPr>
          <p:spPr>
            <a:xfrm>
              <a:off x="7308342" y="1150489"/>
              <a:ext cx="3203971" cy="3566784"/>
            </a:xfrm>
            <a:prstGeom prst="rect">
              <a:avLst/>
            </a:prstGeom>
            <a:solidFill>
              <a:srgbClr val="E2DED3">
                <a:alpha val="89803"/>
              </a:srgbClr>
            </a:solidFill>
            <a:ln w="12700" cap="flat" cmpd="sng">
              <a:solidFill>
                <a:srgbClr val="E2DED3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0985" tIns="80985" rIns="80985" bIns="80985" anchor="ctr" anchorCtr="0">
              <a:noAutofit/>
            </a:bodyPr>
            <a:lstStyle/>
            <a:p>
              <a:endParaRPr sz="1594"/>
            </a:p>
          </p:txBody>
        </p:sp>
        <p:sp>
          <p:nvSpPr>
            <p:cNvPr id="16" name="Google Shape;167;p3">
              <a:extLst>
                <a:ext uri="{FF2B5EF4-FFF2-40B4-BE49-F238E27FC236}">
                  <a16:creationId xmlns:a16="http://schemas.microsoft.com/office/drawing/2014/main" id="{9E5DAB8C-94E3-1CF6-2FC3-4B1D0383C9B2}"/>
                </a:ext>
              </a:extLst>
            </p:cNvPr>
            <p:cNvSpPr txBox="1"/>
            <p:nvPr/>
          </p:nvSpPr>
          <p:spPr>
            <a:xfrm>
              <a:off x="7308342" y="1150489"/>
              <a:ext cx="3203971" cy="3566784"/>
            </a:xfrm>
            <a:prstGeom prst="rect">
              <a:avLst/>
            </a:prstGeom>
            <a:solidFill>
              <a:srgbClr val="02FFD2"/>
            </a:solidFill>
            <a:ln>
              <a:noFill/>
            </a:ln>
          </p:spPr>
          <p:txBody>
            <a:bodyPr spcFirstLastPara="1" wrap="square" lIns="103927" tIns="103927" rIns="138585" bIns="155902" anchor="t" anchorCtr="0">
              <a:noAutofit/>
            </a:bodyPr>
            <a:lstStyle/>
            <a:p>
              <a:pPr marL="202494" lvl="1" indent="-202494">
                <a:lnSpc>
                  <a:spcPct val="90000"/>
                </a:lnSpc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hu-HU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Gestionarea stresului și a oboselii</a:t>
              </a:r>
              <a:endParaRPr sz="2000" dirty="0"/>
            </a:p>
            <a:p>
              <a:pPr marL="202494" lvl="1" indent="-202494">
                <a:lnSpc>
                  <a:spcPct val="90000"/>
                </a:lnSpc>
                <a:spcBef>
                  <a:spcPts val="292"/>
                </a:spcBef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hu-HU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Rezolvarea problemelor etice</a:t>
              </a:r>
              <a:endParaRPr sz="2000" dirty="0"/>
            </a:p>
            <a:p>
              <a:pPr marL="202494" lvl="1" indent="-202494">
                <a:lnSpc>
                  <a:spcPct val="90000"/>
                </a:lnSpc>
                <a:spcBef>
                  <a:spcPts val="292"/>
                </a:spcBef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hu-HU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Învățarea continuă și îmbunătățirea calității</a:t>
              </a:r>
              <a:endParaRPr sz="2000" dirty="0"/>
            </a:p>
            <a:p>
              <a:pPr marL="202494" lvl="1" indent="-202494">
                <a:lnSpc>
                  <a:spcPct val="90000"/>
                </a:lnSpc>
                <a:spcBef>
                  <a:spcPts val="292"/>
                </a:spcBef>
                <a:buClr>
                  <a:schemeClr val="dk1"/>
                </a:buClr>
                <a:buSzPts val="2200"/>
                <a:buFont typeface="Montserrat"/>
                <a:buChar char="•"/>
              </a:pPr>
              <a:r>
                <a:rPr lang="hu-HU" sz="2000" dirty="0">
                  <a:solidFill>
                    <a:schemeClr val="dk1"/>
                  </a:solidFill>
                  <a:ea typeface="Montserrat"/>
                  <a:cs typeface="Montserrat"/>
                  <a:sym typeface="Montserrat"/>
                </a:rPr>
                <a:t>Competențe de mentorat și de predare</a:t>
              </a:r>
              <a:endParaRPr sz="2000" dirty="0"/>
            </a:p>
          </p:txBody>
        </p:sp>
      </p:grpSp>
      <p:sp>
        <p:nvSpPr>
          <p:cNvPr id="17" name="Google Shape;170;p3">
            <a:extLst>
              <a:ext uri="{FF2B5EF4-FFF2-40B4-BE49-F238E27FC236}">
                <a16:creationId xmlns:a16="http://schemas.microsoft.com/office/drawing/2014/main" id="{D9B21690-ACC8-8A25-ED9C-B8DBFD2ED297}"/>
              </a:ext>
            </a:extLst>
          </p:cNvPr>
          <p:cNvSpPr txBox="1"/>
          <p:nvPr/>
        </p:nvSpPr>
        <p:spPr>
          <a:xfrm>
            <a:off x="720725" y="6335954"/>
            <a:ext cx="9800178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985" tIns="40481" rIns="80985" bIns="40481" anchor="t" anchorCtr="0">
            <a:spAutoFit/>
          </a:bodyPr>
          <a:lstStyle/>
          <a:p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OECD (2018):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Feasibility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Study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on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Health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Workforce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Skills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Assessment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Supporting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health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workers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achieve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person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centred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hu-HU" sz="1594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care</a:t>
            </a:r>
            <a:r>
              <a:rPr lang="hu-HU" sz="1594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1594" dirty="0"/>
          </a:p>
        </p:txBody>
      </p:sp>
    </p:spTree>
    <p:extLst>
      <p:ext uri="{BB962C8B-B14F-4D97-AF65-F5344CB8AC3E}">
        <p14:creationId xmlns:p14="http://schemas.microsoft.com/office/powerpoint/2010/main" val="2696231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0F56C-47F1-58D7-63D8-971C65777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2300597"/>
            <a:ext cx="9685900" cy="3978878"/>
          </a:xfrm>
        </p:spPr>
        <p:txBody>
          <a:bodyPr/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Informații și resurse care </a:t>
            </a:r>
            <a:r>
              <a:rPr lang="ro-RO" sz="24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vă pot ajuta să vă înțelegeți mai bine rolul profesional în contextul digitalizării asistenței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farmaceutice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Exerciții</a:t>
            </a:r>
            <a:r>
              <a:rPr lang="ro-RO" sz="24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și instrumente care vă vor ajuta să colaborați mai bine pentru a îmbunătăți serviciile de asistență</a:t>
            </a: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farmaceutică </a:t>
            </a:r>
            <a:r>
              <a:rPr lang="ro-RO" sz="24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și să vă adaptați mai bine la schimbare</a:t>
            </a:r>
            <a:endParaRPr lang="ro-RO" sz="2400" noProof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Provocarea gândirii și să vă încurajeze să fiți un susținător al îmbunătățirii și schimbării în propriul mediu</a:t>
            </a:r>
            <a:endParaRPr lang="en-US" sz="2400" dirty="0"/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endParaRPr lang="en-US" sz="2400" dirty="0"/>
          </a:p>
        </p:txBody>
      </p:sp>
      <p:sp>
        <p:nvSpPr>
          <p:cNvPr id="4" name="Cím 1"/>
          <p:cNvSpPr txBox="1">
            <a:spLocks/>
          </p:cNvSpPr>
          <p:nvPr/>
        </p:nvSpPr>
        <p:spPr>
          <a:xfrm>
            <a:off x="0" y="1070381"/>
            <a:ext cx="6450448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400" b="1" dirty="0">
                <a:solidFill>
                  <a:srgbClr val="0063DC"/>
                </a:solidFill>
                <a:latin typeface="+mn-lt"/>
              </a:rPr>
              <a:t>Perioada de formare oferă:</a:t>
            </a:r>
            <a:endParaRPr lang="en-GB" sz="4400" b="1" dirty="0">
              <a:solidFill>
                <a:srgbClr val="0063DC"/>
              </a:solidFill>
              <a:latin typeface="+mn-lt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3BD108E-A093-B018-78DF-AFB45930D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10520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9DA75BC-44CB-6316-E28E-F6AD66152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3" y="515001"/>
            <a:ext cx="3784995" cy="703935"/>
          </a:xfrm>
        </p:spPr>
        <p:txBody>
          <a:bodyPr/>
          <a:lstStyle/>
          <a:p>
            <a:pPr algn="ctr"/>
            <a:r>
              <a:rPr lang="ro-RO" b="1" noProof="0" dirty="0"/>
              <a:t>Fii Motorul Progresului Tău!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17C87D-E035-669D-96F5-3D2971AD9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372" y="4247085"/>
            <a:ext cx="3026979" cy="2798435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89BC24F2-56C5-779C-285A-BB3943334C89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 bwMode="auto">
          <a:xfrm>
            <a:off x="301625" y="1530298"/>
            <a:ext cx="986187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ro-RO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	</a:t>
            </a:r>
            <a:r>
              <a:rPr kumimoji="0" lang="ro-RO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Acest curs </a:t>
            </a:r>
            <a:r>
              <a:rPr kumimoji="0" lang="ro-RO" sz="24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nu</a:t>
            </a:r>
            <a:r>
              <a:rPr kumimoji="0" lang="ro-RO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 pornește de la cunoștințele de bază IT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</a:t>
            </a:r>
            <a:endParaRPr kumimoji="0" lang="ro-RO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o-RO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ro-RO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Nu devii expert doar din ascultare </a:t>
            </a:r>
            <a:r>
              <a:rPr kumimoji="0" lang="ro-RO" sz="24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– implicarea activă</a:t>
            </a:r>
            <a:r>
              <a:rPr kumimoji="0" lang="ro-RO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 este cheia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</a:t>
            </a:r>
            <a:endParaRPr kumimoji="0" lang="ro-RO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o-RO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ro-RO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Progresul real vine din </a:t>
            </a:r>
            <a:r>
              <a:rPr kumimoji="0" lang="ro-RO" sz="24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exercițiu constant</a:t>
            </a:r>
            <a:r>
              <a:rPr kumimoji="0" lang="ro-RO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 și </a:t>
            </a:r>
            <a:r>
              <a:rPr kumimoji="0" lang="ro-RO" sz="24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curajul de a greși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</a:t>
            </a:r>
            <a:endParaRPr kumimoji="0" lang="ro-RO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o-RO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ro-RO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Materialul vizionat este un ghid </a:t>
            </a:r>
            <a:r>
              <a:rPr kumimoji="0" lang="ro-RO" sz="24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</a:rPr>
              <a:t>– succesul tău depinde de tine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!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27086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500C5-E0BC-BC27-A8D6-6CDE7ADEF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F8E6829-796D-D528-1314-5D01BFC508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4545756"/>
              </p:ext>
            </p:extLst>
          </p:nvPr>
        </p:nvGraphicFramePr>
        <p:xfrm>
          <a:off x="1972088" y="912830"/>
          <a:ext cx="8379020" cy="5552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858584CA-4904-F94B-9813-DEFC59AA5C0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t="15421" r="38505"/>
          <a:stretch/>
        </p:blipFill>
        <p:spPr>
          <a:xfrm>
            <a:off x="1643477" y="1614493"/>
            <a:ext cx="1238365" cy="7248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9F98FDF-E263-5A69-9B92-62B7881F996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rcRect t="12462" r="11712" b="12988"/>
          <a:stretch/>
        </p:blipFill>
        <p:spPr>
          <a:xfrm>
            <a:off x="2104224" y="3374268"/>
            <a:ext cx="1132902" cy="7435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FC39C9-045E-C0A2-E789-5DB8F2766A3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1740861" y="4838331"/>
            <a:ext cx="1182619" cy="8742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Cím 1">
            <a:extLst>
              <a:ext uri="{FF2B5EF4-FFF2-40B4-BE49-F238E27FC236}">
                <a16:creationId xmlns:a16="http://schemas.microsoft.com/office/drawing/2014/main" id="{F24D01FE-4A61-2717-8181-156DDC46E08C}"/>
              </a:ext>
            </a:extLst>
          </p:cNvPr>
          <p:cNvSpPr txBox="1">
            <a:spLocks/>
          </p:cNvSpPr>
          <p:nvPr/>
        </p:nvSpPr>
        <p:spPr>
          <a:xfrm>
            <a:off x="620274" y="147515"/>
            <a:ext cx="7230954" cy="57739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o-RO" sz="4000" b="1" noProof="0" dirty="0">
                <a:solidFill>
                  <a:srgbClr val="1A75DB"/>
                </a:solidFill>
                <a:latin typeface="+mn-lt"/>
              </a:rPr>
              <a:t>Organizarea cursului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6000156-608B-3C10-F5FE-F8FDBBFE00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984719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53610-3289-07B0-AE61-E138AEFD6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Kép 14" descr="A képen szöveg, képernyőkép, Betűtípus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0AB79C0-84BD-2849-D650-E0BBB4215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3877" b="-240"/>
          <a:stretch/>
        </p:blipFill>
        <p:spPr>
          <a:xfrm>
            <a:off x="-1" y="1"/>
            <a:ext cx="10799763" cy="781596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F7C9DA-71C7-3C14-29B1-A25A9AFEF531}"/>
              </a:ext>
            </a:extLst>
          </p:cNvPr>
          <p:cNvSpPr/>
          <p:nvPr/>
        </p:nvSpPr>
        <p:spPr>
          <a:xfrm>
            <a:off x="150606" y="75304"/>
            <a:ext cx="4485939" cy="69924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INSTRUIRE MODULARĂ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B32901-EAA3-DA3D-CC6F-74EAD854FEF2}"/>
              </a:ext>
            </a:extLst>
          </p:cNvPr>
          <p:cNvSpPr/>
          <p:nvPr/>
        </p:nvSpPr>
        <p:spPr>
          <a:xfrm>
            <a:off x="4885764" y="1841351"/>
            <a:ext cx="4485939" cy="69924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32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MODULUL 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05F2A7-2B88-0251-852A-B10510414682}"/>
              </a:ext>
            </a:extLst>
          </p:cNvPr>
          <p:cNvSpPr/>
          <p:nvPr/>
        </p:nvSpPr>
        <p:spPr>
          <a:xfrm>
            <a:off x="4885764" y="3250032"/>
            <a:ext cx="4485939" cy="125742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Modul de e-</a:t>
            </a:r>
            <a:r>
              <a:rPr lang="ro-RO" sz="2800" b="1" noProof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</a:t>
            </a:r>
            <a:r>
              <a:rPr lang="ro-RO" sz="28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(învățare electronică) </a:t>
            </a:r>
          </a:p>
          <a:p>
            <a:pPr algn="ctr"/>
            <a:r>
              <a:rPr lang="ro-RO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în</a:t>
            </a:r>
            <a:r>
              <a:rPr lang="ro-RO" sz="28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scopul integrării</a:t>
            </a:r>
          </a:p>
        </p:txBody>
      </p:sp>
    </p:spTree>
    <p:extLst>
      <p:ext uri="{BB962C8B-B14F-4D97-AF65-F5344CB8AC3E}">
        <p14:creationId xmlns:p14="http://schemas.microsoft.com/office/powerpoint/2010/main" val="3110595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Kép 16" descr="A képen szöveg, képernyőkép, Betűtípus, emblém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26B30A62-B480-3F45-D293-F345997524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878"/>
          <a:stretch/>
        </p:blipFill>
        <p:spPr>
          <a:xfrm>
            <a:off x="0" y="-14654"/>
            <a:ext cx="10021549" cy="7224725"/>
          </a:xfrm>
          <a:prstGeom prst="rect">
            <a:avLst/>
          </a:prstGeom>
        </p:spPr>
      </p:pic>
      <p:sp>
        <p:nvSpPr>
          <p:cNvPr id="16" name="Téglalap 15">
            <a:extLst>
              <a:ext uri="{FF2B5EF4-FFF2-40B4-BE49-F238E27FC236}">
                <a16:creationId xmlns:a16="http://schemas.microsoft.com/office/drawing/2014/main" id="{FB50CD01-3086-F574-848B-52BA30B4F933}"/>
              </a:ext>
            </a:extLst>
          </p:cNvPr>
          <p:cNvSpPr/>
          <p:nvPr/>
        </p:nvSpPr>
        <p:spPr>
          <a:xfrm>
            <a:off x="9513651" y="-25412"/>
            <a:ext cx="1286112" cy="722472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5C7A3E-120F-EB15-8E2C-06F271E26891}"/>
              </a:ext>
            </a:extLst>
          </p:cNvPr>
          <p:cNvSpPr/>
          <p:nvPr/>
        </p:nvSpPr>
        <p:spPr>
          <a:xfrm>
            <a:off x="150606" y="75304"/>
            <a:ext cx="4485939" cy="69924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INSTRUIRE MODULARĂ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200ECC3-6DEA-8056-BF01-A7862AA3CF04}"/>
              </a:ext>
            </a:extLst>
          </p:cNvPr>
          <p:cNvSpPr/>
          <p:nvPr/>
        </p:nvSpPr>
        <p:spPr>
          <a:xfrm>
            <a:off x="5010774" y="1561652"/>
            <a:ext cx="4000052" cy="69924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32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MODULUL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76C554-6591-6482-9C72-78926979194C}"/>
              </a:ext>
            </a:extLst>
          </p:cNvPr>
          <p:cNvSpPr/>
          <p:nvPr/>
        </p:nvSpPr>
        <p:spPr>
          <a:xfrm>
            <a:off x="5010774" y="2357718"/>
            <a:ext cx="4000052" cy="132799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Îndrumarea </a:t>
            </a:r>
          </a:p>
          <a:p>
            <a:pPr algn="ctr"/>
            <a:r>
              <a:rPr lang="ro-RO" sz="2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transformării digitale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75F8CB-F7D2-6ED7-FC94-045DA76E34A6}"/>
              </a:ext>
            </a:extLst>
          </p:cNvPr>
          <p:cNvSpPr/>
          <p:nvPr/>
        </p:nvSpPr>
        <p:spPr>
          <a:xfrm>
            <a:off x="4951034" y="4478768"/>
            <a:ext cx="4160693" cy="132799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o-RO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Tehnologii digitale în domeniul sănătății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Îndrumarea schimbării digitale</a:t>
            </a:r>
            <a:endParaRPr lang="ro-RO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CF5E0B-B921-540D-C854-37E291A1BC93}"/>
              </a:ext>
            </a:extLst>
          </p:cNvPr>
          <p:cNvSpPr/>
          <p:nvPr/>
        </p:nvSpPr>
        <p:spPr>
          <a:xfrm>
            <a:off x="0" y="1561652"/>
            <a:ext cx="2291379" cy="60002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7FD980-F956-ED62-8E2B-E46D0D0809A3}"/>
              </a:ext>
            </a:extLst>
          </p:cNvPr>
          <p:cNvSpPr/>
          <p:nvPr/>
        </p:nvSpPr>
        <p:spPr>
          <a:xfrm>
            <a:off x="-1" y="2250140"/>
            <a:ext cx="2291379" cy="387275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Tendințe digitale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9630A-D73C-5701-5076-BE07DB946B2D}"/>
              </a:ext>
            </a:extLst>
          </p:cNvPr>
          <p:cNvSpPr/>
          <p:nvPr/>
        </p:nvSpPr>
        <p:spPr>
          <a:xfrm>
            <a:off x="-2" y="2932989"/>
            <a:ext cx="2291379" cy="387275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Acțiune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5C1857-2EA9-3A78-9751-B66FAC76DD34}"/>
              </a:ext>
            </a:extLst>
          </p:cNvPr>
          <p:cNvSpPr/>
          <p:nvPr/>
        </p:nvSpPr>
        <p:spPr>
          <a:xfrm>
            <a:off x="74157" y="3637354"/>
            <a:ext cx="3658746" cy="387275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Schimbare și leadership (conducere)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1640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AF0368-8491-3C11-D0C0-088835800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soportba foglalás 2">
            <a:extLst>
              <a:ext uri="{FF2B5EF4-FFF2-40B4-BE49-F238E27FC236}">
                <a16:creationId xmlns:a16="http://schemas.microsoft.com/office/drawing/2014/main" id="{B63CC9F0-AC27-6984-0CBF-19A47494F99E}"/>
              </a:ext>
            </a:extLst>
          </p:cNvPr>
          <p:cNvGrpSpPr/>
          <p:nvPr/>
        </p:nvGrpSpPr>
        <p:grpSpPr>
          <a:xfrm>
            <a:off x="0" y="0"/>
            <a:ext cx="10799763" cy="7199313"/>
            <a:chOff x="0" y="0"/>
            <a:chExt cx="10799763" cy="7199313"/>
          </a:xfrm>
        </p:grpSpPr>
        <p:pic>
          <p:nvPicPr>
            <p:cNvPr id="19" name="Kép 18" descr="A képen szöveg, képernyőkép, Betűtípus, tervezés látható&#10;&#10;Előfordulhat, hogy a mesterséges intelligencia által létrehozott tartalom helytelen.">
              <a:extLst>
                <a:ext uri="{FF2B5EF4-FFF2-40B4-BE49-F238E27FC236}">
                  <a16:creationId xmlns:a16="http://schemas.microsoft.com/office/drawing/2014/main" id="{79F6B720-3840-43BD-88D7-32CE38910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599084" cy="7199313"/>
            </a:xfrm>
            <a:prstGeom prst="rect">
              <a:avLst/>
            </a:prstGeom>
          </p:spPr>
        </p:pic>
        <p:sp>
          <p:nvSpPr>
            <p:cNvPr id="2" name="Téglalap 1">
              <a:extLst>
                <a:ext uri="{FF2B5EF4-FFF2-40B4-BE49-F238E27FC236}">
                  <a16:creationId xmlns:a16="http://schemas.microsoft.com/office/drawing/2014/main" id="{F66AE215-F4EC-246E-63CF-3C77FDA2F2BB}"/>
                </a:ext>
              </a:extLst>
            </p:cNvPr>
            <p:cNvSpPr/>
            <p:nvPr/>
          </p:nvSpPr>
          <p:spPr>
            <a:xfrm>
              <a:off x="9513651" y="0"/>
              <a:ext cx="1286112" cy="7199313"/>
            </a:xfrm>
            <a:prstGeom prst="rect">
              <a:avLst/>
            </a:prstGeom>
            <a:solidFill>
              <a:srgbClr val="004A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F126CEFD-CAA9-A30A-FE73-B8F4C7D5E254}"/>
              </a:ext>
            </a:extLst>
          </p:cNvPr>
          <p:cNvSpPr/>
          <p:nvPr/>
        </p:nvSpPr>
        <p:spPr>
          <a:xfrm>
            <a:off x="150606" y="75304"/>
            <a:ext cx="4485939" cy="69924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INSTRUIRE MODULARĂ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7C3481-FEBB-176A-4897-6CE09E4CE86A}"/>
              </a:ext>
            </a:extLst>
          </p:cNvPr>
          <p:cNvSpPr/>
          <p:nvPr/>
        </p:nvSpPr>
        <p:spPr>
          <a:xfrm>
            <a:off x="4799542" y="1852109"/>
            <a:ext cx="3313356" cy="69924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32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MODULUL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C96BDD-8D1D-A2C5-9DB9-7AFBF3DD1969}"/>
              </a:ext>
            </a:extLst>
          </p:cNvPr>
          <p:cNvSpPr/>
          <p:nvPr/>
        </p:nvSpPr>
        <p:spPr>
          <a:xfrm>
            <a:off x="4799542" y="2551356"/>
            <a:ext cx="3313356" cy="132799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Comunicare, echipe și cultură </a:t>
            </a:r>
          </a:p>
          <a:p>
            <a:pPr algn="ctr"/>
            <a:r>
              <a:rPr lang="ro-RO" sz="2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în era digitală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4830B9-65E5-2D76-868D-05A19A0B1FE5}"/>
              </a:ext>
            </a:extLst>
          </p:cNvPr>
          <p:cNvSpPr/>
          <p:nvPr/>
        </p:nvSpPr>
        <p:spPr>
          <a:xfrm>
            <a:off x="4721690" y="4129755"/>
            <a:ext cx="2353408" cy="132799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o-RO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Comunicare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Echipă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o-RO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Cultură</a:t>
            </a:r>
            <a:endParaRPr lang="ro-RO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943F1E-0586-4C8A-A265-EC7726DCA4ED}"/>
              </a:ext>
            </a:extLst>
          </p:cNvPr>
          <p:cNvSpPr/>
          <p:nvPr/>
        </p:nvSpPr>
        <p:spPr>
          <a:xfrm>
            <a:off x="0" y="1852109"/>
            <a:ext cx="1990165" cy="52471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B5F114-1A91-4919-ABF7-D5214EF21231}"/>
              </a:ext>
            </a:extLst>
          </p:cNvPr>
          <p:cNvSpPr/>
          <p:nvPr/>
        </p:nvSpPr>
        <p:spPr>
          <a:xfrm>
            <a:off x="0" y="2529840"/>
            <a:ext cx="1990165" cy="268941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</a:t>
            </a:r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+ Colab.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6C7C8A-DA3B-7A5B-080C-6C3DEEEBA5B4}"/>
              </a:ext>
            </a:extLst>
          </p:cNvPr>
          <p:cNvSpPr/>
          <p:nvPr/>
        </p:nvSpPr>
        <p:spPr>
          <a:xfrm>
            <a:off x="118334" y="3083601"/>
            <a:ext cx="1742738" cy="387275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Acțiune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8FFD95-564A-8230-D0FB-FFBF4ACB626B}"/>
              </a:ext>
            </a:extLst>
          </p:cNvPr>
          <p:cNvSpPr/>
          <p:nvPr/>
        </p:nvSpPr>
        <p:spPr>
          <a:xfrm>
            <a:off x="15750" y="3728437"/>
            <a:ext cx="2542982" cy="318972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</a:t>
            </a:r>
            <a:r>
              <a:rPr lang="ro-R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., echipă, conflict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2061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19D27F-485F-424B-BBA9-7FA72AD92939}">
  <ds:schemaRefs>
    <ds:schemaRef ds:uri="0cb709d3-8535-4900-99f2-74827045ee9b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3f9b33f2-e184-4f9f-88d2-a82b0ebeece2"/>
    <ds:schemaRef ds:uri="2da7511b-2940-4308-a464-b67521a1cece"/>
  </ds:schemaRefs>
</ds:datastoreItem>
</file>

<file path=customXml/itemProps3.xml><?xml version="1.0" encoding="utf-8"?>
<ds:datastoreItem xmlns:ds="http://schemas.openxmlformats.org/officeDocument/2006/customXml" ds:itemID="{402A34CF-6A49-4DBE-AE8D-413A21CD0D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H-PASS_presentation_WP1_25July2023</Template>
  <TotalTime>4673</TotalTime>
  <Words>1149</Words>
  <Application>Microsoft Office PowerPoint</Application>
  <PresentationFormat>Custom</PresentationFormat>
  <Paragraphs>150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Montserrat</vt:lpstr>
      <vt:lpstr>Symbol</vt:lpstr>
      <vt:lpstr>Wingdings</vt:lpstr>
      <vt:lpstr>Tema di Office</vt:lpstr>
      <vt:lpstr>1_Tema di Office</vt:lpstr>
      <vt:lpstr>Plan de lucru  Modulul 0 Scurtă prezentare</vt:lpstr>
      <vt:lpstr>Tendințele în domeniul sănătății în sec. XXI</vt:lpstr>
      <vt:lpstr>Competențe transversale pentru                  îngrijirea medicală personalizată</vt:lpstr>
      <vt:lpstr>PowerPoint Presentation</vt:lpstr>
      <vt:lpstr>Fii Motorul Progresului Tău!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Materiale interactive</vt:lpstr>
      <vt:lpstr>Programul de lucru implică: </vt:lpstr>
      <vt:lpstr>Programul de lucru implică:</vt:lpstr>
      <vt:lpstr>Recomandări pentru  programarea timpului de lucru</vt:lpstr>
      <vt:lpstr>Lucrări în grup on-line</vt:lpstr>
      <vt:lpstr>Sondaje și feedback </vt:lpstr>
      <vt:lpstr>H-PASS – este mai mult decât un training, este...</vt:lpstr>
      <vt:lpstr>Calendar training</vt:lpstr>
      <vt:lpstr>Modul de accesare a paginii Trainingului</vt:lpstr>
      <vt:lpstr>Modul de accesare a paginii Trainingului</vt:lpstr>
      <vt:lpstr>Succesul nu vine din urmăritul pasiv – implică-te și vei reuși!</vt:lpstr>
      <vt:lpstr>Sfârșitul unității de învățare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STEERING COMMITTEE MEETING</dc:title>
  <dc:creator>szogi.melinda</dc:creator>
  <cp:lastModifiedBy>Octavia Gligor</cp:lastModifiedBy>
  <cp:revision>63</cp:revision>
  <dcterms:created xsi:type="dcterms:W3CDTF">2023-07-21T15:01:30Z</dcterms:created>
  <dcterms:modified xsi:type="dcterms:W3CDTF">2026-04-08T11:05:53Z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