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1"/>
  </p:notesMasterIdLst>
  <p:handoutMasterIdLst>
    <p:handoutMasterId r:id="rId42"/>
  </p:handoutMasterIdLst>
  <p:sldIdLst>
    <p:sldId id="256" r:id="rId5"/>
    <p:sldId id="297" r:id="rId6"/>
    <p:sldId id="303" r:id="rId7"/>
    <p:sldId id="301" r:id="rId8"/>
    <p:sldId id="302" r:id="rId9"/>
    <p:sldId id="299" r:id="rId10"/>
    <p:sldId id="300" r:id="rId11"/>
    <p:sldId id="298" r:id="rId12"/>
    <p:sldId id="257" r:id="rId13"/>
    <p:sldId id="258" r:id="rId14"/>
    <p:sldId id="270" r:id="rId15"/>
    <p:sldId id="286" r:id="rId16"/>
    <p:sldId id="284" r:id="rId17"/>
    <p:sldId id="271" r:id="rId18"/>
    <p:sldId id="285" r:id="rId19"/>
    <p:sldId id="287" r:id="rId20"/>
    <p:sldId id="273" r:id="rId21"/>
    <p:sldId id="274" r:id="rId22"/>
    <p:sldId id="275" r:id="rId23"/>
    <p:sldId id="288" r:id="rId24"/>
    <p:sldId id="289" r:id="rId25"/>
    <p:sldId id="276" r:id="rId26"/>
    <p:sldId id="290" r:id="rId27"/>
    <p:sldId id="277" r:id="rId28"/>
    <p:sldId id="282" r:id="rId29"/>
    <p:sldId id="278" r:id="rId30"/>
    <p:sldId id="283" r:id="rId31"/>
    <p:sldId id="279" r:id="rId32"/>
    <p:sldId id="281" r:id="rId33"/>
    <p:sldId id="291" r:id="rId34"/>
    <p:sldId id="292" r:id="rId35"/>
    <p:sldId id="293" r:id="rId36"/>
    <p:sldId id="296" r:id="rId37"/>
    <p:sldId id="294" r:id="rId38"/>
    <p:sldId id="295" r:id="rId39"/>
    <p:sldId id="269" r:id="rId40"/>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3DC"/>
    <a:srgbClr val="1A75DB"/>
    <a:srgbClr val="E5FBFB"/>
    <a:srgbClr val="00C6D6"/>
    <a:srgbClr val="02FFD2"/>
    <a:srgbClr val="FB0087"/>
    <a:srgbClr val="AB00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D12BE8-F1CD-4829-98CE-64A9744B74B6}" v="1" dt="2026-04-08T11:33:00.1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6227" autoAdjust="0"/>
  </p:normalViewPr>
  <p:slideViewPr>
    <p:cSldViewPr snapToGrid="0">
      <p:cViewPr varScale="1">
        <p:scale>
          <a:sx n="56" d="100"/>
          <a:sy n="56" d="100"/>
        </p:scale>
        <p:origin x="1882" y="5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ctavia Gligor" userId="e69cddd200b289c7" providerId="LiveId" clId="{63DFBC67-2417-417A-A85E-D6DC50EF74FB}"/>
    <pc:docChg chg="modSld">
      <pc:chgData name="Octavia Gligor" userId="e69cddd200b289c7" providerId="LiveId" clId="{63DFBC67-2417-417A-A85E-D6DC50EF74FB}" dt="2026-04-08T11:33:00.178" v="0"/>
      <pc:docMkLst>
        <pc:docMk/>
      </pc:docMkLst>
      <pc:sldChg chg="addSp modSp">
        <pc:chgData name="Octavia Gligor" userId="e69cddd200b289c7" providerId="LiveId" clId="{63DFBC67-2417-417A-A85E-D6DC50EF74FB}" dt="2026-04-08T11:33:00.178" v="0"/>
        <pc:sldMkLst>
          <pc:docMk/>
          <pc:sldMk cId="839785364" sldId="256"/>
        </pc:sldMkLst>
        <pc:spChg chg="add mod">
          <ac:chgData name="Octavia Gligor" userId="e69cddd200b289c7" providerId="LiveId" clId="{63DFBC67-2417-417A-A85E-D6DC50EF74FB}" dt="2026-04-08T11:33:00.178" v="0"/>
          <ac:spMkLst>
            <pc:docMk/>
            <pc:sldMk cId="839785364" sldId="256"/>
            <ac:spMk id="10" creationId="{6DF62F29-B5B7-CA3B-BC0B-339C733B326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go.microsoft.com/fwlink/p?linkid=2233924"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121512"/>
                </a:solidFill>
                <a:effectLst/>
                <a:latin typeface="-apple-system"/>
              </a:rPr>
              <a:t>Criptarea datelor r o măsură esențială pentru conformitatea cu GDPR, deoarece ajută organizațiile să protejeze informațiile personale ale utilizatorilor împotriva accesului neautorizat.</a:t>
            </a:r>
          </a:p>
          <a:p>
            <a:endParaRPr lang="en-US" b="0" i="0">
              <a:solidFill>
                <a:srgbClr val="121512"/>
              </a:solidFill>
              <a:effectLst/>
              <a:latin typeface="-apple-system"/>
            </a:endParaRPr>
          </a:p>
          <a:p>
            <a:r>
              <a:rPr lang="en-US" b="0" i="0">
                <a:solidFill>
                  <a:srgbClr val="121512"/>
                </a:solidFill>
                <a:effectLst/>
                <a:latin typeface="-apple-system"/>
              </a:rPr>
              <a:t> În caz de breșe de securitate, utilizarea criptării diminua riscul de amenzi, deoarece demonstrează efortul de a asigura confidențialitatea datelor. </a:t>
            </a:r>
          </a:p>
          <a:p>
            <a:endParaRPr lang="en-US" b="0" i="0">
              <a:solidFill>
                <a:srgbClr val="121512"/>
              </a:solidFill>
              <a:effectLst/>
              <a:latin typeface="-apple-system"/>
            </a:endParaRPr>
          </a:p>
          <a:p>
            <a:r>
              <a:rPr lang="en-US" b="0" i="0">
                <a:solidFill>
                  <a:srgbClr val="121512"/>
                </a:solidFill>
                <a:effectLst/>
                <a:latin typeface="-apple-system"/>
              </a:rPr>
              <a:t>Astfel, criptarea nu doar că protejează datele, ci și facilitează respectarea cerințelor GDPR privind securitatea și raportarea breșelor.</a:t>
            </a:r>
            <a:endParaRPr lang="en-US"/>
          </a:p>
        </p:txBody>
      </p:sp>
      <p:sp>
        <p:nvSpPr>
          <p:cNvPr id="4" name="Slide Number Placeholder 3"/>
          <p:cNvSpPr>
            <a:spLocks noGrp="1"/>
          </p:cNvSpPr>
          <p:nvPr>
            <p:ph type="sldNum" sz="quarter" idx="5"/>
          </p:nvPr>
        </p:nvSpPr>
        <p:spPr/>
        <p:txBody>
          <a:bodyPr/>
          <a:lstStyle/>
          <a:p>
            <a:fld id="{5E4A9807-1C24-8F4A-B3C7-A6E31FA5BB7A}" type="slidenum">
              <a:rPr lang="it-IT" smtClean="0"/>
              <a:t>6</a:t>
            </a:fld>
            <a:endParaRPr lang="it-IT"/>
          </a:p>
        </p:txBody>
      </p:sp>
    </p:spTree>
    <p:extLst>
      <p:ext uri="{BB962C8B-B14F-4D97-AF65-F5344CB8AC3E}">
        <p14:creationId xmlns:p14="http://schemas.microsoft.com/office/powerpoint/2010/main" val="139237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În măsura în care acest lucru este posibil, </a:t>
            </a:r>
            <a:endParaRPr lang="en-US"/>
          </a:p>
        </p:txBody>
      </p:sp>
      <p:sp>
        <p:nvSpPr>
          <p:cNvPr id="4" name="Slide Number Placeholder 3"/>
          <p:cNvSpPr>
            <a:spLocks noGrp="1"/>
          </p:cNvSpPr>
          <p:nvPr>
            <p:ph type="sldNum" sz="quarter" idx="5"/>
          </p:nvPr>
        </p:nvSpPr>
        <p:spPr/>
        <p:txBody>
          <a:bodyPr/>
          <a:lstStyle/>
          <a:p>
            <a:fld id="{5E4A9807-1C24-8F4A-B3C7-A6E31FA5BB7A}" type="slidenum">
              <a:rPr lang="it-IT" smtClean="0"/>
              <a:t>24</a:t>
            </a:fld>
            <a:endParaRPr lang="it-IT"/>
          </a:p>
        </p:txBody>
      </p:sp>
    </p:spTree>
    <p:extLst>
      <p:ext uri="{BB962C8B-B14F-4D97-AF65-F5344CB8AC3E}">
        <p14:creationId xmlns:p14="http://schemas.microsoft.com/office/powerpoint/2010/main" val="511640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Selectează modul de criptare (cipher mode)</a:t>
            </a:r>
          </a:p>
          <a:p>
            <a:r>
              <a:rPr lang="fr-FR" sz="1200" b="0" i="0" kern="1200">
                <a:solidFill>
                  <a:schemeClr val="tx1"/>
                </a:solidFill>
                <a:effectLst/>
                <a:latin typeface="+mn-lt"/>
                <a:ea typeface="+mn-ea"/>
                <a:cs typeface="+mn-cs"/>
              </a:rPr>
              <a:t>CBC – </a:t>
            </a:r>
            <a:r>
              <a:rPr lang="en-US" sz="1200" b="1" i="0" kern="1200">
                <a:solidFill>
                  <a:schemeClr val="tx1"/>
                </a:solidFill>
                <a:effectLst/>
                <a:latin typeface="+mn-lt"/>
                <a:ea typeface="+mn-ea"/>
                <a:cs typeface="+mn-cs"/>
              </a:rPr>
              <a:t>CBC (Cipher Block Chaining)</a:t>
            </a:r>
            <a:r>
              <a:rPr lang="en-US" sz="1200" b="0" i="0" kern="1200">
                <a:solidFill>
                  <a:schemeClr val="tx1"/>
                </a:solidFill>
                <a:effectLst/>
                <a:latin typeface="+mn-lt"/>
                <a:ea typeface="+mn-ea"/>
                <a:cs typeface="+mn-cs"/>
              </a:rPr>
              <a:t> - Necesită o valoare inițială numită IV (vector de inițializare). Oferă securitate sporită, deoarece blocurile sunt dependente între ele. Însă, este vulnerabil dacă IV-ul nu este aleator și unic.</a:t>
            </a:r>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ECB – </a:t>
            </a:r>
            <a:r>
              <a:rPr lang="en-US" sz="1200" b="1" i="0" kern="1200">
                <a:solidFill>
                  <a:schemeClr val="tx1"/>
                </a:solidFill>
                <a:effectLst/>
                <a:latin typeface="+mn-lt"/>
                <a:ea typeface="+mn-ea"/>
                <a:cs typeface="+mn-cs"/>
              </a:rPr>
              <a:t>ECB (Electronic Codebook)</a:t>
            </a:r>
            <a:r>
              <a:rPr lang="en-US" sz="1200" b="0" i="0" kern="1200">
                <a:solidFill>
                  <a:schemeClr val="tx1"/>
                </a:solidFill>
                <a:effectLst/>
                <a:latin typeface="+mn-lt"/>
                <a:ea typeface="+mn-ea"/>
                <a:cs typeface="+mn-cs"/>
              </a:rPr>
              <a:t>  - Fiecare bloc de date este criptat independent, folosind aceeași cheie. -Este simplu și rapid, dar are o mare vulnerabilitate vulnerabil</a:t>
            </a:r>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CTR – </a:t>
            </a:r>
            <a:r>
              <a:rPr lang="en-US" sz="1200" b="1" i="0" kern="1200">
                <a:solidFill>
                  <a:schemeClr val="tx1"/>
                </a:solidFill>
                <a:effectLst/>
                <a:latin typeface="+mn-lt"/>
                <a:ea typeface="+mn-ea"/>
                <a:cs typeface="+mn-cs"/>
              </a:rPr>
              <a:t>CTR (Counter Mode)</a:t>
            </a:r>
            <a:r>
              <a:rPr lang="en-US" sz="1200" b="0" i="0" kern="1200">
                <a:solidFill>
                  <a:schemeClr val="tx1"/>
                </a:solidFill>
                <a:effectLst/>
                <a:latin typeface="+mn-lt"/>
                <a:ea typeface="+mn-ea"/>
                <a:cs typeface="+mn-cs"/>
              </a:rPr>
              <a:t> Poate fi criptat și decriptat în mod paralel, fiind foarte performant.</a:t>
            </a:r>
          </a:p>
          <a:p>
            <a:r>
              <a:rPr lang="fr-FR" sz="1200" b="0" i="0" kern="1200">
                <a:solidFill>
                  <a:schemeClr val="tx1"/>
                </a:solidFill>
                <a:effectLst/>
                <a:latin typeface="+mn-lt"/>
                <a:ea typeface="+mn-ea"/>
                <a:cs typeface="+mn-cs"/>
              </a:rPr>
              <a:t>GCM - </a:t>
            </a:r>
            <a:r>
              <a:rPr lang="en-US" sz="1200" b="1" i="0" kern="1200">
                <a:solidFill>
                  <a:schemeClr val="tx1"/>
                </a:solidFill>
                <a:effectLst/>
                <a:latin typeface="+mn-lt"/>
                <a:ea typeface="+mn-ea"/>
                <a:cs typeface="+mn-cs"/>
              </a:rPr>
              <a:t>GCM (Galois/Counter Mode)</a:t>
            </a:r>
            <a:r>
              <a:rPr lang="en-US" sz="1200" b="0" i="0" kern="1200">
                <a:solidFill>
                  <a:schemeClr val="tx1"/>
                </a:solidFill>
                <a:effectLst/>
                <a:latin typeface="+mn-lt"/>
                <a:ea typeface="+mn-ea"/>
                <a:cs typeface="+mn-cs"/>
              </a:rPr>
              <a:t> ste rapid, sigur și foarte folosit în aplicații modern</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Padding este procesul de adăugare a unor date suplimentare la finalul unui mesaje pentru a face ca lungimea acestuia să fie un multiplu al blocului de criptare utilizat de algoritm.</a:t>
            </a:r>
          </a:p>
          <a:p>
            <a:r>
              <a:rPr lang="en-US" sz="1200" b="0" i="0" kern="1200">
                <a:solidFill>
                  <a:schemeClr val="tx1"/>
                </a:solidFill>
                <a:effectLst/>
                <a:latin typeface="+mn-lt"/>
                <a:ea typeface="+mn-ea"/>
                <a:cs typeface="+mn-cs"/>
              </a:rPr>
              <a:t>Majoritatea algoritmilor de criptare pe bloc (cum ar fi AES, DES) necesită ca datele să fie de o anumită lungime fixă.</a:t>
            </a:r>
          </a:p>
          <a:p>
            <a:endParaRPr lang="en-US"/>
          </a:p>
          <a:p>
            <a:r>
              <a:rPr lang="en-US"/>
              <a:t>Keysize – complexitate de 2 la puterea </a:t>
            </a:r>
          </a:p>
        </p:txBody>
      </p:sp>
      <p:sp>
        <p:nvSpPr>
          <p:cNvPr id="4" name="Slide Number Placeholder 3"/>
          <p:cNvSpPr>
            <a:spLocks noGrp="1"/>
          </p:cNvSpPr>
          <p:nvPr>
            <p:ph type="sldNum" sz="quarter" idx="5"/>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283815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În fiecare zi, suntem expuşi, atât acasă cât şi la locul de muncă, la ameninţări ce îşi au originea în spaţiul virtual. În majoritatea cazurilor nici măcar nu suntem conştienţi de acest lucru, sau dacă-l realizăm, nu reacţionăm la aceste ameninţări într-o manieră adecvată. În media apar zilnic articole referitoare la incidente de securitate şi la impactul pe care acestea îl au asupra noastră, ca indivizi sau organizaţii deopotrivă. </a:t>
            </a:r>
          </a:p>
        </p:txBody>
      </p:sp>
      <p:sp>
        <p:nvSpPr>
          <p:cNvPr id="4" name="Slide Number Placeholder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637953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2750006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Când vine vorba de date sensibile, instituţiile publice, băncile sau marile companii sunt mai... „conservatoare” şi nu solicită să le fie transmise prin banalul e-mail. Aşa că, cel mai probabil, acel mesaj prin care ţi se spune că banca ta doreşte să actualizeze datele clienţilor şi are nevoie şi de ale tale, inclusiv numărul cardului bancar, codul PIN şi parola de conectare la contul de Internet Banking... nu este de la bancă!</a:t>
            </a:r>
          </a:p>
        </p:txBody>
      </p:sp>
      <p:sp>
        <p:nvSpPr>
          <p:cNvPr id="4" name="Slide Number Placeholder 3"/>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869826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Un atac DDoS vizează site-urile web și serverele, întrerupând serviciile de rețea în încercarea de a epuiza resursele unei aplicații. Infractorii din spatele acestor atacuri inundă un site cu trafic anormal, ducând la o funcționalitate slabă a site-ului web sau trimițându-l complet offline. Aceste </a:t>
            </a:r>
            <a:r>
              <a:rPr lang="en-US" sz="1200" b="0" i="0" kern="1200">
                <a:solidFill>
                  <a:schemeClr val="tx1"/>
                </a:solidFill>
                <a:effectLst/>
                <a:latin typeface="+mn-lt"/>
                <a:ea typeface="+mn-ea"/>
                <a:cs typeface="+mn-cs"/>
                <a:hlinkClick r:id="rId3"/>
              </a:rPr>
              <a:t>tipuri de atacuri sunt în creștere</a:t>
            </a:r>
            <a:r>
              <a:rPr lang="en-US" sz="1200" b="0" i="0" kern="1200">
                <a:solidFill>
                  <a:schemeClr val="tx1"/>
                </a:solidFill>
                <a:effectLst/>
                <a:latin typeface="+mn-lt"/>
                <a:ea typeface="+mn-ea"/>
                <a:cs typeface="+mn-cs"/>
              </a:rPr>
              <a:t>.</a:t>
            </a:r>
          </a:p>
          <a:p>
            <a:r>
              <a:rPr lang="en-US" sz="1200" b="0" i="0" kern="1200">
                <a:solidFill>
                  <a:schemeClr val="tx1"/>
                </a:solidFill>
                <a:effectLst/>
                <a:latin typeface="+mn-lt"/>
                <a:ea typeface="+mn-ea"/>
                <a:cs typeface="+mn-cs"/>
              </a:rPr>
              <a:t>Atacurile DDoS sunt ample și vizează tot felul de domenii și dimensiuni de companii din întreaga lume. Anumite domenii, cum ar fi jocurile, comerțul electronic și telecomunicațiile, sunt vizate mai mult decât altele. Atacurile DDoS sunt unele dintre cele mai comune amenințări cibernetice și vă pot compromite firma, securitatea online, vânzările și reputația.</a:t>
            </a:r>
          </a:p>
          <a:p>
            <a:endParaRPr lang="en-US" sz="1200" b="0" i="0" kern="1200">
              <a:solidFill>
                <a:schemeClr val="tx1"/>
              </a:solidFill>
              <a:effectLst/>
              <a:latin typeface="+mn-lt"/>
              <a:ea typeface="+mn-ea"/>
              <a:cs typeface="+mn-cs"/>
            </a:endParaRP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 DDoS se încadrează într-una din trei categorii principale: atac volumetric, atac de protocol și atac la stratul de resurse.</a:t>
            </a:r>
            <a:endParaRPr lang="en-US"/>
          </a:p>
        </p:txBody>
      </p:sp>
      <p:sp>
        <p:nvSpPr>
          <p:cNvPr id="4" name="Slide Number Placeholder 3"/>
          <p:cNvSpPr>
            <a:spLocks noGrp="1"/>
          </p:cNvSpPr>
          <p:nvPr>
            <p:ph type="sldNum" sz="quarter" idx="5"/>
          </p:nvPr>
        </p:nvSpPr>
        <p:spPr/>
        <p:txBody>
          <a:bodyPr/>
          <a:lstStyle/>
          <a:p>
            <a:fld id="{5E4A9807-1C24-8F4A-B3C7-A6E31FA5BB7A}" type="slidenum">
              <a:rPr lang="it-IT" smtClean="0"/>
              <a:t>20</a:t>
            </a:fld>
            <a:endParaRPr lang="it-IT"/>
          </a:p>
        </p:txBody>
      </p:sp>
    </p:spTree>
    <p:extLst>
      <p:ext uri="{BB962C8B-B14F-4D97-AF65-F5344CB8AC3E}">
        <p14:creationId xmlns:p14="http://schemas.microsoft.com/office/powerpoint/2010/main" val="1145104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mn-lt"/>
                <a:ea typeface="+mn-ea"/>
                <a:cs typeface="+mn-cs"/>
              </a:rPr>
              <a:t>Cum să detectați și să răspundeți la un atac DDoS</a:t>
            </a:r>
          </a:p>
          <a:p>
            <a:r>
              <a:rPr lang="en-US" sz="1200" b="0" i="0" kern="1200">
                <a:solidFill>
                  <a:schemeClr val="tx1"/>
                </a:solidFill>
                <a:effectLst/>
                <a:latin typeface="+mn-lt"/>
                <a:ea typeface="+mn-ea"/>
                <a:cs typeface="+mn-cs"/>
              </a:rPr>
              <a:t>Deși nu există nicio modalitate de a detecta un atac DDoS, există câteva semne că rețeaua dvs. este atacată:</a:t>
            </a:r>
          </a:p>
          <a:p>
            <a:r>
              <a:rPr lang="en-US" sz="1200" b="0" i="0" kern="1200">
                <a:solidFill>
                  <a:schemeClr val="tx1"/>
                </a:solidFill>
                <a:effectLst/>
                <a:latin typeface="+mn-lt"/>
                <a:ea typeface="+mn-ea"/>
                <a:cs typeface="+mn-cs"/>
              </a:rPr>
              <a:t>Vedeți o creștere a traficului web, aparent de nicăieri, care provine de la aceeași adresă IP sau din același interval.</a:t>
            </a:r>
          </a:p>
          <a:p>
            <a:r>
              <a:rPr lang="en-US" sz="1200" b="0" i="0" kern="1200">
                <a:solidFill>
                  <a:schemeClr val="tx1"/>
                </a:solidFill>
                <a:effectLst/>
                <a:latin typeface="+mn-lt"/>
                <a:ea typeface="+mn-ea"/>
                <a:cs typeface="+mn-cs"/>
              </a:rPr>
              <a:t>Vă confruntați cu o performanță lentă sau neregulată a rețelei.</a:t>
            </a:r>
          </a:p>
          <a:p>
            <a:r>
              <a:rPr lang="en-US" sz="1200" b="0" i="0" kern="1200">
                <a:solidFill>
                  <a:schemeClr val="tx1"/>
                </a:solidFill>
                <a:effectLst/>
                <a:latin typeface="+mn-lt"/>
                <a:ea typeface="+mn-ea"/>
                <a:cs typeface="+mn-cs"/>
              </a:rPr>
              <a:t>Site-ul dvs. web, magazinul online sau alt serviciu sunt complet offline.</a:t>
            </a:r>
          </a:p>
          <a:p>
            <a:endParaRPr lang="en-US"/>
          </a:p>
        </p:txBody>
      </p:sp>
      <p:sp>
        <p:nvSpPr>
          <p:cNvPr id="4" name="Slide Number Placeholder 3"/>
          <p:cNvSpPr>
            <a:spLocks noGrp="1"/>
          </p:cNvSpPr>
          <p:nvPr>
            <p:ph type="sldNum" sz="quarter" idx="5"/>
          </p:nvPr>
        </p:nvSpPr>
        <p:spPr/>
        <p:txBody>
          <a:bodyPr/>
          <a:lstStyle/>
          <a:p>
            <a:fld id="{5E4A9807-1C24-8F4A-B3C7-A6E31FA5BB7A}" type="slidenum">
              <a:rPr lang="it-IT" smtClean="0"/>
              <a:t>21</a:t>
            </a:fld>
            <a:endParaRPr lang="it-IT"/>
          </a:p>
        </p:txBody>
      </p:sp>
    </p:spTree>
    <p:extLst>
      <p:ext uri="{BB962C8B-B14F-4D97-AF65-F5344CB8AC3E}">
        <p14:creationId xmlns:p14="http://schemas.microsoft.com/office/powerpoint/2010/main" val="2998956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Atacuri de spargere a parolelor</a:t>
            </a:r>
          </a:p>
        </p:txBody>
      </p:sp>
      <p:sp>
        <p:nvSpPr>
          <p:cNvPr id="4" name="Slide Number Placeholder 3"/>
          <p:cNvSpPr>
            <a:spLocks noGrp="1"/>
          </p:cNvSpPr>
          <p:nvPr>
            <p:ph type="sldNum" sz="quarter" idx="5"/>
          </p:nvPr>
        </p:nvSpPr>
        <p:spPr/>
        <p:txBody>
          <a:bodyPr/>
          <a:lstStyle/>
          <a:p>
            <a:fld id="{5E4A9807-1C24-8F4A-B3C7-A6E31FA5BB7A}" type="slidenum">
              <a:rPr lang="it-IT" smtClean="0"/>
              <a:t>22</a:t>
            </a:fld>
            <a:endParaRPr lang="it-IT"/>
          </a:p>
        </p:txBody>
      </p:sp>
    </p:spTree>
    <p:extLst>
      <p:ext uri="{BB962C8B-B14F-4D97-AF65-F5344CB8AC3E}">
        <p14:creationId xmlns:p14="http://schemas.microsoft.com/office/powerpoint/2010/main" val="2174417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5E8DD-B3FA-BFE8-D6AC-4A66907460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E3EC07-16C1-1852-E9BD-F45ADB68B7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08A44-D023-3758-9005-2975FC063E6D}"/>
              </a:ext>
            </a:extLst>
          </p:cNvPr>
          <p:cNvSpPr>
            <a:spLocks noGrp="1"/>
          </p:cNvSpPr>
          <p:nvPr>
            <p:ph type="body" idx="1"/>
          </p:nvPr>
        </p:nvSpPr>
        <p:spPr/>
        <p:txBody>
          <a:bodyPr/>
          <a:lstStyle/>
          <a:p>
            <a:r>
              <a:rPr lang="en-US"/>
              <a:t>Atacuri de spargere a parolelor</a:t>
            </a:r>
          </a:p>
        </p:txBody>
      </p:sp>
      <p:sp>
        <p:nvSpPr>
          <p:cNvPr id="4" name="Slide Number Placeholder 3">
            <a:extLst>
              <a:ext uri="{FF2B5EF4-FFF2-40B4-BE49-F238E27FC236}">
                <a16:creationId xmlns:a16="http://schemas.microsoft.com/office/drawing/2014/main" id="{D74C681B-55B6-1C96-3F11-23DDC70245EC}"/>
              </a:ext>
            </a:extLst>
          </p:cNvPr>
          <p:cNvSpPr>
            <a:spLocks noGrp="1"/>
          </p:cNvSpPr>
          <p:nvPr>
            <p:ph type="sldNum" sz="quarter" idx="5"/>
          </p:nvPr>
        </p:nvSpPr>
        <p:spPr/>
        <p:txBody>
          <a:bodyPr/>
          <a:lstStyle/>
          <a:p>
            <a:fld id="{5E4A9807-1C24-8F4A-B3C7-A6E31FA5BB7A}" type="slidenum">
              <a:rPr lang="it-IT" smtClean="0"/>
              <a:t>23</a:t>
            </a:fld>
            <a:endParaRPr lang="it-IT"/>
          </a:p>
        </p:txBody>
      </p:sp>
    </p:spTree>
    <p:extLst>
      <p:ext uri="{BB962C8B-B14F-4D97-AF65-F5344CB8AC3E}">
        <p14:creationId xmlns:p14="http://schemas.microsoft.com/office/powerpoint/2010/main" val="3062138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587065112"/>
      </p:ext>
    </p:extLst>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6"/>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en-US"/>
              <a:t>Click to edit Master text styles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en-US"/>
              <a:t>Click to edit Master text styles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en-US"/>
              <a:t>Click to edit Master text styles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en-US"/>
              <a:t>Click to edit Master text styles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en-US"/>
              <a:t>Click to edit Master text styles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microsoft.com/ro-ro/security/business/security-101/what-is-a-ddos-attack"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hyperlink" Target="https://www.f-secure.com/en/password-generator" TargetMode="External"/><Relationship Id="rId2" Type="http://schemas.openxmlformats.org/officeDocument/2006/relationships/hyperlink" Target="https://www.avast.com/random-password-generator#pc" TargetMode="Externa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hyperlink" Target="https://proton.me/pass/password-generator" TargetMode="External"/><Relationship Id="rId4" Type="http://schemas.openxmlformats.org/officeDocument/2006/relationships/hyperlink" Target="https://www.lastpass.com/features/password-generator"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s://ro.wikipedia.org/wiki/Calculator"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devglan.com/online-tools/aes-encryption-decryption"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0" y="3012834"/>
            <a:ext cx="10799763" cy="1392237"/>
          </a:xfrm>
        </p:spPr>
        <p:txBody>
          <a:bodyPr anchor="ctr"/>
          <a:lstStyle/>
          <a:p>
            <a:r>
              <a:rPr lang="en-GB"/>
              <a:t>M4B1B2 GDPR-CyberSec-VRworld</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3335837" y="4405004"/>
            <a:ext cx="4128086"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3200" b="1">
                <a:latin typeface="+mn-lt"/>
              </a:rPr>
              <a:t>Team CJFBH</a:t>
            </a:r>
            <a:endParaRPr lang="it-IT" sz="3200" b="1" dirty="0">
              <a:latin typeface="+mn-lt"/>
            </a:endParaRPr>
          </a:p>
        </p:txBody>
      </p:sp>
      <p:sp>
        <p:nvSpPr>
          <p:cNvPr id="6" name="Affiliation">
            <a:extLst>
              <a:ext uri="{FF2B5EF4-FFF2-40B4-BE49-F238E27FC236}">
                <a16:creationId xmlns:a16="http://schemas.microsoft.com/office/drawing/2014/main" id="{4CDA6715-4494-A45B-F251-7CD5770B500A}"/>
              </a:ext>
            </a:extLst>
          </p:cNvPr>
          <p:cNvSpPr txBox="1">
            <a:spLocks/>
          </p:cNvSpPr>
          <p:nvPr/>
        </p:nvSpPr>
        <p:spPr>
          <a:xfrm>
            <a:off x="3583513" y="4999173"/>
            <a:ext cx="3717004" cy="390407"/>
          </a:xfrm>
          <a:prstGeom prst="rect">
            <a:avLst/>
          </a:prstGeom>
        </p:spPr>
        <p:txBody>
          <a:bodyPr vert="horz" lIns="91440" tIns="45720" rIns="91440" bIns="45720" rtlCol="0" anchor="ctr">
            <a:normAutofit fontScale="70000" lnSpcReduction="20000"/>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2400" b="1">
                <a:latin typeface="+mn-lt"/>
              </a:rPr>
              <a:t>Colegiul Judetean al Farmacistilor Bihor</a:t>
            </a:r>
            <a:endParaRPr lang="it-IT" sz="2400" b="1" dirty="0">
              <a:latin typeface="+mn-lt"/>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3523478" y="5380840"/>
            <a:ext cx="3752805" cy="390407"/>
          </a:xfrm>
          <a:prstGeom prst="rect">
            <a:avLst/>
          </a:prstGeom>
        </p:spPr>
        <p:txBody>
          <a:bodyPr vert="horz" lIns="91440" tIns="45720" rIns="91440" bIns="45720" rtlCol="0" anchor="ctr">
            <a:normAutofit fontScale="92500" lnSpcReduction="10000"/>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2400" b="1">
                <a:latin typeface="+mn-lt"/>
              </a:rPr>
              <a:t>25.07.2025</a:t>
            </a:r>
            <a:endParaRPr lang="it-IT" sz="2400" b="1" dirty="0">
              <a:latin typeface="+mn-lt"/>
            </a:endParaRPr>
          </a:p>
        </p:txBody>
      </p:sp>
      <p:pic>
        <p:nvPicPr>
          <p:cNvPr id="3" name="Kép 1">
            <a:extLst>
              <a:ext uri="{FF2B5EF4-FFF2-40B4-BE49-F238E27FC236}">
                <a16:creationId xmlns:a16="http://schemas.microsoft.com/office/drawing/2014/main" id="{A24BB9AF-3587-B987-3464-EF1F14EDA2ED}"/>
              </a:ext>
            </a:extLst>
          </p:cNvPr>
          <p:cNvPicPr>
            <a:picLocks noChangeAspect="1"/>
          </p:cNvPicPr>
          <p:nvPr/>
        </p:nvPicPr>
        <p:blipFill>
          <a:blip r:embed="rId2">
            <a:extLst>
              <a:ext uri="{28A0092B-C50C-407E-A947-70E740481C1C}">
                <a14:useLocalDpi xmlns:a14="http://schemas.microsoft.com/office/drawing/2010/main" val="0"/>
              </a:ext>
            </a:extLst>
          </a:blip>
          <a:srcRect b="33195"/>
          <a:stretch>
            <a:fillRect/>
          </a:stretch>
        </p:blipFill>
        <p:spPr>
          <a:xfrm>
            <a:off x="8973258" y="0"/>
            <a:ext cx="1704699" cy="1011218"/>
          </a:xfrm>
          <a:prstGeom prst="rect">
            <a:avLst/>
          </a:prstGeom>
        </p:spPr>
      </p:pic>
      <p:grpSp>
        <p:nvGrpSpPr>
          <p:cNvPr id="4" name="Group 3">
            <a:extLst>
              <a:ext uri="{FF2B5EF4-FFF2-40B4-BE49-F238E27FC236}">
                <a16:creationId xmlns:a16="http://schemas.microsoft.com/office/drawing/2014/main" id="{73F7AEE8-F4E5-DF8F-6309-125712CD8FF1}"/>
              </a:ext>
            </a:extLst>
          </p:cNvPr>
          <p:cNvGrpSpPr/>
          <p:nvPr/>
        </p:nvGrpSpPr>
        <p:grpSpPr>
          <a:xfrm>
            <a:off x="9031116" y="873162"/>
            <a:ext cx="1646841" cy="640524"/>
            <a:chOff x="6271707" y="1483208"/>
            <a:chExt cx="1646841" cy="640524"/>
          </a:xfrm>
        </p:grpSpPr>
        <p:pic>
          <p:nvPicPr>
            <p:cNvPr id="8" name="Picture 7">
              <a:extLst>
                <a:ext uri="{FF2B5EF4-FFF2-40B4-BE49-F238E27FC236}">
                  <a16:creationId xmlns:a16="http://schemas.microsoft.com/office/drawing/2014/main" id="{5A437D22-5087-160A-C882-67B8F89A98C4}"/>
                </a:ext>
              </a:extLst>
            </p:cNvPr>
            <p:cNvPicPr>
              <a:picLocks noChangeAspect="1"/>
            </p:cNvPicPr>
            <p:nvPr userDrawn="1"/>
          </p:nvPicPr>
          <p:blipFill>
            <a:blip r:embed="rId3"/>
            <a:srcRect l="31830" t="45415" b="-1"/>
            <a:stretch>
              <a:fillRect/>
            </a:stretch>
          </p:blipFill>
          <p:spPr>
            <a:xfrm>
              <a:off x="6271707" y="1828800"/>
              <a:ext cx="1646841" cy="294932"/>
            </a:xfrm>
            <a:prstGeom prst="rect">
              <a:avLst/>
            </a:prstGeom>
          </p:spPr>
        </p:pic>
        <p:pic>
          <p:nvPicPr>
            <p:cNvPr id="9" name="Picture 8">
              <a:extLst>
                <a:ext uri="{FF2B5EF4-FFF2-40B4-BE49-F238E27FC236}">
                  <a16:creationId xmlns:a16="http://schemas.microsoft.com/office/drawing/2014/main" id="{8FB3380D-7B88-3A36-D2E6-FB84BDD69EBB}"/>
                </a:ext>
              </a:extLst>
            </p:cNvPr>
            <p:cNvPicPr>
              <a:picLocks noChangeAspect="1"/>
            </p:cNvPicPr>
            <p:nvPr userDrawn="1"/>
          </p:nvPicPr>
          <p:blipFill>
            <a:blip r:embed="rId3"/>
            <a:srcRect l="31830" t="-12906" r="30699" b="48944"/>
            <a:stretch>
              <a:fillRect/>
            </a:stretch>
          </p:blipFill>
          <p:spPr>
            <a:xfrm>
              <a:off x="6642512" y="1483208"/>
              <a:ext cx="905230" cy="345592"/>
            </a:xfrm>
            <a:prstGeom prst="rect">
              <a:avLst/>
            </a:prstGeom>
          </p:spPr>
        </p:pic>
      </p:grpSp>
      <p:sp>
        <p:nvSpPr>
          <p:cNvPr id="10" name="Cím 1">
            <a:extLst>
              <a:ext uri="{FF2B5EF4-FFF2-40B4-BE49-F238E27FC236}">
                <a16:creationId xmlns:a16="http://schemas.microsoft.com/office/drawing/2014/main" id="{6DF62F29-B5B7-CA3B-BC0B-339C733B326F}"/>
              </a:ext>
            </a:extLst>
          </p:cNvPr>
          <p:cNvSpPr txBox="1">
            <a:spLocks/>
          </p:cNvSpPr>
          <p:nvPr/>
        </p:nvSpPr>
        <p:spPr>
          <a:xfrm>
            <a:off x="129095" y="6844023"/>
            <a:ext cx="3603810" cy="266782"/>
          </a:xfrm>
          <a:prstGeom prst="rect">
            <a:avLst/>
          </a:prstGeom>
        </p:spPr>
        <p:txBody>
          <a:bodyPr/>
          <a:lstStyle>
            <a:lvl1pPr algn="ctr" defTabSz="959937" rtl="0" eaLnBrk="1" latinLnBrk="0" hangingPunct="1">
              <a:lnSpc>
                <a:spcPct val="90000"/>
              </a:lnSpc>
              <a:spcBef>
                <a:spcPct val="0"/>
              </a:spcBef>
              <a:buNone/>
              <a:defRPr sz="5000" b="1" kern="1200">
                <a:solidFill>
                  <a:schemeClr val="bg1"/>
                </a:solidFill>
                <a:latin typeface="+mj-lt"/>
                <a:ea typeface="+mj-ea"/>
                <a:cs typeface="+mj-cs"/>
              </a:defRPr>
            </a:lvl1pPr>
          </a:lstStyle>
          <a:p>
            <a:r>
              <a:rPr lang="en-GB" sz="1400" dirty="0"/>
              <a:t>Project: 101101139 – H-PASS – EU4H-2022-PJ</a:t>
            </a:r>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46077" y="514112"/>
            <a:ext cx="4730257" cy="2735715"/>
          </a:xfrm>
        </p:spPr>
        <p:txBody>
          <a:bodyPr/>
          <a:lstStyle/>
          <a:p>
            <a:r>
              <a:rPr lang="en-GB" sz="4800"/>
              <a:t>DE CE AR TREBUI LUATE MĂSURI DE SECURITATE?</a:t>
            </a:r>
            <a:endParaRPr lang="en-GB" sz="4800" dirty="0"/>
          </a:p>
        </p:txBody>
      </p:sp>
      <p:pic>
        <p:nvPicPr>
          <p:cNvPr id="1026" name="Picture 2" descr="Cyber Security Cartoons">
            <a:extLst>
              <a:ext uri="{FF2B5EF4-FFF2-40B4-BE49-F238E27FC236}">
                <a16:creationId xmlns:a16="http://schemas.microsoft.com/office/drawing/2014/main" id="{72E6B91A-954F-7F72-79AE-5B568090497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049"/>
          <a:stretch>
            <a:fillRect/>
          </a:stretch>
        </p:blipFill>
        <p:spPr bwMode="auto">
          <a:xfrm>
            <a:off x="5523430" y="1881969"/>
            <a:ext cx="4514850" cy="4102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879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52D6B4C-7B06-0418-CE3E-E7EFF82A97F5}"/>
              </a:ext>
            </a:extLst>
          </p:cNvPr>
          <p:cNvSpPr txBox="1"/>
          <p:nvPr/>
        </p:nvSpPr>
        <p:spPr>
          <a:xfrm>
            <a:off x="553915" y="223410"/>
            <a:ext cx="8664225" cy="523220"/>
          </a:xfrm>
          <a:prstGeom prst="rect">
            <a:avLst/>
          </a:prstGeom>
          <a:noFill/>
        </p:spPr>
        <p:txBody>
          <a:bodyPr wrap="square">
            <a:spAutoFit/>
          </a:bodyPr>
          <a:lstStyle/>
          <a:p>
            <a:r>
              <a:rPr lang="it-IT" sz="2800" b="1"/>
              <a:t>ACŢIUNILE OSTILE VIZEAZĂ, ÎN PRINCIPAL:</a:t>
            </a:r>
            <a:endParaRPr lang="en-US" sz="2800" b="1"/>
          </a:p>
        </p:txBody>
      </p:sp>
      <p:sp>
        <p:nvSpPr>
          <p:cNvPr id="7" name="TextBox 6">
            <a:extLst>
              <a:ext uri="{FF2B5EF4-FFF2-40B4-BE49-F238E27FC236}">
                <a16:creationId xmlns:a16="http://schemas.microsoft.com/office/drawing/2014/main" id="{8DEFBF9C-6A88-79F4-D980-4344F613A303}"/>
              </a:ext>
            </a:extLst>
          </p:cNvPr>
          <p:cNvSpPr txBox="1"/>
          <p:nvPr/>
        </p:nvSpPr>
        <p:spPr>
          <a:xfrm>
            <a:off x="553915" y="986708"/>
            <a:ext cx="9637488" cy="2677656"/>
          </a:xfrm>
          <a:prstGeom prst="rect">
            <a:avLst/>
          </a:prstGeom>
          <a:noFill/>
        </p:spPr>
        <p:txBody>
          <a:bodyPr wrap="square">
            <a:spAutoFit/>
          </a:bodyPr>
          <a:lstStyle/>
          <a:p>
            <a:pPr marL="342900" indent="-342900" algn="just">
              <a:buFont typeface="Arial" panose="020B0604020202020204" pitchFamily="34" charset="0"/>
              <a:buChar char="•"/>
            </a:pPr>
            <a:r>
              <a:rPr lang="en-US" sz="2400">
                <a:latin typeface="Cambria" panose="02040503050406030204" pitchFamily="18" charset="0"/>
                <a:ea typeface="Cambria" panose="02040503050406030204" pitchFamily="18" charset="0"/>
              </a:rPr>
              <a:t>perturbarea, blocarea, distrugerea, </a:t>
            </a:r>
          </a:p>
          <a:p>
            <a:pPr marL="342900" indent="-342900" algn="just">
              <a:buFont typeface="Arial" panose="020B0604020202020204" pitchFamily="34" charset="0"/>
              <a:buChar char="•"/>
            </a:pPr>
            <a:r>
              <a:rPr lang="en-US" sz="2400">
                <a:latin typeface="Cambria" panose="02040503050406030204" pitchFamily="18" charset="0"/>
                <a:ea typeface="Cambria" panose="02040503050406030204" pitchFamily="18" charset="0"/>
              </a:rPr>
              <a:t>degradarea sau controlarea în mod maliţios a unui sistem / infrastructură informaţională; </a:t>
            </a:r>
          </a:p>
          <a:p>
            <a:pPr marL="342900" indent="-342900" algn="just">
              <a:buFont typeface="Arial" panose="020B0604020202020204" pitchFamily="34" charset="0"/>
              <a:buChar char="•"/>
            </a:pPr>
            <a:endParaRPr lang="en-US" sz="24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400">
                <a:latin typeface="Cambria" panose="02040503050406030204" pitchFamily="18" charset="0"/>
                <a:ea typeface="Cambria" panose="02040503050406030204" pitchFamily="18" charset="0"/>
              </a:rPr>
              <a:t>afectarea integrităţii disponibilităţii, confidenţialităţii, autenticităţii şi non-repudierii datelor sau sustragerea informaţiilor cu acces restricţionat. </a:t>
            </a:r>
          </a:p>
        </p:txBody>
      </p:sp>
      <p:sp>
        <p:nvSpPr>
          <p:cNvPr id="9" name="TextBox 8">
            <a:extLst>
              <a:ext uri="{FF2B5EF4-FFF2-40B4-BE49-F238E27FC236}">
                <a16:creationId xmlns:a16="http://schemas.microsoft.com/office/drawing/2014/main" id="{9BE8AC7E-B185-8338-1A39-7D8FE2CCACB1}"/>
              </a:ext>
            </a:extLst>
          </p:cNvPr>
          <p:cNvSpPr txBox="1"/>
          <p:nvPr/>
        </p:nvSpPr>
        <p:spPr>
          <a:xfrm>
            <a:off x="553916" y="3904443"/>
            <a:ext cx="9421357" cy="1569660"/>
          </a:xfrm>
          <a:prstGeom prst="rect">
            <a:avLst/>
          </a:prstGeom>
          <a:noFill/>
        </p:spPr>
        <p:txBody>
          <a:bodyPr wrap="square">
            <a:spAutoFit/>
          </a:bodyPr>
          <a:lstStyle/>
          <a:p>
            <a:pPr algn="just"/>
            <a:r>
              <a:rPr lang="en-US" sz="2400">
                <a:latin typeface="Cambria" panose="02040503050406030204" pitchFamily="18" charset="0"/>
                <a:ea typeface="Cambria" panose="02040503050406030204" pitchFamily="18" charset="0"/>
              </a:rPr>
              <a:t>De exemplu, date sensibile (contracte, proiecte etc.) pot fi exfiltrate de atacatori informatici sau recuperate de aceştia cu ajutorul unor programe specializate în cazul pierderii sau furtului unui dispozitiv portabil (telefon inteligent, tabletă, laptop etc.).</a:t>
            </a:r>
          </a:p>
        </p:txBody>
      </p:sp>
    </p:spTree>
    <p:extLst>
      <p:ext uri="{BB962C8B-B14F-4D97-AF65-F5344CB8AC3E}">
        <p14:creationId xmlns:p14="http://schemas.microsoft.com/office/powerpoint/2010/main" val="81263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495B6A-E3D0-B764-BD50-D12BBD6C439F}"/>
              </a:ext>
            </a:extLst>
          </p:cNvPr>
          <p:cNvSpPr txBox="1"/>
          <p:nvPr/>
        </p:nvSpPr>
        <p:spPr>
          <a:xfrm>
            <a:off x="1223" y="106392"/>
            <a:ext cx="7012459" cy="6555641"/>
          </a:xfrm>
          <a:prstGeom prst="rect">
            <a:avLst/>
          </a:prstGeom>
          <a:noFill/>
        </p:spPr>
        <p:txBody>
          <a:bodyPr wrap="square">
            <a:spAutoFit/>
          </a:bodyPr>
          <a:lstStyle/>
          <a:p>
            <a:pPr algn="just"/>
            <a:r>
              <a:rPr lang="en-US" sz="2800" b="1" i="0">
                <a:solidFill>
                  <a:srgbClr val="17253D"/>
                </a:solidFill>
                <a:effectLst/>
                <a:latin typeface="Segoe UI Variable Text" panose="020F0502020204030204" pitchFamily="2" charset="0"/>
              </a:rPr>
              <a:t>Malware</a:t>
            </a:r>
            <a:r>
              <a:rPr lang="en-US" sz="2800" b="0" i="0">
                <a:solidFill>
                  <a:srgbClr val="17253D"/>
                </a:solidFill>
                <a:effectLst/>
                <a:latin typeface="Segoe UI Variable Text" panose="020F0502020204030204" pitchFamily="2" charset="0"/>
              </a:rPr>
              <a:t> </a:t>
            </a:r>
          </a:p>
          <a:p>
            <a:pPr marL="457200" indent="-457200" algn="just">
              <a:buFontTx/>
              <a:buChar char="-"/>
            </a:pPr>
            <a:r>
              <a:rPr lang="en-US" sz="2800" b="0" i="0">
                <a:solidFill>
                  <a:srgbClr val="17253D"/>
                </a:solidFill>
                <a:effectLst/>
                <a:latin typeface="Segoe UI Variable Text" panose="020F0502020204030204" pitchFamily="2" charset="0"/>
              </a:rPr>
              <a:t>software rău intenționat conceput pentru </a:t>
            </a:r>
          </a:p>
          <a:p>
            <a:pPr marL="914400" lvl="1" indent="-457200" algn="just">
              <a:buFontTx/>
              <a:buChar char="-"/>
            </a:pPr>
            <a:r>
              <a:rPr lang="en-US" sz="2800" b="0" i="0">
                <a:solidFill>
                  <a:srgbClr val="17253D"/>
                </a:solidFill>
                <a:effectLst/>
                <a:latin typeface="Segoe UI Variable Text" panose="020F0502020204030204" pitchFamily="2" charset="0"/>
              </a:rPr>
              <a:t>a perturba, </a:t>
            </a:r>
          </a:p>
          <a:p>
            <a:pPr marL="914400" lvl="1" indent="-457200" algn="just">
              <a:buFontTx/>
              <a:buChar char="-"/>
            </a:pPr>
            <a:r>
              <a:rPr lang="en-US" sz="2800" b="0" i="0">
                <a:solidFill>
                  <a:srgbClr val="17253D"/>
                </a:solidFill>
                <a:effectLst/>
                <a:latin typeface="Segoe UI Variable Text" panose="020F0502020204030204" pitchFamily="2" charset="0"/>
              </a:rPr>
              <a:t>deteriora </a:t>
            </a:r>
          </a:p>
          <a:p>
            <a:pPr marL="914400" lvl="1" indent="-457200" algn="just">
              <a:buFontTx/>
              <a:buChar char="-"/>
            </a:pPr>
            <a:r>
              <a:rPr lang="en-US" sz="2800" b="0" i="0">
                <a:solidFill>
                  <a:srgbClr val="17253D"/>
                </a:solidFill>
                <a:effectLst/>
                <a:latin typeface="Segoe UI Variable Text" panose="020F0502020204030204" pitchFamily="2" charset="0"/>
              </a:rPr>
              <a:t>sau obține acces neautorizat la sistemele computerizate. </a:t>
            </a:r>
            <a:endParaRPr lang="en-US" sz="2800">
              <a:solidFill>
                <a:srgbClr val="17253D"/>
              </a:solidFill>
              <a:latin typeface="Segoe UI Variable Text" panose="020F0502020204030204" pitchFamily="2" charset="0"/>
            </a:endParaRPr>
          </a:p>
          <a:p>
            <a:pPr lvl="1" algn="just"/>
            <a:endParaRPr lang="en-US" sz="2800">
              <a:solidFill>
                <a:srgbClr val="17253D"/>
              </a:solidFill>
              <a:latin typeface="Segoe UI Variable Text" panose="020F0502020204030204" pitchFamily="2" charset="0"/>
            </a:endParaRPr>
          </a:p>
          <a:p>
            <a:pPr lvl="1" algn="just"/>
            <a:r>
              <a:rPr lang="en-US" sz="2800" b="1" i="0">
                <a:solidFill>
                  <a:srgbClr val="FF0000"/>
                </a:solidFill>
                <a:effectLst/>
                <a:latin typeface="Segoe UI Variable Text" panose="020F0502020204030204" pitchFamily="2" charset="0"/>
              </a:rPr>
              <a:t>utilizează malware </a:t>
            </a:r>
          </a:p>
          <a:p>
            <a:pPr marL="914400" lvl="1" indent="-457200" algn="just">
              <a:buFontTx/>
              <a:buChar char="-"/>
            </a:pPr>
            <a:r>
              <a:rPr lang="en-US" sz="2800" b="0" i="0">
                <a:solidFill>
                  <a:srgbClr val="17253D"/>
                </a:solidFill>
                <a:effectLst/>
                <a:latin typeface="Segoe UI Variable Text" panose="020F0502020204030204" pitchFamily="2" charset="0"/>
              </a:rPr>
              <a:t>a infecta dispozitive </a:t>
            </a:r>
          </a:p>
          <a:p>
            <a:pPr marL="914400" lvl="1" indent="-457200" algn="just">
              <a:buFontTx/>
              <a:buChar char="-"/>
            </a:pPr>
            <a:r>
              <a:rPr lang="en-US" sz="2800" b="0" i="0">
                <a:solidFill>
                  <a:srgbClr val="17253D"/>
                </a:solidFill>
                <a:effectLst/>
                <a:latin typeface="Segoe UI Variable Text" panose="020F0502020204030204" pitchFamily="2" charset="0"/>
              </a:rPr>
              <a:t>pentru a fura date, </a:t>
            </a:r>
          </a:p>
          <a:p>
            <a:pPr marL="914400" lvl="1" indent="-457200" algn="just">
              <a:buFontTx/>
              <a:buChar char="-"/>
            </a:pPr>
            <a:r>
              <a:rPr lang="en-US" sz="2800" b="0" i="0">
                <a:solidFill>
                  <a:srgbClr val="17253D"/>
                </a:solidFill>
                <a:effectLst/>
                <a:latin typeface="Segoe UI Variable Text" panose="020F0502020204030204" pitchFamily="2" charset="0"/>
              </a:rPr>
              <a:t>a obține acreditări bancare, </a:t>
            </a:r>
          </a:p>
          <a:p>
            <a:pPr marL="914400" lvl="1" indent="-457200" algn="just">
              <a:buFontTx/>
              <a:buChar char="-"/>
            </a:pPr>
            <a:r>
              <a:rPr lang="en-US" sz="2800" b="0" i="0">
                <a:solidFill>
                  <a:srgbClr val="17253D"/>
                </a:solidFill>
                <a:effectLst/>
                <a:latin typeface="Segoe UI Variable Text" panose="020F0502020204030204" pitchFamily="2" charset="0"/>
              </a:rPr>
              <a:t>a vinde acces la resurse informatice sau informații personale </a:t>
            </a:r>
          </a:p>
          <a:p>
            <a:pPr marL="914400" lvl="1" indent="-457200" algn="just">
              <a:buFontTx/>
              <a:buChar char="-"/>
            </a:pPr>
            <a:r>
              <a:rPr lang="en-US" sz="2800" b="0" i="0">
                <a:solidFill>
                  <a:srgbClr val="17253D"/>
                </a:solidFill>
                <a:effectLst/>
                <a:latin typeface="Segoe UI Variable Text" panose="020F0502020204030204" pitchFamily="2" charset="0"/>
              </a:rPr>
              <a:t>pentru a obține plăți de la utilizatori.</a:t>
            </a:r>
            <a:endParaRPr lang="en-US" sz="2800"/>
          </a:p>
        </p:txBody>
      </p:sp>
      <p:pic>
        <p:nvPicPr>
          <p:cNvPr id="5" name="Picture 4">
            <a:extLst>
              <a:ext uri="{FF2B5EF4-FFF2-40B4-BE49-F238E27FC236}">
                <a16:creationId xmlns:a16="http://schemas.microsoft.com/office/drawing/2014/main" id="{27F39B15-4167-AB21-54E0-0340CBDACC77}"/>
              </a:ext>
            </a:extLst>
          </p:cNvPr>
          <p:cNvPicPr>
            <a:picLocks noChangeAspect="1"/>
          </p:cNvPicPr>
          <p:nvPr/>
        </p:nvPicPr>
        <p:blipFill>
          <a:blip r:embed="rId3"/>
          <a:stretch>
            <a:fillRect/>
          </a:stretch>
        </p:blipFill>
        <p:spPr>
          <a:xfrm>
            <a:off x="7459126" y="1205159"/>
            <a:ext cx="3229426" cy="3553321"/>
          </a:xfrm>
          <a:prstGeom prst="rect">
            <a:avLst/>
          </a:prstGeom>
        </p:spPr>
      </p:pic>
    </p:spTree>
    <p:extLst>
      <p:ext uri="{BB962C8B-B14F-4D97-AF65-F5344CB8AC3E}">
        <p14:creationId xmlns:p14="http://schemas.microsoft.com/office/powerpoint/2010/main" val="3344670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98FA53-B234-33D2-5243-BBFB5FF6B143}"/>
              </a:ext>
            </a:extLst>
          </p:cNvPr>
          <p:cNvSpPr txBox="1"/>
          <p:nvPr/>
        </p:nvSpPr>
        <p:spPr>
          <a:xfrm>
            <a:off x="216242" y="560226"/>
            <a:ext cx="6159843" cy="2554545"/>
          </a:xfrm>
          <a:prstGeom prst="rect">
            <a:avLst/>
          </a:prstGeom>
          <a:noFill/>
        </p:spPr>
        <p:txBody>
          <a:bodyPr wrap="square">
            <a:spAutoFit/>
          </a:bodyPr>
          <a:lstStyle/>
          <a:p>
            <a:pPr algn="just"/>
            <a:r>
              <a:rPr lang="en-US" sz="2800" b="1" i="0">
                <a:solidFill>
                  <a:srgbClr val="FF0000"/>
                </a:solidFill>
                <a:effectLst/>
                <a:latin typeface="Cambria" panose="02040503050406030204" pitchFamily="18" charset="0"/>
                <a:ea typeface="Cambria" panose="02040503050406030204" pitchFamily="18" charset="0"/>
              </a:rPr>
              <a:t>Ransomware</a:t>
            </a:r>
            <a:r>
              <a:rPr lang="en-US" sz="2200" b="0" i="0">
                <a:solidFill>
                  <a:srgbClr val="000000"/>
                </a:solidFill>
                <a:effectLst/>
                <a:latin typeface="Cambria" panose="02040503050406030204" pitchFamily="18" charset="0"/>
                <a:ea typeface="Cambria" panose="02040503050406030204" pitchFamily="18" charset="0"/>
              </a:rPr>
              <a:t> este un tip de malware care </a:t>
            </a:r>
            <a:r>
              <a:rPr lang="en-US" sz="2200" b="0" i="0">
                <a:solidFill>
                  <a:srgbClr val="FF0000"/>
                </a:solidFill>
                <a:effectLst/>
                <a:latin typeface="Cambria" panose="02040503050406030204" pitchFamily="18" charset="0"/>
                <a:ea typeface="Cambria" panose="02040503050406030204" pitchFamily="18" charset="0"/>
              </a:rPr>
              <a:t>criptează fișierele de pe dispozitivul victimei și cere o </a:t>
            </a:r>
            <a:r>
              <a:rPr lang="en-US" sz="2200" b="1" i="0">
                <a:solidFill>
                  <a:srgbClr val="FF0000"/>
                </a:solidFill>
                <a:effectLst/>
                <a:latin typeface="Cambria" panose="02040503050406030204" pitchFamily="18" charset="0"/>
                <a:ea typeface="Cambria" panose="02040503050406030204" pitchFamily="18" charset="0"/>
              </a:rPr>
              <a:t>răscumpărare</a:t>
            </a:r>
            <a:r>
              <a:rPr lang="en-US" sz="2200" b="0" i="0">
                <a:solidFill>
                  <a:srgbClr val="FF0000"/>
                </a:solidFill>
                <a:effectLst/>
                <a:latin typeface="Cambria" panose="02040503050406030204" pitchFamily="18" charset="0"/>
                <a:ea typeface="Cambria" panose="02040503050406030204" pitchFamily="18" charset="0"/>
              </a:rPr>
              <a:t> </a:t>
            </a:r>
            <a:r>
              <a:rPr lang="en-US" sz="2200" b="0" i="0">
                <a:solidFill>
                  <a:srgbClr val="000000"/>
                </a:solidFill>
                <a:effectLst/>
                <a:latin typeface="Cambria" panose="02040503050406030204" pitchFamily="18" charset="0"/>
                <a:ea typeface="Cambria" panose="02040503050406030204" pitchFamily="18" charset="0"/>
              </a:rPr>
              <a:t>(de obicei în criptomonede) pentru a le decripta. Aceste atacuri sunt </a:t>
            </a:r>
            <a:r>
              <a:rPr lang="en-US" sz="2200" b="1" i="0">
                <a:solidFill>
                  <a:srgbClr val="FF0000"/>
                </a:solidFill>
                <a:effectLst/>
                <a:latin typeface="Cambria" panose="02040503050406030204" pitchFamily="18" charset="0"/>
                <a:ea typeface="Cambria" panose="02040503050406030204" pitchFamily="18" charset="0"/>
              </a:rPr>
              <a:t>extrem de distructive</a:t>
            </a:r>
            <a:r>
              <a:rPr lang="en-US" sz="2200" b="0" i="0">
                <a:solidFill>
                  <a:srgbClr val="000000"/>
                </a:solidFill>
                <a:effectLst/>
                <a:latin typeface="Cambria" panose="02040503050406030204" pitchFamily="18" charset="0"/>
                <a:ea typeface="Cambria" panose="02040503050406030204" pitchFamily="18" charset="0"/>
              </a:rPr>
              <a:t>, deoarece pot bloca din funcționare organizații întregi, restricționând accesul la date critice.</a:t>
            </a:r>
            <a:endParaRPr lang="en-US" sz="220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24D1D50C-0483-437F-5327-59C7389BC94A}"/>
              </a:ext>
            </a:extLst>
          </p:cNvPr>
          <p:cNvSpPr txBox="1"/>
          <p:nvPr/>
        </p:nvSpPr>
        <p:spPr>
          <a:xfrm>
            <a:off x="4059192" y="3850677"/>
            <a:ext cx="6258697" cy="2554545"/>
          </a:xfrm>
          <a:prstGeom prst="rect">
            <a:avLst/>
          </a:prstGeom>
          <a:noFill/>
        </p:spPr>
        <p:txBody>
          <a:bodyPr wrap="square">
            <a:spAutoFit/>
          </a:bodyPr>
          <a:lstStyle/>
          <a:p>
            <a:pPr algn="just"/>
            <a:r>
              <a:rPr lang="en-US" sz="2800" b="1">
                <a:solidFill>
                  <a:srgbClr val="FF0000"/>
                </a:solidFill>
                <a:latin typeface="Cambria" panose="02040503050406030204" pitchFamily="18" charset="0"/>
                <a:ea typeface="Cambria" panose="02040503050406030204" pitchFamily="18" charset="0"/>
              </a:rPr>
              <a:t>Phishing-ul</a:t>
            </a:r>
            <a:r>
              <a:rPr lang="en-US" sz="2200">
                <a:latin typeface="Cambria" panose="02040503050406030204" pitchFamily="18" charset="0"/>
                <a:ea typeface="Cambria" panose="02040503050406030204" pitchFamily="18" charset="0"/>
              </a:rPr>
              <a:t> este o tehnică de inginerie socială prin care </a:t>
            </a:r>
            <a:r>
              <a:rPr lang="en-US" sz="2200">
                <a:solidFill>
                  <a:srgbClr val="0063DC"/>
                </a:solidFill>
                <a:latin typeface="Cambria" panose="02040503050406030204" pitchFamily="18" charset="0"/>
                <a:ea typeface="Cambria" panose="02040503050406030204" pitchFamily="18" charset="0"/>
              </a:rPr>
              <a:t>atacatorii încearcă să înșele utilizatorii pentru a divulga informații sensibile</a:t>
            </a:r>
            <a:r>
              <a:rPr lang="en-US" sz="2200">
                <a:latin typeface="Cambria" panose="02040503050406030204" pitchFamily="18" charset="0"/>
                <a:ea typeface="Cambria" panose="02040503050406030204" pitchFamily="18" charset="0"/>
              </a:rPr>
              <a:t>, cum ar fi parole, detalii bancare sau date de autentificare. Acest lucru se realizează prin </a:t>
            </a:r>
            <a:r>
              <a:rPr lang="en-US" sz="2200" b="1">
                <a:latin typeface="Cambria" panose="02040503050406030204" pitchFamily="18" charset="0"/>
                <a:ea typeface="Cambria" panose="02040503050406030204" pitchFamily="18" charset="0"/>
              </a:rPr>
              <a:t>e-mailuri, mesaje sau site-uri web false care imită entități de încredere</a:t>
            </a:r>
            <a:r>
              <a:rPr lang="en-US" sz="220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667552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AEA0223-48E1-132C-211D-8A89FEAF1FAA}"/>
              </a:ext>
            </a:extLst>
          </p:cNvPr>
          <p:cNvPicPr>
            <a:picLocks noChangeAspect="1"/>
          </p:cNvPicPr>
          <p:nvPr/>
        </p:nvPicPr>
        <p:blipFill>
          <a:blip r:embed="rId2"/>
          <a:stretch>
            <a:fillRect/>
          </a:stretch>
        </p:blipFill>
        <p:spPr>
          <a:xfrm>
            <a:off x="674821" y="889712"/>
            <a:ext cx="9450119" cy="4629796"/>
          </a:xfrm>
          <a:prstGeom prst="rect">
            <a:avLst/>
          </a:prstGeom>
        </p:spPr>
      </p:pic>
    </p:spTree>
    <p:extLst>
      <p:ext uri="{BB962C8B-B14F-4D97-AF65-F5344CB8AC3E}">
        <p14:creationId xmlns:p14="http://schemas.microsoft.com/office/powerpoint/2010/main" val="3436370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FD2B3F-ECDF-2A71-48B3-0A3C7253628D}"/>
              </a:ext>
            </a:extLst>
          </p:cNvPr>
          <p:cNvSpPr txBox="1"/>
          <p:nvPr/>
        </p:nvSpPr>
        <p:spPr>
          <a:xfrm>
            <a:off x="203887" y="287455"/>
            <a:ext cx="10299356" cy="2062103"/>
          </a:xfrm>
          <a:prstGeom prst="rect">
            <a:avLst/>
          </a:prstGeom>
          <a:noFill/>
        </p:spPr>
        <p:txBody>
          <a:bodyPr wrap="square">
            <a:spAutoFit/>
          </a:bodyPr>
          <a:lstStyle/>
          <a:p>
            <a:pPr algn="just"/>
            <a:r>
              <a:rPr lang="en-US" sz="2800" b="1" i="0">
                <a:solidFill>
                  <a:srgbClr val="FF0000"/>
                </a:solidFill>
                <a:effectLst/>
                <a:latin typeface="Segoe UI Variable Text" pitchFamily="2" charset="0"/>
              </a:rPr>
              <a:t>Adware-ul</a:t>
            </a:r>
            <a:r>
              <a:rPr lang="en-US" b="0" i="0">
                <a:solidFill>
                  <a:srgbClr val="17253D"/>
                </a:solidFill>
                <a:effectLst/>
                <a:latin typeface="Segoe UI Variable Text" pitchFamily="2" charset="0"/>
              </a:rPr>
              <a:t> se instalează pe un dispozitiv fără consimțământul proprietarului pentru </a:t>
            </a:r>
            <a:r>
              <a:rPr lang="en-US" b="1" i="0">
                <a:solidFill>
                  <a:srgbClr val="17253D"/>
                </a:solidFill>
                <a:effectLst/>
                <a:latin typeface="Segoe UI Variable Text" pitchFamily="2" charset="0"/>
              </a:rPr>
              <a:t>a afișa sau </a:t>
            </a:r>
            <a:r>
              <a:rPr lang="en-US" sz="2000" b="1" i="0">
                <a:solidFill>
                  <a:srgbClr val="17253D"/>
                </a:solidFill>
                <a:effectLst/>
                <a:latin typeface="Segoe UI Variable Text" pitchFamily="2" charset="0"/>
              </a:rPr>
              <a:t>descărca reclam</a:t>
            </a:r>
            <a:r>
              <a:rPr lang="en-US" sz="2000" b="0" i="0">
                <a:solidFill>
                  <a:srgbClr val="17253D"/>
                </a:solidFill>
                <a:effectLst/>
                <a:latin typeface="Segoe UI Variable Text" pitchFamily="2" charset="0"/>
              </a:rPr>
              <a:t>e, adesea sub formă de </a:t>
            </a:r>
            <a:r>
              <a:rPr lang="en-US" sz="2000" b="0" i="0">
                <a:solidFill>
                  <a:srgbClr val="FF0000"/>
                </a:solidFill>
                <a:effectLst/>
                <a:latin typeface="Segoe UI Variable Text" pitchFamily="2" charset="0"/>
              </a:rPr>
              <a:t>ferestre pop-up </a:t>
            </a:r>
            <a:r>
              <a:rPr lang="en-US" sz="2000" b="0" i="0">
                <a:solidFill>
                  <a:srgbClr val="17253D"/>
                </a:solidFill>
                <a:effectLst/>
                <a:latin typeface="Segoe UI Variable Text" pitchFamily="2" charset="0"/>
              </a:rPr>
              <a:t>pentru a câștiga bani din clicuri</a:t>
            </a:r>
          </a:p>
          <a:p>
            <a:pPr algn="just"/>
            <a:r>
              <a:rPr lang="en-US" sz="2000" b="0" i="0">
                <a:solidFill>
                  <a:srgbClr val="17253D"/>
                </a:solidFill>
                <a:effectLst/>
                <a:latin typeface="Segoe UI Variable Text" pitchFamily="2" charset="0"/>
              </a:rPr>
              <a:t>Aceste reclame încetinesc adesea performanța dispozitivului. </a:t>
            </a:r>
          </a:p>
          <a:p>
            <a:pPr algn="just"/>
            <a:r>
              <a:rPr lang="en-US" sz="2000" b="0" i="0">
                <a:solidFill>
                  <a:srgbClr val="17253D"/>
                </a:solidFill>
                <a:effectLst/>
                <a:latin typeface="Segoe UI Variable Text" pitchFamily="2" charset="0"/>
              </a:rPr>
              <a:t>De asemenea, există și tipuri de adware mai periculoase care pot instala software-uri suplimentare, pot modifica setările browserului și pot lăsa un dispozitiv vulnerabil în fața altor atacuri malware.</a:t>
            </a:r>
            <a:endParaRPr lang="en-US" sz="2000"/>
          </a:p>
        </p:txBody>
      </p:sp>
      <p:sp>
        <p:nvSpPr>
          <p:cNvPr id="5" name="TextBox 4">
            <a:extLst>
              <a:ext uri="{FF2B5EF4-FFF2-40B4-BE49-F238E27FC236}">
                <a16:creationId xmlns:a16="http://schemas.microsoft.com/office/drawing/2014/main" id="{726466F7-B0DB-D9E9-8F1B-2ADBBB4CE889}"/>
              </a:ext>
            </a:extLst>
          </p:cNvPr>
          <p:cNvSpPr txBox="1"/>
          <p:nvPr/>
        </p:nvSpPr>
        <p:spPr>
          <a:xfrm>
            <a:off x="203887" y="3115096"/>
            <a:ext cx="10398210" cy="1846659"/>
          </a:xfrm>
          <a:prstGeom prst="rect">
            <a:avLst/>
          </a:prstGeom>
          <a:noFill/>
        </p:spPr>
        <p:txBody>
          <a:bodyPr wrap="square">
            <a:spAutoFit/>
          </a:bodyPr>
          <a:lstStyle/>
          <a:p>
            <a:pPr algn="just"/>
            <a:r>
              <a:rPr lang="en-US" sz="2400" b="1" i="0">
                <a:solidFill>
                  <a:srgbClr val="FF0000"/>
                </a:solidFill>
                <a:effectLst/>
                <a:latin typeface="Segoe UI Variable Text" pitchFamily="2" charset="0"/>
              </a:rPr>
              <a:t>Spyware-ul</a:t>
            </a:r>
            <a:r>
              <a:rPr lang="en-US" b="0" i="0">
                <a:solidFill>
                  <a:srgbClr val="17253D"/>
                </a:solidFill>
                <a:effectLst/>
                <a:latin typeface="Segoe UI Variable Text" pitchFamily="2" charset="0"/>
              </a:rPr>
              <a:t> </a:t>
            </a:r>
            <a:r>
              <a:rPr lang="en-US" sz="2400" b="1" i="0">
                <a:solidFill>
                  <a:srgbClr val="17253D"/>
                </a:solidFill>
                <a:effectLst/>
                <a:latin typeface="Segoe UI Variable Text" pitchFamily="2" charset="0"/>
              </a:rPr>
              <a:t>colectează informații personale sau confidențiale fără știrea utilizatorului</a:t>
            </a:r>
            <a:r>
              <a:rPr lang="en-US" b="0" i="0">
                <a:solidFill>
                  <a:srgbClr val="17253D"/>
                </a:solidFill>
                <a:effectLst/>
                <a:latin typeface="Segoe UI Variable Text" pitchFamily="2" charset="0"/>
              </a:rPr>
              <a:t>, monitorizând adesea obiceiurile de navigare, datele de autentificare sau informațiile financiare, care pot fi </a:t>
            </a:r>
            <a:r>
              <a:rPr lang="en-US" sz="2400" b="1" i="0">
                <a:solidFill>
                  <a:srgbClr val="17253D"/>
                </a:solidFill>
                <a:effectLst/>
                <a:latin typeface="Segoe UI Variable Text" pitchFamily="2" charset="0"/>
              </a:rPr>
              <a:t>utilizate pentru furt de identitate sau vândute către terțe părți</a:t>
            </a:r>
            <a:r>
              <a:rPr lang="en-US" b="0" i="0">
                <a:solidFill>
                  <a:srgbClr val="17253D"/>
                </a:solidFill>
                <a:effectLst/>
                <a:latin typeface="Segoe UI Variable Text" pitchFamily="2" charset="0"/>
              </a:rPr>
              <a:t>.</a:t>
            </a:r>
          </a:p>
          <a:p>
            <a:pPr algn="just"/>
            <a:endParaRPr lang="en-US"/>
          </a:p>
        </p:txBody>
      </p:sp>
    </p:spTree>
    <p:extLst>
      <p:ext uri="{BB962C8B-B14F-4D97-AF65-F5344CB8AC3E}">
        <p14:creationId xmlns:p14="http://schemas.microsoft.com/office/powerpoint/2010/main" val="2748964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249FC1-642E-01CF-8DA4-5CFC0EB22F10}"/>
              </a:ext>
            </a:extLst>
          </p:cNvPr>
          <p:cNvSpPr txBox="1"/>
          <p:nvPr/>
        </p:nvSpPr>
        <p:spPr>
          <a:xfrm>
            <a:off x="352146" y="506501"/>
            <a:ext cx="10095470" cy="6186309"/>
          </a:xfrm>
          <a:prstGeom prst="rect">
            <a:avLst/>
          </a:prstGeom>
          <a:noFill/>
        </p:spPr>
        <p:txBody>
          <a:bodyPr wrap="square">
            <a:spAutoFit/>
          </a:bodyPr>
          <a:lstStyle/>
          <a:p>
            <a:pPr algn="l">
              <a:buFont typeface="Arial" panose="020B0604020202020204" pitchFamily="34" charset="0"/>
              <a:buChar char="•"/>
            </a:pPr>
            <a:r>
              <a:rPr lang="en-US" b="1" i="0">
                <a:solidFill>
                  <a:srgbClr val="17253D"/>
                </a:solidFill>
                <a:effectLst/>
                <a:latin typeface="Segoe UI Variable Text" pitchFamily="2" charset="0"/>
              </a:rPr>
              <a:t>Troieni - </a:t>
            </a:r>
            <a:r>
              <a:rPr lang="en-US" b="0" i="0">
                <a:solidFill>
                  <a:srgbClr val="17253D"/>
                </a:solidFill>
                <a:effectLst/>
                <a:latin typeface="Segoe UI Variable Text" pitchFamily="2" charset="0"/>
              </a:rPr>
              <a:t>se deghizează în software legitim pentru a păcăli oamenii să îi descarce. Odată descărcați, aceștia pot:</a:t>
            </a:r>
            <a:br>
              <a:rPr lang="en-US"/>
            </a:br>
            <a:r>
              <a:rPr lang="en-US"/>
              <a:t>	</a:t>
            </a:r>
            <a:r>
              <a:rPr lang="en-US" b="0" i="0">
                <a:solidFill>
                  <a:srgbClr val="17253D"/>
                </a:solidFill>
                <a:effectLst/>
                <a:latin typeface="Segoe UI Variable Text" pitchFamily="2" charset="0"/>
              </a:rPr>
              <a:t>Să descarce și să instaleze malware suplimentar, cum ar fi viruși sau viermi.</a:t>
            </a:r>
          </a:p>
          <a:p>
            <a:pPr lvl="1">
              <a:buFont typeface="Arial" panose="020B0604020202020204" pitchFamily="34" charset="0"/>
              <a:buChar char="•"/>
            </a:pPr>
            <a:r>
              <a:rPr lang="en-US" b="0" i="0">
                <a:solidFill>
                  <a:srgbClr val="17253D"/>
                </a:solidFill>
                <a:effectLst/>
                <a:latin typeface="Segoe UI Variable Text" pitchFamily="2" charset="0"/>
              </a:rPr>
              <a:t>Să folosească dispozitivul infectat pentru fraudă prin clicuri, prin mărirea artificială a clicurilor pe un buton, pe o reclamă sau pe un link.</a:t>
            </a:r>
          </a:p>
          <a:p>
            <a:pPr lvl="1">
              <a:buFont typeface="Arial" panose="020B0604020202020204" pitchFamily="34" charset="0"/>
              <a:buChar char="•"/>
            </a:pPr>
            <a:r>
              <a:rPr lang="en-US" b="0" i="0">
                <a:solidFill>
                  <a:srgbClr val="17253D"/>
                </a:solidFill>
                <a:effectLst/>
                <a:latin typeface="Segoe UI Variable Text" pitchFamily="2" charset="0"/>
              </a:rPr>
              <a:t>Să înregistreze apăsările de taste și site-urile web pe care le vizitați.</a:t>
            </a:r>
          </a:p>
          <a:p>
            <a:pPr lvl="1">
              <a:buFont typeface="Arial" panose="020B0604020202020204" pitchFamily="34" charset="0"/>
              <a:buChar char="•"/>
            </a:pPr>
            <a:r>
              <a:rPr lang="en-US" b="0" i="0">
                <a:solidFill>
                  <a:srgbClr val="17253D"/>
                </a:solidFill>
                <a:effectLst/>
                <a:latin typeface="Segoe UI Variable Text" pitchFamily="2" charset="0"/>
              </a:rPr>
              <a:t>Să trimită informații (de exemplu, parole, detalii de autentificare și istoricul de navigare) în legătură cu dispozitivul infectat către un hacker rău intenționat.</a:t>
            </a:r>
          </a:p>
          <a:p>
            <a:pPr lvl="1">
              <a:buFont typeface="Arial" panose="020B0604020202020204" pitchFamily="34" charset="0"/>
              <a:buChar char="•"/>
            </a:pPr>
            <a:r>
              <a:rPr lang="en-US" b="0" i="0">
                <a:solidFill>
                  <a:srgbClr val="17253D"/>
                </a:solidFill>
                <a:effectLst/>
                <a:latin typeface="Segoe UI Variable Text" pitchFamily="2" charset="0"/>
              </a:rPr>
              <a:t>Să dea unui infractor cibernetic control asupra dispozitivului infectat.</a:t>
            </a:r>
            <a:br>
              <a:rPr lang="en-US" b="0" i="0">
                <a:solidFill>
                  <a:srgbClr val="17253D"/>
                </a:solidFill>
                <a:effectLst/>
                <a:latin typeface="Segoe UI Variable Text" pitchFamily="2" charset="0"/>
              </a:rPr>
            </a:br>
            <a:r>
              <a:rPr lang="en-US" b="0" i="0">
                <a:solidFill>
                  <a:srgbClr val="17253D"/>
                </a:solidFill>
                <a:effectLst/>
                <a:latin typeface="Segoe UI Variable Text" pitchFamily="2" charset="0"/>
              </a:rPr>
              <a:t> </a:t>
            </a:r>
          </a:p>
          <a:p>
            <a:pPr algn="just">
              <a:buNone/>
            </a:pPr>
            <a:r>
              <a:rPr lang="en-US" b="1" i="0">
                <a:solidFill>
                  <a:srgbClr val="17253D"/>
                </a:solidFill>
                <a:effectLst/>
                <a:latin typeface="Segoe UI Variable Text" pitchFamily="2" charset="0"/>
              </a:rPr>
              <a:t>Viermi - </a:t>
            </a:r>
            <a:r>
              <a:rPr lang="en-US" b="0" i="0">
                <a:solidFill>
                  <a:srgbClr val="17253D"/>
                </a:solidFill>
                <a:effectLst/>
                <a:latin typeface="Segoe UI Variable Text" pitchFamily="2" charset="0"/>
              </a:rPr>
              <a:t>se găsesc în principal în atașări de e-mail, mesaje text, programe de partajare a fișierelor, site-uri de rețele sociale, partajări de rețea și unități amovibile și se răspândesc printr-o rețea în care exploatează vulnerabilitățile de securitate și se multiplică pe sine. În funcție de tipul de vierme, acesta vă poate fura informații confidențiale, poate modifica setările de securitate sau vă poate împiedica să accesați fișiere. </a:t>
            </a:r>
            <a:r>
              <a:rPr lang="en-US" b="1" i="0">
                <a:solidFill>
                  <a:srgbClr val="FF0000"/>
                </a:solidFill>
                <a:effectLst/>
                <a:latin typeface="Segoe UI Variable Text" pitchFamily="2" charset="0"/>
              </a:rPr>
              <a:t>Spre deosebire de viruși, viermii nu necesită nicio interacțiune umană pentru a se răspândi - se replică singuri.</a:t>
            </a:r>
          </a:p>
          <a:p>
            <a:pPr algn="just">
              <a:buNone/>
            </a:pPr>
            <a:endParaRPr lang="en-US" b="1">
              <a:solidFill>
                <a:srgbClr val="FF0000"/>
              </a:solidFill>
              <a:latin typeface="Segoe UI Variable Text" pitchFamily="2" charset="0"/>
            </a:endParaRPr>
          </a:p>
          <a:p>
            <a:pPr algn="just">
              <a:buNone/>
            </a:pPr>
            <a:endParaRPr lang="en-US" b="1">
              <a:solidFill>
                <a:srgbClr val="FF0000"/>
              </a:solidFill>
              <a:latin typeface="Segoe UI Variable Text" pitchFamily="2" charset="0"/>
            </a:endParaRPr>
          </a:p>
          <a:p>
            <a:pPr algn="just"/>
            <a:r>
              <a:rPr lang="en-US" b="1">
                <a:solidFill>
                  <a:srgbClr val="17253D"/>
                </a:solidFill>
                <a:latin typeface="Segoe UI Variable Text" pitchFamily="2" charset="0"/>
              </a:rPr>
              <a:t>Virușii</a:t>
            </a:r>
            <a:r>
              <a:rPr lang="en-US">
                <a:solidFill>
                  <a:srgbClr val="17253D"/>
                </a:solidFill>
                <a:latin typeface="Segoe UI Variable Text" pitchFamily="2" charset="0"/>
              </a:rPr>
              <a:t> sunt una dintre cele mai vechi forme de malware, concepuți pentru a perturba sau distruge datele de pe dispozitivele infectate</a:t>
            </a:r>
            <a:r>
              <a:rPr lang="en-US">
                <a:solidFill>
                  <a:srgbClr val="0070C0"/>
                </a:solidFill>
                <a:latin typeface="Segoe UI Variable Text" pitchFamily="2" charset="0"/>
              </a:rPr>
              <a:t>. </a:t>
            </a:r>
            <a:r>
              <a:rPr lang="en-US" b="1">
                <a:solidFill>
                  <a:srgbClr val="0070C0"/>
                </a:solidFill>
                <a:latin typeface="Segoe UI Variable Text" pitchFamily="2" charset="0"/>
              </a:rPr>
              <a:t>Aceștia infectează de obicei un sistem și se replică atunci când o victimă deschide fișiere sau atașamente de email rău intenționate.</a:t>
            </a:r>
            <a:endParaRPr lang="en-US" b="1">
              <a:solidFill>
                <a:srgbClr val="0070C0"/>
              </a:solidFill>
            </a:endParaRPr>
          </a:p>
          <a:p>
            <a:pPr algn="just">
              <a:buNone/>
            </a:pPr>
            <a:endParaRPr lang="en-US" b="1">
              <a:solidFill>
                <a:srgbClr val="FF0000"/>
              </a:solidFill>
              <a:latin typeface="Segoe UI Variable Text" pitchFamily="2" charset="0"/>
            </a:endParaRPr>
          </a:p>
        </p:txBody>
      </p:sp>
    </p:spTree>
    <p:extLst>
      <p:ext uri="{BB962C8B-B14F-4D97-AF65-F5344CB8AC3E}">
        <p14:creationId xmlns:p14="http://schemas.microsoft.com/office/powerpoint/2010/main" val="1374381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A2C914-0BE4-1522-3A48-D449C470585E}"/>
              </a:ext>
            </a:extLst>
          </p:cNvPr>
          <p:cNvSpPr txBox="1"/>
          <p:nvPr/>
        </p:nvSpPr>
        <p:spPr>
          <a:xfrm>
            <a:off x="241069" y="272534"/>
            <a:ext cx="9871922" cy="707886"/>
          </a:xfrm>
          <a:prstGeom prst="rect">
            <a:avLst/>
          </a:prstGeom>
          <a:noFill/>
        </p:spPr>
        <p:txBody>
          <a:bodyPr wrap="square">
            <a:spAutoFit/>
          </a:bodyPr>
          <a:lstStyle/>
          <a:p>
            <a:r>
              <a:rPr lang="it-IT" sz="4000" b="1"/>
              <a:t>ÎȚI PROTEJEZI CONEXIUNEA LA INTERNET?</a:t>
            </a:r>
            <a:endParaRPr lang="en-US" sz="4000" b="1"/>
          </a:p>
        </p:txBody>
      </p:sp>
      <p:sp>
        <p:nvSpPr>
          <p:cNvPr id="5" name="TextBox 4">
            <a:extLst>
              <a:ext uri="{FF2B5EF4-FFF2-40B4-BE49-F238E27FC236}">
                <a16:creationId xmlns:a16="http://schemas.microsoft.com/office/drawing/2014/main" id="{680B1AE7-8E0C-48DC-1518-2E134A603FB2}"/>
              </a:ext>
            </a:extLst>
          </p:cNvPr>
          <p:cNvSpPr txBox="1"/>
          <p:nvPr/>
        </p:nvSpPr>
        <p:spPr>
          <a:xfrm>
            <a:off x="357446" y="959950"/>
            <a:ext cx="10133215" cy="923330"/>
          </a:xfrm>
          <a:prstGeom prst="rect">
            <a:avLst/>
          </a:prstGeom>
          <a:noFill/>
        </p:spPr>
        <p:txBody>
          <a:bodyPr wrap="square">
            <a:spAutoFit/>
          </a:bodyPr>
          <a:lstStyle/>
          <a:p>
            <a:r>
              <a:rPr lang="en-US"/>
              <a:t>Dacă foloseşti un router pentru a te conecta la Internet, asigură-te că ai schimbat parolele implicite ale acestuia (de cele mai multe ori, astfel de dispozitive au parole standard de genul „1234”, „0000”, „admin”, „root”). De asemenea, actualizează firmware-ul şi instalează patch-urile de securitate. </a:t>
            </a:r>
          </a:p>
        </p:txBody>
      </p:sp>
      <p:sp>
        <p:nvSpPr>
          <p:cNvPr id="7" name="TextBox 6">
            <a:extLst>
              <a:ext uri="{FF2B5EF4-FFF2-40B4-BE49-F238E27FC236}">
                <a16:creationId xmlns:a16="http://schemas.microsoft.com/office/drawing/2014/main" id="{8595D871-2922-A7FA-10B4-1F0006BBD624}"/>
              </a:ext>
            </a:extLst>
          </p:cNvPr>
          <p:cNvSpPr txBox="1"/>
          <p:nvPr/>
        </p:nvSpPr>
        <p:spPr>
          <a:xfrm>
            <a:off x="357445" y="2399327"/>
            <a:ext cx="10282846" cy="646331"/>
          </a:xfrm>
          <a:prstGeom prst="rect">
            <a:avLst/>
          </a:prstGeom>
          <a:noFill/>
        </p:spPr>
        <p:txBody>
          <a:bodyPr wrap="square">
            <a:spAutoFit/>
          </a:bodyPr>
          <a:lstStyle/>
          <a:p>
            <a:r>
              <a:rPr lang="en-US"/>
              <a:t>Asigură-te că router-ul este configurat să ofere conexiuni criptate. Tehnologia de criptare WPA2 este cea mai puternică formulă disponibilă în majoritatea routerelor moderne. </a:t>
            </a:r>
          </a:p>
        </p:txBody>
      </p:sp>
      <p:sp>
        <p:nvSpPr>
          <p:cNvPr id="9" name="TextBox 8">
            <a:extLst>
              <a:ext uri="{FF2B5EF4-FFF2-40B4-BE49-F238E27FC236}">
                <a16:creationId xmlns:a16="http://schemas.microsoft.com/office/drawing/2014/main" id="{7671BD0D-2E99-7A71-0BFC-B6EF20504A40}"/>
              </a:ext>
            </a:extLst>
          </p:cNvPr>
          <p:cNvSpPr txBox="1"/>
          <p:nvPr/>
        </p:nvSpPr>
        <p:spPr>
          <a:xfrm>
            <a:off x="333273" y="3561705"/>
            <a:ext cx="10133215" cy="923330"/>
          </a:xfrm>
          <a:prstGeom prst="rect">
            <a:avLst/>
          </a:prstGeom>
          <a:noFill/>
        </p:spPr>
        <p:txBody>
          <a:bodyPr wrap="square">
            <a:spAutoFit/>
          </a:bodyPr>
          <a:lstStyle/>
          <a:p>
            <a:r>
              <a:rPr lang="en-US"/>
              <a:t>Urmând aceşti paşi, vei reduce considerabil riscul ca agresorii cibernetici să preia sub control conexiunea ta de Internet, folosind-o pentru a-ţi compromite computerul, pentru a-ţi afla credenţialele de acces la diferite conturi sau pentru a  o folosi ca paravan („proxy”) pentru derularea altor atacuri informatice.</a:t>
            </a:r>
          </a:p>
        </p:txBody>
      </p:sp>
      <p:sp>
        <p:nvSpPr>
          <p:cNvPr id="11" name="TextBox 10">
            <a:extLst>
              <a:ext uri="{FF2B5EF4-FFF2-40B4-BE49-F238E27FC236}">
                <a16:creationId xmlns:a16="http://schemas.microsoft.com/office/drawing/2014/main" id="{F592CA6E-D0FE-B484-D0EC-4459EE35DC63}"/>
              </a:ext>
            </a:extLst>
          </p:cNvPr>
          <p:cNvSpPr txBox="1"/>
          <p:nvPr/>
        </p:nvSpPr>
        <p:spPr>
          <a:xfrm>
            <a:off x="333273" y="5001082"/>
            <a:ext cx="10016835" cy="646331"/>
          </a:xfrm>
          <a:prstGeom prst="rect">
            <a:avLst/>
          </a:prstGeom>
          <a:noFill/>
        </p:spPr>
        <p:txBody>
          <a:bodyPr wrap="square">
            <a:spAutoFit/>
          </a:bodyPr>
          <a:lstStyle/>
          <a:p>
            <a:r>
              <a:rPr lang="en-US"/>
              <a:t>De asemenea, o regulă general valabilă subliniază faptul că nu se utilizează aceleaşi credenţiale de acces pentru router, mesagerie electronică, reţele de socializare etc.</a:t>
            </a:r>
          </a:p>
        </p:txBody>
      </p:sp>
    </p:spTree>
    <p:extLst>
      <p:ext uri="{BB962C8B-B14F-4D97-AF65-F5344CB8AC3E}">
        <p14:creationId xmlns:p14="http://schemas.microsoft.com/office/powerpoint/2010/main" val="21982503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B8CB2C-BFB7-1C62-057E-1B9B9E4CFD5F}"/>
              </a:ext>
            </a:extLst>
          </p:cNvPr>
          <p:cNvSpPr txBox="1"/>
          <p:nvPr/>
        </p:nvSpPr>
        <p:spPr>
          <a:xfrm>
            <a:off x="241068" y="339036"/>
            <a:ext cx="10090287" cy="769441"/>
          </a:xfrm>
          <a:prstGeom prst="rect">
            <a:avLst/>
          </a:prstGeom>
          <a:noFill/>
        </p:spPr>
        <p:txBody>
          <a:bodyPr wrap="square">
            <a:spAutoFit/>
          </a:bodyPr>
          <a:lstStyle/>
          <a:p>
            <a:r>
              <a:rPr lang="en-US" sz="4400"/>
              <a:t>PROTECȚIE ANTI-MALWARE MULTIPLĂ:</a:t>
            </a:r>
          </a:p>
        </p:txBody>
      </p:sp>
      <p:sp>
        <p:nvSpPr>
          <p:cNvPr id="5" name="TextBox 4">
            <a:extLst>
              <a:ext uri="{FF2B5EF4-FFF2-40B4-BE49-F238E27FC236}">
                <a16:creationId xmlns:a16="http://schemas.microsoft.com/office/drawing/2014/main" id="{2485ECD3-6FA6-0E71-5AB7-C386DAD3B5FF}"/>
              </a:ext>
            </a:extLst>
          </p:cNvPr>
          <p:cNvSpPr txBox="1"/>
          <p:nvPr/>
        </p:nvSpPr>
        <p:spPr>
          <a:xfrm>
            <a:off x="241068" y="1620217"/>
            <a:ext cx="10349346" cy="4031873"/>
          </a:xfrm>
          <a:prstGeom prst="rect">
            <a:avLst/>
          </a:prstGeom>
          <a:noFill/>
        </p:spPr>
        <p:txBody>
          <a:bodyPr wrap="square">
            <a:spAutoFit/>
          </a:bodyPr>
          <a:lstStyle/>
          <a:p>
            <a:pPr algn="just"/>
            <a:r>
              <a:rPr lang="en-US" sz="3200"/>
              <a:t>Combinarea mecanismelor de filtrare web cu aplicaţii antivirus, firewall-uri, anti-malware, politici de securitate respectiv o instruire adecvată a utilizatorilor, reduce considerabil riscul unei infectări. </a:t>
            </a:r>
          </a:p>
          <a:p>
            <a:pPr algn="just"/>
            <a:endParaRPr lang="en-US" sz="3200"/>
          </a:p>
          <a:p>
            <a:pPr algn="just"/>
            <a:r>
              <a:rPr lang="en-US" sz="3200"/>
              <a:t>Utilizează produse antivirus/antispyware dezvoltate de companii diferite şi actualizează frecvent atât sistemul de operare, cât şi celelalte aplicaţii utilizate.</a:t>
            </a:r>
          </a:p>
        </p:txBody>
      </p:sp>
    </p:spTree>
    <p:extLst>
      <p:ext uri="{BB962C8B-B14F-4D97-AF65-F5344CB8AC3E}">
        <p14:creationId xmlns:p14="http://schemas.microsoft.com/office/powerpoint/2010/main" val="1501142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12E8D0-1078-0355-745C-CA5CE521DCEC}"/>
              </a:ext>
            </a:extLst>
          </p:cNvPr>
          <p:cNvSpPr txBox="1"/>
          <p:nvPr/>
        </p:nvSpPr>
        <p:spPr>
          <a:xfrm>
            <a:off x="340822" y="305785"/>
            <a:ext cx="5403272" cy="369332"/>
          </a:xfrm>
          <a:prstGeom prst="rect">
            <a:avLst/>
          </a:prstGeom>
          <a:noFill/>
        </p:spPr>
        <p:txBody>
          <a:bodyPr wrap="square">
            <a:spAutoFit/>
          </a:bodyPr>
          <a:lstStyle/>
          <a:p>
            <a:r>
              <a:rPr lang="it-IT" b="1"/>
              <a:t>EŞTI ATENT LA DATELE TALE PERSONALE?</a:t>
            </a:r>
            <a:endParaRPr lang="en-US" b="1"/>
          </a:p>
        </p:txBody>
      </p:sp>
      <p:sp>
        <p:nvSpPr>
          <p:cNvPr id="5" name="TextBox 4">
            <a:extLst>
              <a:ext uri="{FF2B5EF4-FFF2-40B4-BE49-F238E27FC236}">
                <a16:creationId xmlns:a16="http://schemas.microsoft.com/office/drawing/2014/main" id="{19348820-9C1B-1F09-B975-617F9D02BAC2}"/>
              </a:ext>
            </a:extLst>
          </p:cNvPr>
          <p:cNvSpPr txBox="1"/>
          <p:nvPr/>
        </p:nvSpPr>
        <p:spPr>
          <a:xfrm>
            <a:off x="340822" y="675117"/>
            <a:ext cx="10299469" cy="646331"/>
          </a:xfrm>
          <a:prstGeom prst="rect">
            <a:avLst/>
          </a:prstGeom>
          <a:noFill/>
        </p:spPr>
        <p:txBody>
          <a:bodyPr wrap="square">
            <a:spAutoFit/>
          </a:bodyPr>
          <a:lstStyle/>
          <a:p>
            <a:pPr algn="just"/>
            <a:r>
              <a:rPr lang="en-US"/>
              <a:t>Nu completa formulare primite via e-mail, prin care ţi se cer date cu caracter personal, parole, coduri secrete sau PIN-uri. </a:t>
            </a:r>
          </a:p>
        </p:txBody>
      </p:sp>
      <p:sp>
        <p:nvSpPr>
          <p:cNvPr id="7" name="TextBox 6">
            <a:extLst>
              <a:ext uri="{FF2B5EF4-FFF2-40B4-BE49-F238E27FC236}">
                <a16:creationId xmlns:a16="http://schemas.microsoft.com/office/drawing/2014/main" id="{6BC5C633-36B3-7609-D6AC-E493AFC0968D}"/>
              </a:ext>
            </a:extLst>
          </p:cNvPr>
          <p:cNvSpPr txBox="1"/>
          <p:nvPr/>
        </p:nvSpPr>
        <p:spPr>
          <a:xfrm>
            <a:off x="340823" y="1690780"/>
            <a:ext cx="10299468" cy="466127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000"/>
              <a:t>cumpărăturile să se realizeze doar de pe site-uri web recunoscute şi securizate;</a:t>
            </a:r>
          </a:p>
          <a:p>
            <a:pPr marL="285750" indent="-285750">
              <a:lnSpc>
                <a:spcPct val="150000"/>
              </a:lnSpc>
              <a:buFont typeface="Arial" panose="020B0604020202020204" pitchFamily="34" charset="0"/>
              <a:buChar char="•"/>
            </a:pPr>
            <a:r>
              <a:rPr lang="en-US" sz="2000"/>
              <a:t>contravaloarea unui produs achiziţionat nu trebuie transmisă înainte de verificarea existenţei şi funcţionalităţii acestuia, prin folosirea unui serviciu de escrow recunoscut; </a:t>
            </a:r>
          </a:p>
          <a:p>
            <a:pPr marL="285750" indent="-285750">
              <a:lnSpc>
                <a:spcPct val="150000"/>
              </a:lnSpc>
              <a:buFont typeface="Arial" panose="020B0604020202020204" pitchFamily="34" charset="0"/>
              <a:buChar char="•"/>
            </a:pPr>
            <a:r>
              <a:rPr lang="en-US" sz="2000"/>
              <a:t>nu se folosesc servicii financiare de transfer rapid WesternUnion sau MoneyGram înainte de recepţionarea produsului achiziţionat, mai ales când această operaţiune este solicitată de vânzător; </a:t>
            </a:r>
          </a:p>
          <a:p>
            <a:pPr marL="285750" indent="-285750">
              <a:lnSpc>
                <a:spcPct val="150000"/>
              </a:lnSpc>
              <a:buFont typeface="Arial" panose="020B0604020202020204" pitchFamily="34" charset="0"/>
              <a:buChar char="•"/>
            </a:pPr>
            <a:r>
              <a:rPr lang="en-US" sz="2000"/>
              <a:t>verificarea site-ului web (există magazine online fictive care au ca scop atragerea de clienţi şi reţinerea datelor bancare ale acestora).</a:t>
            </a:r>
          </a:p>
          <a:p>
            <a:pPr marL="285750" indent="-285750">
              <a:lnSpc>
                <a:spcPct val="150000"/>
              </a:lnSpc>
              <a:buFont typeface="Arial" panose="020B0604020202020204" pitchFamily="34" charset="0"/>
              <a:buChar char="•"/>
            </a:pPr>
            <a:r>
              <a:rPr lang="en-US" sz="2000"/>
              <a:t>respectarea unei simple metode de verificare, respectiv compararea link-urilor receptate prin mesaje de tip „spam“ cu cele legitime ale instituţiilor bancare.</a:t>
            </a:r>
            <a:endParaRPr lang="en-US"/>
          </a:p>
        </p:txBody>
      </p:sp>
    </p:spTree>
    <p:extLst>
      <p:ext uri="{BB962C8B-B14F-4D97-AF65-F5344CB8AC3E}">
        <p14:creationId xmlns:p14="http://schemas.microsoft.com/office/powerpoint/2010/main" val="3290989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7B5C7-4A11-61D9-AFC2-61DA85E13DE0}"/>
              </a:ext>
            </a:extLst>
          </p:cNvPr>
          <p:cNvSpPr>
            <a:spLocks noGrp="1"/>
          </p:cNvSpPr>
          <p:nvPr>
            <p:ph type="title"/>
          </p:nvPr>
        </p:nvSpPr>
        <p:spPr/>
        <p:txBody>
          <a:bodyPr/>
          <a:lstStyle/>
          <a:p>
            <a:r>
              <a:rPr lang="en-US"/>
              <a:t>GDPR</a:t>
            </a:r>
            <a:br>
              <a:rPr lang="en-US"/>
            </a:br>
            <a:r>
              <a:rPr lang="en-US"/>
              <a:t>si</a:t>
            </a:r>
            <a:br>
              <a:rPr lang="en-US"/>
            </a:br>
            <a:r>
              <a:rPr lang="en-US"/>
              <a:t>Criptarea Datelor</a:t>
            </a:r>
          </a:p>
        </p:txBody>
      </p:sp>
      <p:pic>
        <p:nvPicPr>
          <p:cNvPr id="3" name="Kép 1">
            <a:extLst>
              <a:ext uri="{FF2B5EF4-FFF2-40B4-BE49-F238E27FC236}">
                <a16:creationId xmlns:a16="http://schemas.microsoft.com/office/drawing/2014/main" id="{0C5E5ACE-AF55-7D57-9FD6-5B1C68BD7409}"/>
              </a:ext>
            </a:extLst>
          </p:cNvPr>
          <p:cNvPicPr>
            <a:picLocks noChangeAspect="1"/>
          </p:cNvPicPr>
          <p:nvPr/>
        </p:nvPicPr>
        <p:blipFill>
          <a:blip r:embed="rId2">
            <a:extLst>
              <a:ext uri="{28A0092B-C50C-407E-A947-70E740481C1C}">
                <a14:useLocalDpi xmlns:a14="http://schemas.microsoft.com/office/drawing/2010/main" val="0"/>
              </a:ext>
            </a:extLst>
          </a:blip>
          <a:srcRect b="33195"/>
          <a:stretch>
            <a:fillRect/>
          </a:stretch>
        </p:blipFill>
        <p:spPr>
          <a:xfrm>
            <a:off x="237988" y="5685627"/>
            <a:ext cx="1704699" cy="1011218"/>
          </a:xfrm>
          <a:prstGeom prst="rect">
            <a:avLst/>
          </a:prstGeom>
        </p:spPr>
      </p:pic>
      <p:grpSp>
        <p:nvGrpSpPr>
          <p:cNvPr id="4" name="Group 3">
            <a:extLst>
              <a:ext uri="{FF2B5EF4-FFF2-40B4-BE49-F238E27FC236}">
                <a16:creationId xmlns:a16="http://schemas.microsoft.com/office/drawing/2014/main" id="{9B5A6FED-090C-A2D0-C119-47C4E39D5BD0}"/>
              </a:ext>
            </a:extLst>
          </p:cNvPr>
          <p:cNvGrpSpPr/>
          <p:nvPr/>
        </p:nvGrpSpPr>
        <p:grpSpPr>
          <a:xfrm>
            <a:off x="295846" y="6558789"/>
            <a:ext cx="1646841" cy="640524"/>
            <a:chOff x="6271707" y="1483208"/>
            <a:chExt cx="1646841" cy="640524"/>
          </a:xfrm>
        </p:grpSpPr>
        <p:pic>
          <p:nvPicPr>
            <p:cNvPr id="5" name="Picture 4">
              <a:extLst>
                <a:ext uri="{FF2B5EF4-FFF2-40B4-BE49-F238E27FC236}">
                  <a16:creationId xmlns:a16="http://schemas.microsoft.com/office/drawing/2014/main" id="{2D69AB1F-BD1E-0EA3-B15D-294D973E7001}"/>
                </a:ext>
              </a:extLst>
            </p:cNvPr>
            <p:cNvPicPr>
              <a:picLocks noChangeAspect="1"/>
            </p:cNvPicPr>
            <p:nvPr userDrawn="1"/>
          </p:nvPicPr>
          <p:blipFill>
            <a:blip r:embed="rId3"/>
            <a:srcRect l="31830" t="45415" b="-1"/>
            <a:stretch>
              <a:fillRect/>
            </a:stretch>
          </p:blipFill>
          <p:spPr>
            <a:xfrm>
              <a:off x="6271707" y="1828800"/>
              <a:ext cx="1646841" cy="294932"/>
            </a:xfrm>
            <a:prstGeom prst="rect">
              <a:avLst/>
            </a:prstGeom>
          </p:spPr>
        </p:pic>
        <p:pic>
          <p:nvPicPr>
            <p:cNvPr id="6" name="Picture 5">
              <a:extLst>
                <a:ext uri="{FF2B5EF4-FFF2-40B4-BE49-F238E27FC236}">
                  <a16:creationId xmlns:a16="http://schemas.microsoft.com/office/drawing/2014/main" id="{28F03B39-CD53-1C5C-A2AC-81040627D3A0}"/>
                </a:ext>
              </a:extLst>
            </p:cNvPr>
            <p:cNvPicPr>
              <a:picLocks noChangeAspect="1"/>
            </p:cNvPicPr>
            <p:nvPr userDrawn="1"/>
          </p:nvPicPr>
          <p:blipFill>
            <a:blip r:embed="rId3"/>
            <a:srcRect l="31830" t="-12906" r="30699" b="48944"/>
            <a:stretch>
              <a:fillRect/>
            </a:stretch>
          </p:blipFill>
          <p:spPr>
            <a:xfrm>
              <a:off x="6642512" y="1483208"/>
              <a:ext cx="905230" cy="345592"/>
            </a:xfrm>
            <a:prstGeom prst="rect">
              <a:avLst/>
            </a:prstGeom>
          </p:spPr>
        </p:pic>
      </p:grpSp>
    </p:spTree>
    <p:extLst>
      <p:ext uri="{BB962C8B-B14F-4D97-AF65-F5344CB8AC3E}">
        <p14:creationId xmlns:p14="http://schemas.microsoft.com/office/powerpoint/2010/main" val="3060109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FEECF3-9887-42D9-D37F-4818015C802E}"/>
              </a:ext>
            </a:extLst>
          </p:cNvPr>
          <p:cNvSpPr txBox="1"/>
          <p:nvPr/>
        </p:nvSpPr>
        <p:spPr>
          <a:xfrm>
            <a:off x="166816" y="576986"/>
            <a:ext cx="4158050" cy="4524315"/>
          </a:xfrm>
          <a:prstGeom prst="rect">
            <a:avLst/>
          </a:prstGeom>
          <a:noFill/>
        </p:spPr>
        <p:txBody>
          <a:bodyPr wrap="square">
            <a:spAutoFit/>
          </a:bodyPr>
          <a:lstStyle/>
          <a:p>
            <a:r>
              <a:rPr lang="en-US" sz="2800" b="1" i="0">
                <a:solidFill>
                  <a:srgbClr val="0070C0"/>
                </a:solidFill>
                <a:effectLst/>
                <a:latin typeface="Segoe UI Variable Text" pitchFamily="2" charset="0"/>
              </a:rPr>
              <a:t>Atacuri de tip </a:t>
            </a:r>
            <a:r>
              <a:rPr lang="en-US" sz="4000" b="1" i="0">
                <a:solidFill>
                  <a:srgbClr val="0070C0"/>
                </a:solidFill>
                <a:effectLst/>
                <a:latin typeface="Segoe UI Variable Text" pitchFamily="2" charset="0"/>
              </a:rPr>
              <a:t>botnet</a:t>
            </a:r>
            <a:br>
              <a:rPr lang="en-US" sz="3200"/>
            </a:br>
            <a:br>
              <a:rPr lang="en-US" sz="2000"/>
            </a:br>
            <a:r>
              <a:rPr lang="en-US" sz="2000" b="1" i="0">
                <a:solidFill>
                  <a:srgbClr val="FF0000"/>
                </a:solidFill>
                <a:effectLst/>
                <a:latin typeface="Segoe UI Variable Text" pitchFamily="2" charset="0"/>
              </a:rPr>
              <a:t>Botneturile sunt rețele de dispozitive infectate controlate de la distanță de atacatori. </a:t>
            </a:r>
          </a:p>
          <a:p>
            <a:endParaRPr lang="en-US" sz="2000">
              <a:solidFill>
                <a:srgbClr val="17253D"/>
              </a:solidFill>
              <a:latin typeface="Segoe UI Variable Text" pitchFamily="2" charset="0"/>
            </a:endParaRPr>
          </a:p>
          <a:p>
            <a:r>
              <a:rPr lang="en-US" sz="2000" b="0" i="0">
                <a:solidFill>
                  <a:srgbClr val="17253D"/>
                </a:solidFill>
                <a:effectLst/>
                <a:latin typeface="Segoe UI Variable Text" pitchFamily="2" charset="0"/>
              </a:rPr>
              <a:t>Aceste rețele sunt utilizate adesea pentru atacuri la scară largă, cum ar fi </a:t>
            </a:r>
            <a:r>
              <a:rPr lang="en-US" sz="2000" b="0" i="0">
                <a:solidFill>
                  <a:srgbClr val="0563C1"/>
                </a:solidFill>
                <a:effectLst/>
                <a:latin typeface="Segoe UI Variable Text" pitchFamily="2" charset="0"/>
                <a:hlinkClick r:id="rId3">
                  <a:extLst>
                    <a:ext uri="{A12FA001-AC4F-418D-AE19-62706E023703}">
                      <ahyp:hlinkClr xmlns:ahyp="http://schemas.microsoft.com/office/drawing/2018/hyperlinkcolor" val="tx"/>
                    </a:ext>
                  </a:extLst>
                </a:hlinkClick>
              </a:rPr>
              <a:t>atacurile distribuite de refuzare a serviciului (</a:t>
            </a:r>
            <a:r>
              <a:rPr lang="en-US" sz="2000" b="1" i="0">
                <a:solidFill>
                  <a:srgbClr val="0563C1"/>
                </a:solidFill>
                <a:effectLst/>
                <a:latin typeface="Segoe UI Variable Text" pitchFamily="2" charset="0"/>
                <a:hlinkClick r:id="rId3">
                  <a:extLst>
                    <a:ext uri="{A12FA001-AC4F-418D-AE19-62706E023703}">
                      <ahyp:hlinkClr xmlns:ahyp="http://schemas.microsoft.com/office/drawing/2018/hyperlinkcolor" val="tx"/>
                    </a:ext>
                  </a:extLst>
                </a:hlinkClick>
              </a:rPr>
              <a:t>DDoS</a:t>
            </a:r>
            <a:r>
              <a:rPr lang="en-US" sz="2000" b="1" i="0">
                <a:solidFill>
                  <a:srgbClr val="FF0000"/>
                </a:solidFill>
                <a:effectLst/>
                <a:latin typeface="Segoe UI Variable Text" pitchFamily="2" charset="0"/>
                <a:hlinkClick r:id="rId3">
                  <a:extLst>
                    <a:ext uri="{A12FA001-AC4F-418D-AE19-62706E023703}">
                      <ahyp:hlinkClr xmlns:ahyp="http://schemas.microsoft.com/office/drawing/2018/hyperlinkcolor" val="tx"/>
                    </a:ext>
                  </a:extLst>
                </a:hlinkClick>
              </a:rPr>
              <a:t>-</a:t>
            </a:r>
            <a:r>
              <a:rPr lang="en-US" sz="2000" b="1" i="0">
                <a:solidFill>
                  <a:srgbClr val="FF0000"/>
                </a:solidFill>
                <a:effectLst/>
                <a:latin typeface="Segoe UI Variable Text" pitchFamily="2" charset="0"/>
              </a:rPr>
              <a:t>d</a:t>
            </a:r>
            <a:r>
              <a:rPr lang="en-US" b="1">
                <a:solidFill>
                  <a:srgbClr val="FF0000"/>
                </a:solidFill>
              </a:rPr>
              <a:t>istributed denial-of-service,</a:t>
            </a:r>
            <a:r>
              <a:rPr lang="en-US" sz="2000" b="0" i="0">
                <a:solidFill>
                  <a:srgbClr val="0067B8"/>
                </a:solidFill>
                <a:effectLst/>
                <a:latin typeface="Segoe UI Variable Text" pitchFamily="2" charset="0"/>
                <a:hlinkClick r:id="rId3"/>
              </a:rPr>
              <a:t>)</a:t>
            </a:r>
            <a:r>
              <a:rPr lang="en-US" sz="2000" b="0" i="0">
                <a:solidFill>
                  <a:srgbClr val="17253D"/>
                </a:solidFill>
                <a:effectLst/>
                <a:latin typeface="Segoe UI Variable Text" pitchFamily="2" charset="0"/>
              </a:rPr>
              <a:t>, spam sau furtul de date.</a:t>
            </a:r>
            <a:endParaRPr lang="en-US" sz="2000"/>
          </a:p>
        </p:txBody>
      </p:sp>
      <p:pic>
        <p:nvPicPr>
          <p:cNvPr id="4100" name="Picture 4" descr="What Is a Botnet? Types, Examples, and 7 Defensive Measures | Radware">
            <a:extLst>
              <a:ext uri="{FF2B5EF4-FFF2-40B4-BE49-F238E27FC236}">
                <a16:creationId xmlns:a16="http://schemas.microsoft.com/office/drawing/2014/main" id="{9C85845E-0907-70BE-0109-514B9937218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23" t="10096" r="2136"/>
          <a:stretch>
            <a:fillRect/>
          </a:stretch>
        </p:blipFill>
        <p:spPr bwMode="auto">
          <a:xfrm>
            <a:off x="4529902" y="197708"/>
            <a:ext cx="6269861" cy="56469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409F4E-CE18-E1C9-8BCE-277B612A0A22}"/>
              </a:ext>
            </a:extLst>
          </p:cNvPr>
          <p:cNvSpPr txBox="1"/>
          <p:nvPr/>
        </p:nvSpPr>
        <p:spPr>
          <a:xfrm>
            <a:off x="5974492" y="5844659"/>
            <a:ext cx="4970335" cy="369332"/>
          </a:xfrm>
          <a:prstGeom prst="rect">
            <a:avLst/>
          </a:prstGeom>
          <a:noFill/>
        </p:spPr>
        <p:txBody>
          <a:bodyPr wrap="square">
            <a:spAutoFit/>
          </a:bodyPr>
          <a:lstStyle/>
          <a:p>
            <a:r>
              <a:rPr lang="en-US"/>
              <a:t>Atacuri distribuite de sabotare a serviciilor (DDoS)</a:t>
            </a:r>
          </a:p>
        </p:txBody>
      </p:sp>
    </p:spTree>
    <p:extLst>
      <p:ext uri="{BB962C8B-B14F-4D97-AF65-F5344CB8AC3E}">
        <p14:creationId xmlns:p14="http://schemas.microsoft.com/office/powerpoint/2010/main" val="1153843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5D03B7-8CC3-D182-37E1-0F266EED16D0}"/>
              </a:ext>
            </a:extLst>
          </p:cNvPr>
          <p:cNvSpPr txBox="1"/>
          <p:nvPr/>
        </p:nvSpPr>
        <p:spPr>
          <a:xfrm>
            <a:off x="339808" y="339459"/>
            <a:ext cx="10200505" cy="2062103"/>
          </a:xfrm>
          <a:prstGeom prst="rect">
            <a:avLst/>
          </a:prstGeom>
          <a:noFill/>
        </p:spPr>
        <p:txBody>
          <a:bodyPr wrap="square">
            <a:spAutoFit/>
          </a:bodyPr>
          <a:lstStyle/>
          <a:p>
            <a:r>
              <a:rPr lang="en-US" sz="3200"/>
              <a:t>Cum să detectați și să răspundeți la un atac DDoS</a:t>
            </a:r>
          </a:p>
          <a:p>
            <a:r>
              <a:rPr lang="en-US" sz="2400">
                <a:solidFill>
                  <a:srgbClr val="FF0000"/>
                </a:solidFill>
              </a:rPr>
              <a:t>- creștere a traficului web, aparent de nicăieri, care provine de la aceeași adresă IP sau din același interval.</a:t>
            </a:r>
          </a:p>
          <a:p>
            <a:r>
              <a:rPr lang="en-US" sz="2400">
                <a:solidFill>
                  <a:srgbClr val="FF0000"/>
                </a:solidFill>
              </a:rPr>
              <a:t>- performanță lentă sau neregulată a rețelei.</a:t>
            </a:r>
          </a:p>
          <a:p>
            <a:r>
              <a:rPr lang="en-US" sz="2400">
                <a:solidFill>
                  <a:srgbClr val="FF0000"/>
                </a:solidFill>
              </a:rPr>
              <a:t>- Site-ul dvs. web, magazinul online sau alt serviciu sunt complet offline.</a:t>
            </a:r>
          </a:p>
        </p:txBody>
      </p:sp>
    </p:spTree>
    <p:extLst>
      <p:ext uri="{BB962C8B-B14F-4D97-AF65-F5344CB8AC3E}">
        <p14:creationId xmlns:p14="http://schemas.microsoft.com/office/powerpoint/2010/main" val="32295465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F0BD6F-8F88-49EB-BACD-1D6126D2F6A6}"/>
              </a:ext>
            </a:extLst>
          </p:cNvPr>
          <p:cNvSpPr txBox="1"/>
          <p:nvPr/>
        </p:nvSpPr>
        <p:spPr>
          <a:xfrm>
            <a:off x="217440" y="28417"/>
            <a:ext cx="8467300" cy="707886"/>
          </a:xfrm>
          <a:prstGeom prst="rect">
            <a:avLst/>
          </a:prstGeom>
          <a:noFill/>
        </p:spPr>
        <p:txBody>
          <a:bodyPr wrap="square">
            <a:spAutoFit/>
          </a:bodyPr>
          <a:lstStyle/>
          <a:p>
            <a:r>
              <a:rPr lang="en-US" sz="4000" b="1"/>
              <a:t>ALEGEREA CU ATENTIE A UNEI PAROLE</a:t>
            </a:r>
          </a:p>
        </p:txBody>
      </p:sp>
      <p:sp>
        <p:nvSpPr>
          <p:cNvPr id="7" name="TextBox 6">
            <a:extLst>
              <a:ext uri="{FF2B5EF4-FFF2-40B4-BE49-F238E27FC236}">
                <a16:creationId xmlns:a16="http://schemas.microsoft.com/office/drawing/2014/main" id="{ADEF09FF-9BDA-F51C-E72E-CEAAC8573987}"/>
              </a:ext>
            </a:extLst>
          </p:cNvPr>
          <p:cNvSpPr txBox="1"/>
          <p:nvPr/>
        </p:nvSpPr>
        <p:spPr>
          <a:xfrm>
            <a:off x="321233" y="1284195"/>
            <a:ext cx="5328684" cy="3108543"/>
          </a:xfrm>
          <a:prstGeom prst="rect">
            <a:avLst/>
          </a:prstGeom>
          <a:noFill/>
        </p:spPr>
        <p:txBody>
          <a:bodyPr wrap="square">
            <a:spAutoFit/>
          </a:bodyPr>
          <a:lstStyle/>
          <a:p>
            <a:pPr algn="just"/>
            <a:r>
              <a:rPr lang="en-US" sz="2800"/>
              <a:t>„</a:t>
            </a:r>
            <a:r>
              <a:rPr lang="en-US" sz="2800" b="1"/>
              <a:t>Dictionary attack</a:t>
            </a:r>
            <a:r>
              <a:rPr lang="en-US" sz="2800"/>
              <a:t>“ urmăreşte accesarea neautorizată a unor resurse sau sisteme informatice, prin </a:t>
            </a:r>
            <a:r>
              <a:rPr lang="en-US" sz="2800">
                <a:solidFill>
                  <a:srgbClr val="FF0000"/>
                </a:solidFill>
              </a:rPr>
              <a:t>încercarea succesivă a parolelor / cheilor de decriptare aflate într-o listă predefinită de cuvinte sau fraze. </a:t>
            </a:r>
          </a:p>
        </p:txBody>
      </p:sp>
      <p:pic>
        <p:nvPicPr>
          <p:cNvPr id="8194" name="Picture 2" descr="Craftware">
            <a:extLst>
              <a:ext uri="{FF2B5EF4-FFF2-40B4-BE49-F238E27FC236}">
                <a16:creationId xmlns:a16="http://schemas.microsoft.com/office/drawing/2014/main" id="{5F7131B5-0EF7-BFED-1A25-0CB42F23A2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9740" y="1695467"/>
            <a:ext cx="3810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448AB99-210A-A3CC-327D-7756316A636F}"/>
              </a:ext>
            </a:extLst>
          </p:cNvPr>
          <p:cNvPicPr>
            <a:picLocks noChangeAspect="1"/>
          </p:cNvPicPr>
          <p:nvPr/>
        </p:nvPicPr>
        <p:blipFill>
          <a:blip r:embed="rId4"/>
          <a:srcRect t="20401" b="14735"/>
          <a:stretch>
            <a:fillRect/>
          </a:stretch>
        </p:blipFill>
        <p:spPr>
          <a:xfrm>
            <a:off x="491349" y="4529359"/>
            <a:ext cx="9777116" cy="2174401"/>
          </a:xfrm>
          <a:prstGeom prst="rect">
            <a:avLst/>
          </a:prstGeom>
        </p:spPr>
      </p:pic>
    </p:spTree>
    <p:extLst>
      <p:ext uri="{BB962C8B-B14F-4D97-AF65-F5344CB8AC3E}">
        <p14:creationId xmlns:p14="http://schemas.microsoft.com/office/powerpoint/2010/main" val="192564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B95C7-AA82-87FA-8039-A6D48ED1F57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C7638DB-E2F4-56B0-D222-3BF725333DE2}"/>
              </a:ext>
            </a:extLst>
          </p:cNvPr>
          <p:cNvPicPr>
            <a:picLocks noChangeAspect="1"/>
          </p:cNvPicPr>
          <p:nvPr/>
        </p:nvPicPr>
        <p:blipFill>
          <a:blip r:embed="rId3"/>
          <a:srcRect t="17737" r="6914" b="6361"/>
          <a:stretch>
            <a:fillRect/>
          </a:stretch>
        </p:blipFill>
        <p:spPr>
          <a:xfrm>
            <a:off x="159294" y="4528089"/>
            <a:ext cx="7314836" cy="2421925"/>
          </a:xfrm>
          <a:prstGeom prst="rect">
            <a:avLst/>
          </a:prstGeom>
        </p:spPr>
      </p:pic>
      <p:sp>
        <p:nvSpPr>
          <p:cNvPr id="3" name="TextBox 2">
            <a:extLst>
              <a:ext uri="{FF2B5EF4-FFF2-40B4-BE49-F238E27FC236}">
                <a16:creationId xmlns:a16="http://schemas.microsoft.com/office/drawing/2014/main" id="{8AC471B6-893A-35C2-309F-1C2D66F55EBD}"/>
              </a:ext>
            </a:extLst>
          </p:cNvPr>
          <p:cNvSpPr txBox="1"/>
          <p:nvPr/>
        </p:nvSpPr>
        <p:spPr>
          <a:xfrm>
            <a:off x="0" y="0"/>
            <a:ext cx="8467300" cy="707886"/>
          </a:xfrm>
          <a:prstGeom prst="rect">
            <a:avLst/>
          </a:prstGeom>
          <a:noFill/>
        </p:spPr>
        <p:txBody>
          <a:bodyPr wrap="square">
            <a:spAutoFit/>
          </a:bodyPr>
          <a:lstStyle/>
          <a:p>
            <a:r>
              <a:rPr lang="en-US" sz="4000" b="1"/>
              <a:t>ALEGEREA CU ATENTIE A UNEI PAROLE</a:t>
            </a:r>
          </a:p>
        </p:txBody>
      </p:sp>
      <p:sp>
        <p:nvSpPr>
          <p:cNvPr id="5" name="TextBox 4">
            <a:extLst>
              <a:ext uri="{FF2B5EF4-FFF2-40B4-BE49-F238E27FC236}">
                <a16:creationId xmlns:a16="http://schemas.microsoft.com/office/drawing/2014/main" id="{EE747AA3-38C9-D81B-C374-A629A9B157E5}"/>
              </a:ext>
            </a:extLst>
          </p:cNvPr>
          <p:cNvSpPr txBox="1"/>
          <p:nvPr/>
        </p:nvSpPr>
        <p:spPr>
          <a:xfrm>
            <a:off x="269716" y="896036"/>
            <a:ext cx="4983481" cy="4031873"/>
          </a:xfrm>
          <a:prstGeom prst="rect">
            <a:avLst/>
          </a:prstGeom>
          <a:noFill/>
        </p:spPr>
        <p:txBody>
          <a:bodyPr wrap="square">
            <a:spAutoFit/>
          </a:bodyPr>
          <a:lstStyle/>
          <a:p>
            <a:pPr algn="just"/>
            <a:r>
              <a:rPr lang="en-US" sz="1600"/>
              <a:t>Un atac </a:t>
            </a:r>
            <a:r>
              <a:rPr lang="en-US" sz="1600" b="1"/>
              <a:t>„brute force</a:t>
            </a:r>
            <a:r>
              <a:rPr lang="en-US" sz="1600"/>
              <a:t>” reprezintă o metodă de acces neautorizat la un sistem informatic sau de decodare a conţinutului criptat (cum ar fi parolele) folosind „forţa brută” de calcul – prin programe care aplică metoda încercare – eroare (trial and error). </a:t>
            </a:r>
          </a:p>
          <a:p>
            <a:pPr algn="just"/>
            <a:endParaRPr lang="en-US" sz="1600" b="1"/>
          </a:p>
          <a:p>
            <a:pPr algn="just"/>
            <a:r>
              <a:rPr lang="en-US" sz="1600" b="1">
                <a:highlight>
                  <a:srgbClr val="FFFF00"/>
                </a:highlight>
              </a:rPr>
              <a:t>Metoda constă în încercarea succesivă a tuturor combinaţiilor posibile de caractere, fără un algoritm elaborat. </a:t>
            </a:r>
          </a:p>
          <a:p>
            <a:pPr algn="just"/>
            <a:endParaRPr lang="en-US" sz="1600"/>
          </a:p>
          <a:p>
            <a:pPr algn="just"/>
            <a:r>
              <a:rPr lang="en-US" sz="1600"/>
              <a:t>Este aplicabilă într-un număr limitat de situaţii, când sistemele nu sunt protejate cu parole sigure (de ex. sunt formate din prea puţine caractere) sau nu au implementate mecanisme anti-brute force (de ex.: sistemul captcha, temporizarea accesului după un număr de accesări eşuate). </a:t>
            </a:r>
          </a:p>
        </p:txBody>
      </p:sp>
      <p:pic>
        <p:nvPicPr>
          <p:cNvPr id="9218" name="Picture 2" descr="Brute-force attack">
            <a:extLst>
              <a:ext uri="{FF2B5EF4-FFF2-40B4-BE49-F238E27FC236}">
                <a16:creationId xmlns:a16="http://schemas.microsoft.com/office/drawing/2014/main" id="{2663ED4E-E9F1-93A7-FD84-25C710F62D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9822" y="921331"/>
            <a:ext cx="4214956" cy="3499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109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178CFB-71E2-BC8C-C1E2-0AE063AA108D}"/>
              </a:ext>
            </a:extLst>
          </p:cNvPr>
          <p:cNvSpPr txBox="1"/>
          <p:nvPr/>
        </p:nvSpPr>
        <p:spPr>
          <a:xfrm>
            <a:off x="159471" y="609917"/>
            <a:ext cx="10640291" cy="923330"/>
          </a:xfrm>
          <a:prstGeom prst="rect">
            <a:avLst/>
          </a:prstGeom>
          <a:noFill/>
        </p:spPr>
        <p:txBody>
          <a:bodyPr wrap="square">
            <a:spAutoFit/>
          </a:bodyPr>
          <a:lstStyle/>
          <a:p>
            <a:pPr algn="just"/>
            <a:r>
              <a:rPr lang="en-US" b="1">
                <a:solidFill>
                  <a:srgbClr val="002060"/>
                </a:solidFill>
              </a:rPr>
              <a:t>alege parole compuse din  minim 12 caractere de tip diferit (majuscule, minuscule, cifre, caractere speciale de ex. #, &amp;, %, $, @) fără legătură cu tine (nume, data naşterii etc.) sau cu instituţia / compania în care îţi desfăşori activitatea, şi care să nu existe în dicţionar.</a:t>
            </a:r>
          </a:p>
        </p:txBody>
      </p:sp>
      <p:pic>
        <p:nvPicPr>
          <p:cNvPr id="5" name="Picture 4">
            <a:extLst>
              <a:ext uri="{FF2B5EF4-FFF2-40B4-BE49-F238E27FC236}">
                <a16:creationId xmlns:a16="http://schemas.microsoft.com/office/drawing/2014/main" id="{2E0DB587-4E9B-826A-59F2-61253645BCCD}"/>
              </a:ext>
            </a:extLst>
          </p:cNvPr>
          <p:cNvPicPr>
            <a:picLocks noChangeAspect="1"/>
          </p:cNvPicPr>
          <p:nvPr/>
        </p:nvPicPr>
        <p:blipFill>
          <a:blip r:embed="rId3"/>
          <a:stretch>
            <a:fillRect/>
          </a:stretch>
        </p:blipFill>
        <p:spPr>
          <a:xfrm>
            <a:off x="11502843" y="1050708"/>
            <a:ext cx="6408266" cy="5392791"/>
          </a:xfrm>
          <a:prstGeom prst="rect">
            <a:avLst/>
          </a:prstGeom>
        </p:spPr>
      </p:pic>
      <p:pic>
        <p:nvPicPr>
          <p:cNvPr id="3074" name="Picture 2" descr="Password problems">
            <a:extLst>
              <a:ext uri="{FF2B5EF4-FFF2-40B4-BE49-F238E27FC236}">
                <a16:creationId xmlns:a16="http://schemas.microsoft.com/office/drawing/2014/main" id="{DDB8F41D-2A33-BE5A-00FA-1A9076A0D8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471" y="1766945"/>
            <a:ext cx="3302588" cy="211365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2096291-9EB3-71EC-54A5-347A555A593A}"/>
              </a:ext>
            </a:extLst>
          </p:cNvPr>
          <p:cNvSpPr txBox="1"/>
          <p:nvPr/>
        </p:nvSpPr>
        <p:spPr>
          <a:xfrm>
            <a:off x="0" y="0"/>
            <a:ext cx="8467300" cy="707886"/>
          </a:xfrm>
          <a:prstGeom prst="rect">
            <a:avLst/>
          </a:prstGeom>
          <a:noFill/>
        </p:spPr>
        <p:txBody>
          <a:bodyPr wrap="square">
            <a:spAutoFit/>
          </a:bodyPr>
          <a:lstStyle/>
          <a:p>
            <a:r>
              <a:rPr lang="en-US" sz="4000" b="1"/>
              <a:t>ALEGEREA CU ATENTIE A UNEI PAROLE</a:t>
            </a:r>
          </a:p>
        </p:txBody>
      </p:sp>
      <p:pic>
        <p:nvPicPr>
          <p:cNvPr id="3076" name="Picture 4" descr="How long it takes a hacker to brute force your password">
            <a:extLst>
              <a:ext uri="{FF2B5EF4-FFF2-40B4-BE49-F238E27FC236}">
                <a16:creationId xmlns:a16="http://schemas.microsoft.com/office/drawing/2014/main" id="{DF73F974-0EA7-E5BC-D345-EE4F22C9863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8305" b="7144"/>
          <a:stretch>
            <a:fillRect/>
          </a:stretch>
        </p:blipFill>
        <p:spPr bwMode="auto">
          <a:xfrm>
            <a:off x="3831273" y="1606389"/>
            <a:ext cx="6809019" cy="4907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5113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1DD9B4-2E55-9237-AC92-E7D267B5A438}"/>
              </a:ext>
            </a:extLst>
          </p:cNvPr>
          <p:cNvSpPr txBox="1"/>
          <p:nvPr/>
        </p:nvSpPr>
        <p:spPr>
          <a:xfrm>
            <a:off x="321272" y="785576"/>
            <a:ext cx="6611167" cy="707886"/>
          </a:xfrm>
          <a:prstGeom prst="rect">
            <a:avLst/>
          </a:prstGeom>
          <a:noFill/>
        </p:spPr>
        <p:txBody>
          <a:bodyPr wrap="square">
            <a:spAutoFit/>
          </a:bodyPr>
          <a:lstStyle/>
          <a:p>
            <a:r>
              <a:rPr lang="en-US" sz="2000">
                <a:hlinkClick r:id="rId2"/>
              </a:rPr>
              <a:t>https://www.avast.com/random-password-generator#pc</a:t>
            </a:r>
            <a:endParaRPr lang="en-US" sz="2000"/>
          </a:p>
          <a:p>
            <a:endParaRPr lang="en-US" sz="2000"/>
          </a:p>
        </p:txBody>
      </p:sp>
      <p:sp>
        <p:nvSpPr>
          <p:cNvPr id="5" name="TextBox 4">
            <a:extLst>
              <a:ext uri="{FF2B5EF4-FFF2-40B4-BE49-F238E27FC236}">
                <a16:creationId xmlns:a16="http://schemas.microsoft.com/office/drawing/2014/main" id="{9FEF1C41-B56F-5F6D-CB4F-8F106CAB6456}"/>
              </a:ext>
            </a:extLst>
          </p:cNvPr>
          <p:cNvSpPr txBox="1"/>
          <p:nvPr/>
        </p:nvSpPr>
        <p:spPr>
          <a:xfrm>
            <a:off x="321273" y="1235303"/>
            <a:ext cx="6172589" cy="707886"/>
          </a:xfrm>
          <a:prstGeom prst="rect">
            <a:avLst/>
          </a:prstGeom>
          <a:noFill/>
        </p:spPr>
        <p:txBody>
          <a:bodyPr wrap="square">
            <a:spAutoFit/>
          </a:bodyPr>
          <a:lstStyle/>
          <a:p>
            <a:r>
              <a:rPr lang="en-US" sz="2000">
                <a:hlinkClick r:id="rId3"/>
              </a:rPr>
              <a:t>https://www.f-secure.com/en/password-generator</a:t>
            </a:r>
            <a:endParaRPr lang="en-US" sz="2000"/>
          </a:p>
          <a:p>
            <a:endParaRPr lang="en-US" sz="2000"/>
          </a:p>
        </p:txBody>
      </p:sp>
      <p:sp>
        <p:nvSpPr>
          <p:cNvPr id="7" name="TextBox 6">
            <a:extLst>
              <a:ext uri="{FF2B5EF4-FFF2-40B4-BE49-F238E27FC236}">
                <a16:creationId xmlns:a16="http://schemas.microsoft.com/office/drawing/2014/main" id="{B5622A41-9470-628E-C144-1657EE3B9097}"/>
              </a:ext>
            </a:extLst>
          </p:cNvPr>
          <p:cNvSpPr txBox="1"/>
          <p:nvPr/>
        </p:nvSpPr>
        <p:spPr>
          <a:xfrm>
            <a:off x="321272" y="1713712"/>
            <a:ext cx="6611167" cy="707886"/>
          </a:xfrm>
          <a:prstGeom prst="rect">
            <a:avLst/>
          </a:prstGeom>
          <a:noFill/>
        </p:spPr>
        <p:txBody>
          <a:bodyPr wrap="square">
            <a:spAutoFit/>
          </a:bodyPr>
          <a:lstStyle/>
          <a:p>
            <a:r>
              <a:rPr lang="en-US" sz="2000">
                <a:hlinkClick r:id="rId4"/>
              </a:rPr>
              <a:t>https://www.lastpass.com/features/password-generator</a:t>
            </a:r>
            <a:endParaRPr lang="en-US" sz="2000"/>
          </a:p>
          <a:p>
            <a:endParaRPr lang="en-US" sz="2000"/>
          </a:p>
        </p:txBody>
      </p:sp>
      <p:sp>
        <p:nvSpPr>
          <p:cNvPr id="9" name="TextBox 8">
            <a:extLst>
              <a:ext uri="{FF2B5EF4-FFF2-40B4-BE49-F238E27FC236}">
                <a16:creationId xmlns:a16="http://schemas.microsoft.com/office/drawing/2014/main" id="{3230593B-D389-8075-D0D4-36ABDDC94BEC}"/>
              </a:ext>
            </a:extLst>
          </p:cNvPr>
          <p:cNvSpPr txBox="1"/>
          <p:nvPr/>
        </p:nvSpPr>
        <p:spPr>
          <a:xfrm>
            <a:off x="445139" y="2871325"/>
            <a:ext cx="6487300" cy="1384995"/>
          </a:xfrm>
          <a:prstGeom prst="rect">
            <a:avLst/>
          </a:prstGeom>
          <a:noFill/>
        </p:spPr>
        <p:txBody>
          <a:bodyPr wrap="square">
            <a:spAutoFit/>
          </a:bodyPr>
          <a:lstStyle/>
          <a:p>
            <a:r>
              <a:rPr lang="en-US" sz="2800">
                <a:highlight>
                  <a:srgbClr val="FFFF00"/>
                </a:highlight>
                <a:hlinkClick r:id="rId5"/>
              </a:rPr>
              <a:t>https://proton.me/pass/password-generator</a:t>
            </a:r>
            <a:endParaRPr lang="en-US" sz="2800">
              <a:highlight>
                <a:srgbClr val="FFFF00"/>
              </a:highlight>
            </a:endParaRPr>
          </a:p>
          <a:p>
            <a:endParaRPr lang="en-US" sz="2800">
              <a:highlight>
                <a:srgbClr val="FFFF00"/>
              </a:highlight>
            </a:endParaRPr>
          </a:p>
        </p:txBody>
      </p:sp>
      <p:pic>
        <p:nvPicPr>
          <p:cNvPr id="4" name="Picture 3">
            <a:extLst>
              <a:ext uri="{FF2B5EF4-FFF2-40B4-BE49-F238E27FC236}">
                <a16:creationId xmlns:a16="http://schemas.microsoft.com/office/drawing/2014/main" id="{7F9BC00D-3116-DCC3-BAAB-2CDA17348BB8}"/>
              </a:ext>
            </a:extLst>
          </p:cNvPr>
          <p:cNvPicPr>
            <a:picLocks noChangeAspect="1"/>
          </p:cNvPicPr>
          <p:nvPr/>
        </p:nvPicPr>
        <p:blipFill>
          <a:blip r:embed="rId6"/>
          <a:stretch>
            <a:fillRect/>
          </a:stretch>
        </p:blipFill>
        <p:spPr>
          <a:xfrm>
            <a:off x="6493862" y="2421598"/>
            <a:ext cx="4305901" cy="3972479"/>
          </a:xfrm>
          <a:prstGeom prst="rect">
            <a:avLst/>
          </a:prstGeom>
        </p:spPr>
      </p:pic>
    </p:spTree>
    <p:extLst>
      <p:ext uri="{BB962C8B-B14F-4D97-AF65-F5344CB8AC3E}">
        <p14:creationId xmlns:p14="http://schemas.microsoft.com/office/powerpoint/2010/main" val="914479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629ACE4-1D48-097E-95A1-2F33F7FCE3EF}"/>
              </a:ext>
            </a:extLst>
          </p:cNvPr>
          <p:cNvSpPr txBox="1"/>
          <p:nvPr/>
        </p:nvSpPr>
        <p:spPr>
          <a:xfrm>
            <a:off x="315096" y="266355"/>
            <a:ext cx="9261389" cy="646331"/>
          </a:xfrm>
          <a:prstGeom prst="rect">
            <a:avLst/>
          </a:prstGeom>
          <a:noFill/>
        </p:spPr>
        <p:txBody>
          <a:bodyPr wrap="square">
            <a:spAutoFit/>
          </a:bodyPr>
          <a:lstStyle/>
          <a:p>
            <a:r>
              <a:rPr lang="es-ES" sz="3600" b="1" i="0">
                <a:solidFill>
                  <a:srgbClr val="121512"/>
                </a:solidFill>
                <a:effectLst/>
                <a:latin typeface="-apple-system"/>
              </a:rPr>
              <a:t>NIVELUL DE ACCES AL UTILIZATORILOR</a:t>
            </a:r>
            <a:endParaRPr lang="en-US" sz="3600" b="1"/>
          </a:p>
        </p:txBody>
      </p:sp>
      <p:sp>
        <p:nvSpPr>
          <p:cNvPr id="7" name="TextBox 6">
            <a:extLst>
              <a:ext uri="{FF2B5EF4-FFF2-40B4-BE49-F238E27FC236}">
                <a16:creationId xmlns:a16="http://schemas.microsoft.com/office/drawing/2014/main" id="{7DF7847E-A6E6-EDFD-C48B-F12403F5ED8E}"/>
              </a:ext>
            </a:extLst>
          </p:cNvPr>
          <p:cNvSpPr txBox="1"/>
          <p:nvPr/>
        </p:nvSpPr>
        <p:spPr>
          <a:xfrm>
            <a:off x="315096" y="1099751"/>
            <a:ext cx="10114007" cy="3139321"/>
          </a:xfrm>
          <a:prstGeom prst="rect">
            <a:avLst/>
          </a:prstGeom>
          <a:noFill/>
        </p:spPr>
        <p:txBody>
          <a:bodyPr wrap="square">
            <a:spAutoFit/>
          </a:bodyPr>
          <a:lstStyle/>
          <a:p>
            <a:r>
              <a:rPr lang="en-US"/>
              <a:t> </a:t>
            </a:r>
            <a:r>
              <a:rPr lang="en-US" b="1">
                <a:solidFill>
                  <a:srgbClr val="FF0000"/>
                </a:solidFill>
              </a:rPr>
              <a:t>În momentul în care ai acces la calculator, beneficiază de drepturi de utilizare, care pot fi la nivel „utilizator” sau „administrator”.</a:t>
            </a:r>
          </a:p>
          <a:p>
            <a:endParaRPr lang="en-US"/>
          </a:p>
          <a:p>
            <a:pPr algn="just"/>
            <a:r>
              <a:rPr lang="en-US"/>
              <a:t>✓ O utilizare cotidiană a calculatorului (navigare Internet, citire email, scriere documente software profesional etc.) este indicată folosirea unui cont de utilizator, cu drepturi restrânse; în cazul folosirii unui cont de administrator se pot modifica setările de securitate ale calculatorului şi internetului şi este controlată instalarea de software şi periferice.</a:t>
            </a:r>
          </a:p>
          <a:p>
            <a:endParaRPr lang="en-US"/>
          </a:p>
          <a:p>
            <a:pPr algn="just"/>
            <a:r>
              <a:rPr lang="en-US"/>
              <a:t>✓ Când folosești calculatorul, chiar dacă este cel personal sau cel de la muncă, trebuie să fie accesat doar de către utilizatori care au un cont valid pe anumit device sau pe rețea şi actul de încredințare să fie unul controlat şi apobat de departamentul IT, mai ales dacă folosești un cont de echipă.</a:t>
            </a:r>
          </a:p>
        </p:txBody>
      </p:sp>
    </p:spTree>
    <p:extLst>
      <p:ext uri="{BB962C8B-B14F-4D97-AF65-F5344CB8AC3E}">
        <p14:creationId xmlns:p14="http://schemas.microsoft.com/office/powerpoint/2010/main" val="1907930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79434-E6D7-4C92-1313-1670D55A54CC}"/>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C6D7FDF3-2A1F-7788-D7FE-2B6FBFC353C7}"/>
              </a:ext>
            </a:extLst>
          </p:cNvPr>
          <p:cNvSpPr txBox="1"/>
          <p:nvPr/>
        </p:nvSpPr>
        <p:spPr>
          <a:xfrm>
            <a:off x="315096" y="266355"/>
            <a:ext cx="9261389" cy="646331"/>
          </a:xfrm>
          <a:prstGeom prst="rect">
            <a:avLst/>
          </a:prstGeom>
          <a:noFill/>
        </p:spPr>
        <p:txBody>
          <a:bodyPr wrap="square">
            <a:spAutoFit/>
          </a:bodyPr>
          <a:lstStyle/>
          <a:p>
            <a:r>
              <a:rPr lang="es-ES" sz="3600" b="1" i="0">
                <a:solidFill>
                  <a:srgbClr val="121512"/>
                </a:solidFill>
                <a:effectLst/>
                <a:latin typeface="-apple-system"/>
              </a:rPr>
              <a:t>NIVELUL DE ACCES AL UTILIZATORILOR</a:t>
            </a:r>
            <a:endParaRPr lang="en-US" sz="3600" b="1"/>
          </a:p>
        </p:txBody>
      </p:sp>
      <p:sp>
        <p:nvSpPr>
          <p:cNvPr id="9" name="TextBox 8">
            <a:extLst>
              <a:ext uri="{FF2B5EF4-FFF2-40B4-BE49-F238E27FC236}">
                <a16:creationId xmlns:a16="http://schemas.microsoft.com/office/drawing/2014/main" id="{4B63B85C-6478-9ADB-DA52-24449ADA4B14}"/>
              </a:ext>
            </a:extLst>
          </p:cNvPr>
          <p:cNvSpPr txBox="1"/>
          <p:nvPr/>
        </p:nvSpPr>
        <p:spPr>
          <a:xfrm>
            <a:off x="315096" y="1245165"/>
            <a:ext cx="10015152" cy="4708981"/>
          </a:xfrm>
          <a:prstGeom prst="rect">
            <a:avLst/>
          </a:prstGeom>
          <a:noFill/>
        </p:spPr>
        <p:txBody>
          <a:bodyPr wrap="square">
            <a:spAutoFit/>
          </a:bodyPr>
          <a:lstStyle/>
          <a:p>
            <a:pPr algn="just"/>
            <a:r>
              <a:rPr lang="en-US" sz="2000"/>
              <a:t>SE RECOMANDĂ:</a:t>
            </a:r>
          </a:p>
          <a:p>
            <a:pPr algn="just"/>
            <a:endParaRPr lang="en-US" sz="2000"/>
          </a:p>
          <a:p>
            <a:pPr algn="just"/>
            <a:r>
              <a:rPr lang="en-US" sz="2000"/>
              <a:t>-     folosirea drepturilor de administrator revine structurii IT, dacă aceasta există;</a:t>
            </a:r>
          </a:p>
          <a:p>
            <a:pPr algn="just"/>
            <a:endParaRPr lang="en-US" sz="2000"/>
          </a:p>
          <a:p>
            <a:pPr algn="just"/>
            <a:r>
              <a:rPr lang="en-US" sz="2000"/>
              <a:t>-     delimitarea precisă a utilizatorilor înregistrați, specificându-se drepturile acordate;</a:t>
            </a:r>
          </a:p>
          <a:p>
            <a:pPr algn="just"/>
            <a:endParaRPr lang="en-US" sz="2000"/>
          </a:p>
          <a:p>
            <a:pPr marL="342900" indent="-342900" algn="just">
              <a:buFontTx/>
              <a:buChar char="-"/>
            </a:pPr>
            <a:r>
              <a:rPr lang="en-US" sz="2000"/>
              <a:t>deschiderea conturilor de utilizator, fără a utiliza contul de administrator pentru navigarea pe Internet;</a:t>
            </a:r>
          </a:p>
          <a:p>
            <a:pPr marL="342900" indent="-342900" algn="just">
              <a:buFontTx/>
              <a:buChar char="-"/>
            </a:pPr>
            <a:endParaRPr lang="en-US" sz="2000"/>
          </a:p>
          <a:p>
            <a:pPr marL="342900" indent="-342900" algn="just">
              <a:buFontTx/>
              <a:buChar char="-"/>
            </a:pPr>
            <a:r>
              <a:rPr lang="en-US" sz="2000"/>
              <a:t>eliminarea conturilor anonime şi generice (stagiar, presa, contact etc.) în vederea asocierii activităţilor din reţea unor utilizatori nominali;</a:t>
            </a:r>
          </a:p>
          <a:p>
            <a:pPr marL="342900" indent="-342900" algn="just">
              <a:buFontTx/>
              <a:buChar char="-"/>
            </a:pPr>
            <a:endParaRPr lang="en-US" sz="2000"/>
          </a:p>
          <a:p>
            <a:pPr algn="just"/>
            <a:r>
              <a:rPr lang="en-US" sz="2000"/>
              <a:t>-  realizarea unei proceduri pentru intrarea şi ieşirea din schema de personal a angajaţilor pentru a acorda drepturi în funcţie de responsabilităţi şi pentru a le revoca la plecarea persoanei din organizaţie.</a:t>
            </a:r>
          </a:p>
        </p:txBody>
      </p:sp>
    </p:spTree>
    <p:extLst>
      <p:ext uri="{BB962C8B-B14F-4D97-AF65-F5344CB8AC3E}">
        <p14:creationId xmlns:p14="http://schemas.microsoft.com/office/powerpoint/2010/main" val="3457504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8364DC-1F5D-3040-4E41-800A83732124}"/>
              </a:ext>
            </a:extLst>
          </p:cNvPr>
          <p:cNvPicPr>
            <a:picLocks noChangeAspect="1"/>
          </p:cNvPicPr>
          <p:nvPr/>
        </p:nvPicPr>
        <p:blipFill>
          <a:blip r:embed="rId2"/>
          <a:stretch>
            <a:fillRect/>
          </a:stretch>
        </p:blipFill>
        <p:spPr>
          <a:xfrm>
            <a:off x="261375" y="483652"/>
            <a:ext cx="7849695" cy="1676634"/>
          </a:xfrm>
          <a:prstGeom prst="rect">
            <a:avLst/>
          </a:prstGeom>
        </p:spPr>
      </p:pic>
      <p:pic>
        <p:nvPicPr>
          <p:cNvPr id="2050" name="Picture 2" descr="Why You Should Backup All Your Digital Data">
            <a:extLst>
              <a:ext uri="{FF2B5EF4-FFF2-40B4-BE49-F238E27FC236}">
                <a16:creationId xmlns:a16="http://schemas.microsoft.com/office/drawing/2014/main" id="{212AAC5B-C408-540C-291D-C0340DFD15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5335" y="2286099"/>
            <a:ext cx="5191125" cy="4524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56969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2D60B9-2CBB-CF1D-3ACE-AE0959336534}"/>
              </a:ext>
            </a:extLst>
          </p:cNvPr>
          <p:cNvSpPr txBox="1"/>
          <p:nvPr/>
        </p:nvSpPr>
        <p:spPr>
          <a:xfrm>
            <a:off x="352167" y="1027687"/>
            <a:ext cx="4133336" cy="5262979"/>
          </a:xfrm>
          <a:prstGeom prst="rect">
            <a:avLst/>
          </a:prstGeom>
          <a:noFill/>
        </p:spPr>
        <p:txBody>
          <a:bodyPr wrap="square">
            <a:spAutoFit/>
          </a:bodyPr>
          <a:lstStyle/>
          <a:p>
            <a:pPr algn="just"/>
            <a:r>
              <a:rPr lang="en-US" sz="2400"/>
              <a:t>► Asigură-te că sunt introduși în echipamentul informatic doar suporti de memorie externă (USB stick, card memory, CD/DVD) verificați în prealabil cu aplicații </a:t>
            </a:r>
            <a:r>
              <a:rPr lang="en-US" sz="2400" b="1"/>
              <a:t>antivirus actualizate</a:t>
            </a:r>
            <a:r>
              <a:rPr lang="en-US" sz="2400"/>
              <a:t>.</a:t>
            </a:r>
          </a:p>
          <a:p>
            <a:endParaRPr lang="en-US" sz="2400"/>
          </a:p>
          <a:p>
            <a:pPr algn="just"/>
            <a:r>
              <a:rPr lang="en-US" sz="2400"/>
              <a:t>► </a:t>
            </a:r>
            <a:r>
              <a:rPr lang="en-US" sz="2400" b="1">
                <a:solidFill>
                  <a:srgbClr val="FF0000"/>
                </a:solidFill>
              </a:rPr>
              <a:t>Ține apăsată tasta “Shift” în momentul în care introduci suportul de memorie externă</a:t>
            </a:r>
            <a:r>
              <a:rPr lang="en-US" sz="2400"/>
              <a:t>, pentru a bloca rularea automată („autorun”) a software-urilor malitioase.</a:t>
            </a:r>
          </a:p>
        </p:txBody>
      </p:sp>
      <p:sp>
        <p:nvSpPr>
          <p:cNvPr id="7" name="TextBox 6">
            <a:extLst>
              <a:ext uri="{FF2B5EF4-FFF2-40B4-BE49-F238E27FC236}">
                <a16:creationId xmlns:a16="http://schemas.microsoft.com/office/drawing/2014/main" id="{A8C405F0-24FA-FF9A-0068-FA66A48CC22F}"/>
              </a:ext>
            </a:extLst>
          </p:cNvPr>
          <p:cNvSpPr txBox="1"/>
          <p:nvPr/>
        </p:nvSpPr>
        <p:spPr>
          <a:xfrm>
            <a:off x="228599" y="412062"/>
            <a:ext cx="10212860" cy="523220"/>
          </a:xfrm>
          <a:prstGeom prst="rect">
            <a:avLst/>
          </a:prstGeom>
          <a:noFill/>
        </p:spPr>
        <p:txBody>
          <a:bodyPr wrap="square">
            <a:spAutoFit/>
          </a:bodyPr>
          <a:lstStyle/>
          <a:p>
            <a:r>
              <a:rPr lang="en-US" sz="2800" b="1"/>
              <a:t>UTILIZAREA SIGURĂ A UNITĂȚILOR EXTERNE DE MEMORIE</a:t>
            </a:r>
          </a:p>
        </p:txBody>
      </p:sp>
      <p:pic>
        <p:nvPicPr>
          <p:cNvPr id="8" name="Picture 7">
            <a:extLst>
              <a:ext uri="{FF2B5EF4-FFF2-40B4-BE49-F238E27FC236}">
                <a16:creationId xmlns:a16="http://schemas.microsoft.com/office/drawing/2014/main" id="{EEECD7E7-C1D5-3948-1263-C3E55909E7AE}"/>
              </a:ext>
            </a:extLst>
          </p:cNvPr>
          <p:cNvPicPr>
            <a:picLocks noChangeAspect="1"/>
          </p:cNvPicPr>
          <p:nvPr/>
        </p:nvPicPr>
        <p:blipFill>
          <a:blip r:embed="rId2"/>
          <a:stretch>
            <a:fillRect/>
          </a:stretch>
        </p:blipFill>
        <p:spPr>
          <a:xfrm>
            <a:off x="5906530" y="1027687"/>
            <a:ext cx="4893233" cy="2446617"/>
          </a:xfrm>
          <a:prstGeom prst="rect">
            <a:avLst/>
          </a:prstGeom>
        </p:spPr>
      </p:pic>
      <p:pic>
        <p:nvPicPr>
          <p:cNvPr id="10" name="Picture 9">
            <a:extLst>
              <a:ext uri="{FF2B5EF4-FFF2-40B4-BE49-F238E27FC236}">
                <a16:creationId xmlns:a16="http://schemas.microsoft.com/office/drawing/2014/main" id="{39E61181-476D-2A60-1AAB-321DBDEDAA0F}"/>
              </a:ext>
            </a:extLst>
          </p:cNvPr>
          <p:cNvPicPr>
            <a:picLocks noChangeAspect="1"/>
          </p:cNvPicPr>
          <p:nvPr/>
        </p:nvPicPr>
        <p:blipFill>
          <a:blip r:embed="rId3"/>
          <a:stretch>
            <a:fillRect/>
          </a:stretch>
        </p:blipFill>
        <p:spPr>
          <a:xfrm>
            <a:off x="5647910" y="3669456"/>
            <a:ext cx="3508871" cy="2621210"/>
          </a:xfrm>
          <a:prstGeom prst="rect">
            <a:avLst/>
          </a:prstGeom>
        </p:spPr>
      </p:pic>
    </p:spTree>
    <p:extLst>
      <p:ext uri="{BB962C8B-B14F-4D97-AF65-F5344CB8AC3E}">
        <p14:creationId xmlns:p14="http://schemas.microsoft.com/office/powerpoint/2010/main" val="3697856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A01C22-91FF-F6D0-C263-F23A9DB75DE6}"/>
              </a:ext>
            </a:extLst>
          </p:cNvPr>
          <p:cNvSpPr txBox="1"/>
          <p:nvPr/>
        </p:nvSpPr>
        <p:spPr>
          <a:xfrm>
            <a:off x="364523" y="1329804"/>
            <a:ext cx="9743304" cy="4539704"/>
          </a:xfrm>
          <a:prstGeom prst="rect">
            <a:avLst/>
          </a:prstGeom>
          <a:noFill/>
        </p:spPr>
        <p:txBody>
          <a:bodyPr wrap="square">
            <a:spAutoFit/>
          </a:bodyPr>
          <a:lstStyle/>
          <a:p>
            <a:pPr algn="l">
              <a:buNone/>
            </a:pPr>
            <a:r>
              <a:rPr lang="en-US" sz="4000" b="1" i="0">
                <a:solidFill>
                  <a:srgbClr val="121512"/>
                </a:solidFill>
                <a:effectLst/>
                <a:latin typeface="-apple-system"/>
              </a:rPr>
              <a:t>Ceste GDPR?</a:t>
            </a:r>
          </a:p>
          <a:p>
            <a:pPr algn="l">
              <a:buNone/>
            </a:pPr>
            <a:endParaRPr lang="en-US" sz="2800" b="0" i="0">
              <a:solidFill>
                <a:srgbClr val="121512"/>
              </a:solidFill>
              <a:effectLst/>
              <a:latin typeface="-apple-system"/>
            </a:endParaRPr>
          </a:p>
          <a:p>
            <a:pPr algn="l">
              <a:spcBef>
                <a:spcPts val="600"/>
              </a:spcBef>
              <a:spcAft>
                <a:spcPts val="600"/>
              </a:spcAft>
              <a:buFont typeface="Arial" panose="020B0604020202020204" pitchFamily="34" charset="0"/>
              <a:buChar char="•"/>
            </a:pPr>
            <a:r>
              <a:rPr lang="en-US" sz="2800" b="1" i="0">
                <a:solidFill>
                  <a:srgbClr val="121512"/>
                </a:solidFill>
                <a:effectLst/>
                <a:latin typeface="-apple-system"/>
              </a:rPr>
              <a:t>GDPR (Regulamentul (UE) 2016/679) </a:t>
            </a:r>
            <a:r>
              <a:rPr lang="en-US" sz="2800" b="0" i="0">
                <a:solidFill>
                  <a:srgbClr val="121512"/>
                </a:solidFill>
                <a:effectLst/>
                <a:latin typeface="-apple-system"/>
              </a:rPr>
              <a:t>este un set de reguli pentru protecția datelor personale în Uniunea Europeană, aplicabil din mai 2018.</a:t>
            </a:r>
          </a:p>
          <a:p>
            <a:pPr algn="just">
              <a:spcBef>
                <a:spcPts val="600"/>
              </a:spcBef>
              <a:spcAft>
                <a:spcPts val="600"/>
              </a:spcAft>
              <a:buFont typeface="Arial" panose="020B0604020202020204" pitchFamily="34" charset="0"/>
              <a:buChar char="•"/>
            </a:pPr>
            <a:r>
              <a:rPr lang="en-US" sz="2800" b="0" i="0">
                <a:solidFill>
                  <a:srgbClr val="121512"/>
                </a:solidFill>
                <a:effectLst/>
                <a:latin typeface="-apple-system"/>
              </a:rPr>
              <a:t>Scop: </a:t>
            </a:r>
            <a:r>
              <a:rPr lang="en-US" sz="2800" b="1" i="0">
                <a:solidFill>
                  <a:srgbClr val="121512"/>
                </a:solidFill>
                <a:effectLst/>
                <a:latin typeface="-apple-system"/>
              </a:rPr>
              <a:t>asigurarea unui nivel înalt de protecție a datelor și drepturile persoanelor asupra datelor lor.</a:t>
            </a:r>
          </a:p>
          <a:p>
            <a:pPr algn="l">
              <a:spcBef>
                <a:spcPts val="600"/>
              </a:spcBef>
              <a:spcAft>
                <a:spcPts val="600"/>
              </a:spcAft>
              <a:buFont typeface="Arial" panose="020B0604020202020204" pitchFamily="34" charset="0"/>
              <a:buChar char="•"/>
            </a:pPr>
            <a:r>
              <a:rPr lang="en-US" sz="2800" b="1" i="0">
                <a:solidFill>
                  <a:srgbClr val="121512"/>
                </a:solidFill>
                <a:effectLst/>
                <a:latin typeface="-apple-system"/>
              </a:rPr>
              <a:t>Se aplică tuturor companiilor și organizațiilor care prelucrează date ale cetățenilor UE.</a:t>
            </a:r>
          </a:p>
        </p:txBody>
      </p:sp>
    </p:spTree>
    <p:extLst>
      <p:ext uri="{BB962C8B-B14F-4D97-AF65-F5344CB8AC3E}">
        <p14:creationId xmlns:p14="http://schemas.microsoft.com/office/powerpoint/2010/main" val="3988045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08607D-FEF2-0592-0C1B-115585565DB5}"/>
              </a:ext>
            </a:extLst>
          </p:cNvPr>
          <p:cNvSpPr txBox="1"/>
          <p:nvPr/>
        </p:nvSpPr>
        <p:spPr>
          <a:xfrm>
            <a:off x="290384" y="414636"/>
            <a:ext cx="6691184" cy="646331"/>
          </a:xfrm>
          <a:prstGeom prst="rect">
            <a:avLst/>
          </a:prstGeom>
          <a:noFill/>
        </p:spPr>
        <p:txBody>
          <a:bodyPr wrap="square">
            <a:spAutoFit/>
          </a:bodyPr>
          <a:lstStyle/>
          <a:p>
            <a:r>
              <a:rPr lang="en-US" sz="3600" b="1" i="0">
                <a:solidFill>
                  <a:srgbClr val="121512"/>
                </a:solidFill>
                <a:effectLst/>
                <a:latin typeface="-apple-system"/>
              </a:rPr>
              <a:t>Ce este Realitatea Virtuală (VR)?</a:t>
            </a:r>
            <a:endParaRPr lang="en-US" sz="3600" b="1"/>
          </a:p>
        </p:txBody>
      </p:sp>
      <p:sp>
        <p:nvSpPr>
          <p:cNvPr id="5" name="TextBox 4">
            <a:extLst>
              <a:ext uri="{FF2B5EF4-FFF2-40B4-BE49-F238E27FC236}">
                <a16:creationId xmlns:a16="http://schemas.microsoft.com/office/drawing/2014/main" id="{CD41993A-A6B0-851E-3D99-49D2F826C768}"/>
              </a:ext>
            </a:extLst>
          </p:cNvPr>
          <p:cNvSpPr txBox="1"/>
          <p:nvPr/>
        </p:nvSpPr>
        <p:spPr>
          <a:xfrm>
            <a:off x="290384" y="1060967"/>
            <a:ext cx="9570308" cy="400110"/>
          </a:xfrm>
          <a:prstGeom prst="rect">
            <a:avLst/>
          </a:prstGeom>
          <a:noFill/>
        </p:spPr>
        <p:txBody>
          <a:bodyPr wrap="square">
            <a:spAutoFit/>
          </a:bodyPr>
          <a:lstStyle/>
          <a:p>
            <a:pPr algn="l">
              <a:spcBef>
                <a:spcPts val="600"/>
              </a:spcBef>
              <a:spcAft>
                <a:spcPts val="600"/>
              </a:spcAft>
              <a:buFont typeface="Arial" panose="020B0604020202020204" pitchFamily="34" charset="0"/>
              <a:buChar char="•"/>
            </a:pPr>
            <a:r>
              <a:rPr lang="en-US" sz="2000" b="1" i="1">
                <a:solidFill>
                  <a:srgbClr val="121512"/>
                </a:solidFill>
                <a:effectLst/>
                <a:latin typeface="-apple-system"/>
              </a:rPr>
              <a:t>Tehnologia care creează simulări interactive care captivează simțurile.</a:t>
            </a:r>
          </a:p>
        </p:txBody>
      </p:sp>
      <p:sp>
        <p:nvSpPr>
          <p:cNvPr id="7" name="TextBox 6">
            <a:extLst>
              <a:ext uri="{FF2B5EF4-FFF2-40B4-BE49-F238E27FC236}">
                <a16:creationId xmlns:a16="http://schemas.microsoft.com/office/drawing/2014/main" id="{EDCBE666-7D66-B307-C487-23A68F2F9108}"/>
              </a:ext>
            </a:extLst>
          </p:cNvPr>
          <p:cNvSpPr txBox="1"/>
          <p:nvPr/>
        </p:nvSpPr>
        <p:spPr>
          <a:xfrm>
            <a:off x="116874" y="1874790"/>
            <a:ext cx="2469765" cy="3139321"/>
          </a:xfrm>
          <a:prstGeom prst="rect">
            <a:avLst/>
          </a:prstGeom>
          <a:noFill/>
        </p:spPr>
        <p:txBody>
          <a:bodyPr wrap="square">
            <a:spAutoFit/>
          </a:bodyPr>
          <a:lstStyle/>
          <a:p>
            <a:r>
              <a:rPr lang="en-US" b="0" i="0">
                <a:solidFill>
                  <a:srgbClr val="202122"/>
                </a:solidFill>
                <a:effectLst/>
                <a:latin typeface="Cambria" panose="02040503050406030204" pitchFamily="18" charset="0"/>
                <a:ea typeface="Cambria" panose="02040503050406030204" pitchFamily="18" charset="0"/>
              </a:rPr>
              <a:t>ambianțe artificiale create pe </a:t>
            </a:r>
            <a:r>
              <a:rPr lang="en-US" b="0" i="0" u="none" strike="noStrike">
                <a:solidFill>
                  <a:srgbClr val="3366CC"/>
                </a:solidFill>
                <a:effectLst/>
                <a:latin typeface="Cambria" panose="02040503050406030204" pitchFamily="18" charset="0"/>
                <a:ea typeface="Cambria" panose="02040503050406030204" pitchFamily="18" charset="0"/>
                <a:hlinkClick r:id="rId2" tooltip="Calculator"/>
              </a:rPr>
              <a:t>calculator</a:t>
            </a:r>
            <a:r>
              <a:rPr lang="en-US" b="0" i="0">
                <a:solidFill>
                  <a:srgbClr val="202122"/>
                </a:solidFill>
                <a:effectLst/>
                <a:latin typeface="Cambria" panose="02040503050406030204" pitchFamily="18" charset="0"/>
                <a:ea typeface="Cambria" panose="02040503050406030204" pitchFamily="18" charset="0"/>
              </a:rPr>
              <a:t> care oferă o simulare a realității atât de reușită, încât utilizatorul poate căpăta impresia de prezență fizică aproape reală, atât în anumite locuri reale, cât și în locuri imaginare.</a:t>
            </a:r>
            <a:endParaRPr lang="en-US">
              <a:latin typeface="Cambria" panose="02040503050406030204" pitchFamily="18" charset="0"/>
              <a:ea typeface="Cambria" panose="02040503050406030204" pitchFamily="18" charset="0"/>
            </a:endParaRPr>
          </a:p>
        </p:txBody>
      </p:sp>
      <p:pic>
        <p:nvPicPr>
          <p:cNvPr id="12290" name="Picture 2" descr="Showcase of the Interactive 360° VR touchpoint: &quot;Laura's Pharmacy&quot;.... |  Download Scientific Diagram">
            <a:extLst>
              <a:ext uri="{FF2B5EF4-FFF2-40B4-BE49-F238E27FC236}">
                <a16:creationId xmlns:a16="http://schemas.microsoft.com/office/drawing/2014/main" id="{AF9269B4-8895-91D4-A065-92D0AEFD5B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5401" y="1707298"/>
            <a:ext cx="6724761" cy="418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3581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A002E7-C95E-EECE-A6B1-10FB201B3905}"/>
              </a:ext>
            </a:extLst>
          </p:cNvPr>
          <p:cNvSpPr txBox="1"/>
          <p:nvPr/>
        </p:nvSpPr>
        <p:spPr>
          <a:xfrm>
            <a:off x="191530" y="365209"/>
            <a:ext cx="5399902" cy="584775"/>
          </a:xfrm>
          <a:prstGeom prst="rect">
            <a:avLst/>
          </a:prstGeom>
          <a:noFill/>
        </p:spPr>
        <p:txBody>
          <a:bodyPr wrap="square">
            <a:spAutoFit/>
          </a:bodyPr>
          <a:lstStyle/>
          <a:p>
            <a:pPr algn="l">
              <a:spcBef>
                <a:spcPts val="1200"/>
              </a:spcBef>
              <a:spcAft>
                <a:spcPts val="600"/>
              </a:spcAft>
              <a:buNone/>
            </a:pPr>
            <a:r>
              <a:rPr lang="en-US" sz="3200" b="1" i="0">
                <a:solidFill>
                  <a:srgbClr val="121512"/>
                </a:solidFill>
                <a:effectLst/>
                <a:latin typeface="-apple-system"/>
              </a:rPr>
              <a:t>Cum Funcționează VR ?</a:t>
            </a:r>
          </a:p>
        </p:txBody>
      </p:sp>
      <p:sp>
        <p:nvSpPr>
          <p:cNvPr id="5" name="TextBox 4">
            <a:extLst>
              <a:ext uri="{FF2B5EF4-FFF2-40B4-BE49-F238E27FC236}">
                <a16:creationId xmlns:a16="http://schemas.microsoft.com/office/drawing/2014/main" id="{92E75E59-195A-B033-108B-E981427082EE}"/>
              </a:ext>
            </a:extLst>
          </p:cNvPr>
          <p:cNvSpPr txBox="1"/>
          <p:nvPr/>
        </p:nvSpPr>
        <p:spPr>
          <a:xfrm>
            <a:off x="315097" y="949984"/>
            <a:ext cx="5399902" cy="461665"/>
          </a:xfrm>
          <a:prstGeom prst="rect">
            <a:avLst/>
          </a:prstGeom>
          <a:noFill/>
        </p:spPr>
        <p:txBody>
          <a:bodyPr wrap="square">
            <a:spAutoFit/>
          </a:bodyPr>
          <a:lstStyle/>
          <a:p>
            <a:r>
              <a:rPr lang="en-US" sz="2400" b="1" i="1">
                <a:solidFill>
                  <a:srgbClr val="121512"/>
                </a:solidFill>
                <a:effectLst/>
                <a:latin typeface="-apple-system"/>
              </a:rPr>
              <a:t>headset, senzori, controlere.</a:t>
            </a:r>
            <a:endParaRPr lang="en-US" sz="2400" b="1" i="1"/>
          </a:p>
        </p:txBody>
      </p:sp>
      <p:pic>
        <p:nvPicPr>
          <p:cNvPr id="10242" name="Picture 2" descr="What sensors are used in AR/VR systems?">
            <a:extLst>
              <a:ext uri="{FF2B5EF4-FFF2-40B4-BE49-F238E27FC236}">
                <a16:creationId xmlns:a16="http://schemas.microsoft.com/office/drawing/2014/main" id="{53E0D8B1-C9A0-A69D-9F8A-B92BEF62AC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96" y="1867356"/>
            <a:ext cx="5863777" cy="496674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B9A802E3-4EF2-DCE9-9DD9-C9E923A29033}"/>
              </a:ext>
            </a:extLst>
          </p:cNvPr>
          <p:cNvPicPr>
            <a:picLocks noChangeAspect="1"/>
          </p:cNvPicPr>
          <p:nvPr/>
        </p:nvPicPr>
        <p:blipFill>
          <a:blip r:embed="rId3"/>
          <a:stretch>
            <a:fillRect/>
          </a:stretch>
        </p:blipFill>
        <p:spPr>
          <a:xfrm>
            <a:off x="6166022" y="365209"/>
            <a:ext cx="4101858" cy="1906419"/>
          </a:xfrm>
          <a:prstGeom prst="rect">
            <a:avLst/>
          </a:prstGeom>
        </p:spPr>
      </p:pic>
    </p:spTree>
    <p:extLst>
      <p:ext uri="{BB962C8B-B14F-4D97-AF65-F5344CB8AC3E}">
        <p14:creationId xmlns:p14="http://schemas.microsoft.com/office/powerpoint/2010/main" val="1226083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43B4E9-4B0F-DCF8-126A-0B964467C382}"/>
              </a:ext>
            </a:extLst>
          </p:cNvPr>
          <p:cNvSpPr txBox="1"/>
          <p:nvPr/>
        </p:nvSpPr>
        <p:spPr>
          <a:xfrm>
            <a:off x="265670" y="315782"/>
            <a:ext cx="5399902" cy="523220"/>
          </a:xfrm>
          <a:prstGeom prst="rect">
            <a:avLst/>
          </a:prstGeom>
          <a:noFill/>
        </p:spPr>
        <p:txBody>
          <a:bodyPr wrap="square">
            <a:spAutoFit/>
          </a:bodyPr>
          <a:lstStyle/>
          <a:p>
            <a:pPr algn="l">
              <a:spcAft>
                <a:spcPts val="600"/>
              </a:spcAft>
              <a:buNone/>
            </a:pPr>
            <a:r>
              <a:rPr lang="en-US" sz="2800" b="1" i="0">
                <a:solidFill>
                  <a:srgbClr val="121512"/>
                </a:solidFill>
                <a:effectLst/>
                <a:latin typeface="-apple-system"/>
              </a:rPr>
              <a:t>Aplicații ale VR</a:t>
            </a:r>
          </a:p>
        </p:txBody>
      </p:sp>
      <p:sp>
        <p:nvSpPr>
          <p:cNvPr id="5" name="TextBox 4">
            <a:extLst>
              <a:ext uri="{FF2B5EF4-FFF2-40B4-BE49-F238E27FC236}">
                <a16:creationId xmlns:a16="http://schemas.microsoft.com/office/drawing/2014/main" id="{F331D09F-E7DE-2A46-35B5-3F54F2237E4D}"/>
              </a:ext>
            </a:extLst>
          </p:cNvPr>
          <p:cNvSpPr txBox="1"/>
          <p:nvPr/>
        </p:nvSpPr>
        <p:spPr>
          <a:xfrm>
            <a:off x="265670" y="874505"/>
            <a:ext cx="10151076" cy="6324808"/>
          </a:xfrm>
          <a:prstGeom prst="rect">
            <a:avLst/>
          </a:prstGeom>
          <a:noFill/>
        </p:spPr>
        <p:txBody>
          <a:bodyPr wrap="square">
            <a:spAutoFit/>
          </a:bodyPr>
          <a:lstStyle/>
          <a:p>
            <a:pPr algn="just">
              <a:spcBef>
                <a:spcPts val="900"/>
              </a:spcBef>
              <a:spcAft>
                <a:spcPts val="900"/>
              </a:spcAft>
              <a:buFont typeface="Arial" panose="020B0604020202020204" pitchFamily="34" charset="0"/>
              <a:buChar char="•"/>
            </a:pPr>
            <a:r>
              <a:rPr lang="en-US" sz="2000" b="1" i="0">
                <a:solidFill>
                  <a:srgbClr val="121512"/>
                </a:solidFill>
                <a:effectLst/>
                <a:latin typeface="-apple-system"/>
              </a:rPr>
              <a:t>Medicină:</a:t>
            </a:r>
            <a:r>
              <a:rPr lang="en-US" sz="2000" b="0" i="0">
                <a:solidFill>
                  <a:srgbClr val="121512"/>
                </a:solidFill>
                <a:effectLst/>
                <a:latin typeface="-apple-system"/>
              </a:rPr>
              <a:t> </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 Explicarea procedurilor medicale sau a tratamentelor complex poate fi dificilă, dar VR face această comunicare mai clară, ajutând pacienții să înțeleagă mai bine opțiunile lor de tratament.</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 În cercetare și dezvoltare, VR permite vizualizarea 3D a moleculelor și a structurilor chimice, facilitând înțelegerea și proiectarea medicamentelor.</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 În procesul de producție, VR poate ajuta la optimizarea fluxurilor și a echipamentelor farmaceutice.</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Pentru formare, tehnologia asistă farmaciștii în manipularea și administrarea medicamentelor în mod sigur și precis.</a:t>
            </a:r>
          </a:p>
          <a:p>
            <a:pPr algn="just">
              <a:spcBef>
                <a:spcPts val="900"/>
              </a:spcBef>
              <a:spcAft>
                <a:spcPts val="900"/>
              </a:spcAft>
              <a:buFont typeface="Arial" panose="020B0604020202020204" pitchFamily="34" charset="0"/>
              <a:buChar char="•"/>
            </a:pPr>
            <a:r>
              <a:rPr lang="en-US" sz="2000" b="1" i="0">
                <a:solidFill>
                  <a:srgbClr val="121512"/>
                </a:solidFill>
                <a:effectLst/>
                <a:latin typeface="-apple-system"/>
              </a:rPr>
              <a:t>Gaming:</a:t>
            </a:r>
            <a:r>
              <a:rPr lang="en-US" sz="2000" b="0" i="0">
                <a:solidFill>
                  <a:srgbClr val="121512"/>
                </a:solidFill>
                <a:effectLst/>
                <a:latin typeface="-apple-system"/>
              </a:rPr>
              <a:t> Oferă experiențe immersive, în care jucătorii devin parte integrantă a lumii virtuale, cu grafică uimitoare și controale precise.</a:t>
            </a:r>
          </a:p>
          <a:p>
            <a:pPr algn="just">
              <a:spcBef>
                <a:spcPts val="900"/>
              </a:spcBef>
              <a:spcAft>
                <a:spcPts val="900"/>
              </a:spcAft>
              <a:buFont typeface="Arial" panose="020B0604020202020204" pitchFamily="34" charset="0"/>
              <a:buChar char="•"/>
            </a:pPr>
            <a:r>
              <a:rPr lang="en-US" sz="2000" b="1" i="0">
                <a:solidFill>
                  <a:srgbClr val="121512"/>
                </a:solidFill>
                <a:effectLst/>
                <a:latin typeface="-apple-system"/>
              </a:rPr>
              <a:t>Turism:</a:t>
            </a:r>
            <a:r>
              <a:rPr lang="en-US" sz="2000" b="0" i="0">
                <a:solidFill>
                  <a:srgbClr val="121512"/>
                </a:solidFill>
                <a:effectLst/>
                <a:latin typeface="-apple-system"/>
              </a:rPr>
              <a:t> Vizitarea virtuală a destinațiilor exotice sau a monumentelor istorice, fără a părăsi locuința.</a:t>
            </a:r>
          </a:p>
          <a:p>
            <a:pPr algn="just">
              <a:spcBef>
                <a:spcPts val="900"/>
              </a:spcBef>
              <a:spcAft>
                <a:spcPts val="900"/>
              </a:spcAft>
              <a:buFont typeface="Arial" panose="020B0604020202020204" pitchFamily="34" charset="0"/>
              <a:buChar char="•"/>
            </a:pPr>
            <a:r>
              <a:rPr lang="en-US" sz="2000" b="1" i="0">
                <a:solidFill>
                  <a:srgbClr val="121512"/>
                </a:solidFill>
                <a:effectLst/>
                <a:latin typeface="-apple-system"/>
              </a:rPr>
              <a:t>Design și arhitectură:</a:t>
            </a:r>
            <a:r>
              <a:rPr lang="en-US" sz="2000" b="0" i="0">
                <a:solidFill>
                  <a:srgbClr val="121512"/>
                </a:solidFill>
                <a:effectLst/>
                <a:latin typeface="-apple-system"/>
              </a:rPr>
              <a:t> Arhitecții pot crea și prezenta modele 3D ale unor clădiri sau spații, pentru o vizualizare realistă de către clienți.</a:t>
            </a:r>
          </a:p>
        </p:txBody>
      </p:sp>
    </p:spTree>
    <p:extLst>
      <p:ext uri="{BB962C8B-B14F-4D97-AF65-F5344CB8AC3E}">
        <p14:creationId xmlns:p14="http://schemas.microsoft.com/office/powerpoint/2010/main" val="2528959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76B5F-79F3-3C99-7B6E-EE290F4A644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E604A51-9A2D-5709-ACF5-C27FAD7B2A26}"/>
              </a:ext>
            </a:extLst>
          </p:cNvPr>
          <p:cNvSpPr txBox="1"/>
          <p:nvPr/>
        </p:nvSpPr>
        <p:spPr>
          <a:xfrm>
            <a:off x="265670" y="315782"/>
            <a:ext cx="5399902" cy="523220"/>
          </a:xfrm>
          <a:prstGeom prst="rect">
            <a:avLst/>
          </a:prstGeom>
          <a:noFill/>
        </p:spPr>
        <p:txBody>
          <a:bodyPr wrap="square">
            <a:spAutoFit/>
          </a:bodyPr>
          <a:lstStyle/>
          <a:p>
            <a:pPr algn="l">
              <a:spcAft>
                <a:spcPts val="600"/>
              </a:spcAft>
              <a:buNone/>
            </a:pPr>
            <a:r>
              <a:rPr lang="en-US" sz="2800" b="1" i="0">
                <a:solidFill>
                  <a:srgbClr val="121512"/>
                </a:solidFill>
                <a:effectLst/>
                <a:latin typeface="-apple-system"/>
              </a:rPr>
              <a:t>Aplicații ale VR</a:t>
            </a:r>
          </a:p>
        </p:txBody>
      </p:sp>
      <p:sp>
        <p:nvSpPr>
          <p:cNvPr id="5" name="TextBox 4">
            <a:extLst>
              <a:ext uri="{FF2B5EF4-FFF2-40B4-BE49-F238E27FC236}">
                <a16:creationId xmlns:a16="http://schemas.microsoft.com/office/drawing/2014/main" id="{586BE4D7-7116-CFAE-D08D-97465DCCB1B0}"/>
              </a:ext>
            </a:extLst>
          </p:cNvPr>
          <p:cNvSpPr txBox="1"/>
          <p:nvPr/>
        </p:nvSpPr>
        <p:spPr>
          <a:xfrm>
            <a:off x="265670" y="1147445"/>
            <a:ext cx="10151076" cy="4632037"/>
          </a:xfrm>
          <a:prstGeom prst="rect">
            <a:avLst/>
          </a:prstGeom>
          <a:noFill/>
        </p:spPr>
        <p:txBody>
          <a:bodyPr wrap="square">
            <a:spAutoFit/>
          </a:bodyPr>
          <a:lstStyle/>
          <a:p>
            <a:pPr algn="just">
              <a:spcBef>
                <a:spcPts val="900"/>
              </a:spcBef>
              <a:spcAft>
                <a:spcPts val="900"/>
              </a:spcAft>
            </a:pPr>
            <a:r>
              <a:rPr lang="en-US" sz="2000" b="1" i="0">
                <a:solidFill>
                  <a:srgbClr val="121512"/>
                </a:solidFill>
                <a:effectLst/>
                <a:latin typeface="-apple-system"/>
              </a:rPr>
              <a:t>Educație:</a:t>
            </a:r>
            <a:r>
              <a:rPr lang="en-US" sz="2000" b="0" i="0">
                <a:solidFill>
                  <a:srgbClr val="121512"/>
                </a:solidFill>
                <a:effectLst/>
                <a:latin typeface="-apple-system"/>
              </a:rPr>
              <a:t> VR permite elevilor și studenților să exploreze locuri istorice, spațiu cosmic sau medii medicale, în moduri nu difuzibile în mod tradițional. </a:t>
            </a:r>
          </a:p>
          <a:p>
            <a:pPr algn="just">
              <a:spcBef>
                <a:spcPts val="900"/>
              </a:spcBef>
              <a:spcAft>
                <a:spcPts val="900"/>
              </a:spcAft>
            </a:pPr>
            <a:r>
              <a:rPr lang="en-US" sz="2000" b="1" i="0">
                <a:solidFill>
                  <a:srgbClr val="121512"/>
                </a:solidFill>
                <a:effectLst/>
                <a:latin typeface="-apple-system"/>
              </a:rPr>
              <a:t>Domeniul Medical:</a:t>
            </a:r>
            <a:r>
              <a:rPr lang="en-US" sz="2000" b="0" i="0">
                <a:solidFill>
                  <a:srgbClr val="121512"/>
                </a:solidFill>
                <a:effectLst/>
                <a:latin typeface="-apple-system"/>
              </a:rPr>
              <a:t> </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vizualizarea în 3D anatomia pacientului sau planifica operația pe un model virtual, crescând precizia și eficiența intervenției.</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facilitează integrarea imagisticii medicale, precum RMN sau CT, pentru o înțelegere mai clară a situației clinice.</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programe de reabilitare pentru pacienți cu leziuni cerebrale, paralizie, traumatisme sau detoxifiere.</a:t>
            </a:r>
          </a:p>
          <a:p>
            <a:pPr algn="just">
              <a:spcBef>
                <a:spcPts val="900"/>
              </a:spcBef>
              <a:spcAft>
                <a:spcPts val="900"/>
              </a:spcAft>
              <a:buFont typeface="Arial" panose="020B0604020202020204" pitchFamily="34" charset="0"/>
              <a:buChar char="•"/>
            </a:pPr>
            <a:r>
              <a:rPr lang="en-US" sz="2000" b="0" i="0">
                <a:solidFill>
                  <a:srgbClr val="121512"/>
                </a:solidFill>
                <a:effectLst/>
                <a:latin typeface="-apple-system"/>
              </a:rPr>
              <a:t>Terapia prin VR ajută la reducerea durerii și anxietății, fiind utilizată în tratamentul fobiilor sau al PTSD. </a:t>
            </a:r>
          </a:p>
        </p:txBody>
      </p:sp>
    </p:spTree>
    <p:extLst>
      <p:ext uri="{BB962C8B-B14F-4D97-AF65-F5344CB8AC3E}">
        <p14:creationId xmlns:p14="http://schemas.microsoft.com/office/powerpoint/2010/main" val="1670176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B36E8E4-1496-FCAE-77B2-50927909C578}"/>
              </a:ext>
            </a:extLst>
          </p:cNvPr>
          <p:cNvSpPr txBox="1"/>
          <p:nvPr/>
        </p:nvSpPr>
        <p:spPr>
          <a:xfrm>
            <a:off x="315097" y="303425"/>
            <a:ext cx="5399902" cy="523220"/>
          </a:xfrm>
          <a:prstGeom prst="rect">
            <a:avLst/>
          </a:prstGeom>
          <a:noFill/>
        </p:spPr>
        <p:txBody>
          <a:bodyPr wrap="square">
            <a:spAutoFit/>
          </a:bodyPr>
          <a:lstStyle/>
          <a:p>
            <a:pPr algn="l">
              <a:spcAft>
                <a:spcPts val="600"/>
              </a:spcAft>
              <a:buNone/>
            </a:pPr>
            <a:r>
              <a:rPr lang="en-US" sz="2800" b="1" i="0">
                <a:solidFill>
                  <a:srgbClr val="121512"/>
                </a:solidFill>
                <a:effectLst/>
                <a:latin typeface="-apple-system"/>
              </a:rPr>
              <a:t>Beneficiile VR</a:t>
            </a:r>
          </a:p>
        </p:txBody>
      </p:sp>
      <p:sp>
        <p:nvSpPr>
          <p:cNvPr id="5" name="TextBox 4">
            <a:extLst>
              <a:ext uri="{FF2B5EF4-FFF2-40B4-BE49-F238E27FC236}">
                <a16:creationId xmlns:a16="http://schemas.microsoft.com/office/drawing/2014/main" id="{999DA82A-FDAE-6281-19BD-FE3F1A4B6E88}"/>
              </a:ext>
            </a:extLst>
          </p:cNvPr>
          <p:cNvSpPr txBox="1"/>
          <p:nvPr/>
        </p:nvSpPr>
        <p:spPr>
          <a:xfrm>
            <a:off x="166814" y="1078911"/>
            <a:ext cx="6068347" cy="5016758"/>
          </a:xfrm>
          <a:prstGeom prst="rect">
            <a:avLst/>
          </a:prstGeom>
          <a:noFill/>
        </p:spPr>
        <p:txBody>
          <a:bodyPr wrap="square">
            <a:spAutoFit/>
          </a:bodyPr>
          <a:lstStyle/>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Imersiune totală:</a:t>
            </a:r>
            <a:r>
              <a:rPr lang="en-US" sz="2000" b="0" i="0">
                <a:solidFill>
                  <a:srgbClr val="121512"/>
                </a:solidFill>
                <a:effectLst/>
                <a:latin typeface="-apple-system"/>
              </a:rPr>
              <a:t> O experiență realistă care face utilizatorul să se simtă ca și cum ar fi efectiv în mediul virtual.</a:t>
            </a:r>
          </a:p>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Învățare și antrenament eficient:</a:t>
            </a:r>
            <a:r>
              <a:rPr lang="en-US" sz="2000" b="0" i="0">
                <a:solidFill>
                  <a:srgbClr val="121512"/>
                </a:solidFill>
                <a:effectLst/>
                <a:latin typeface="-apple-system"/>
              </a:rPr>
              <a:t> Permite exersarea situațiilor complexe sau periculoase în condiții de siguranță, economisind resurse și timp.</a:t>
            </a:r>
          </a:p>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Dezvoltarea creativității:</a:t>
            </a:r>
            <a:r>
              <a:rPr lang="en-US" sz="2000" b="0" i="0">
                <a:solidFill>
                  <a:srgbClr val="121512"/>
                </a:solidFill>
                <a:effectLst/>
                <a:latin typeface="-apple-system"/>
              </a:rPr>
              <a:t> Oferă ocazia creatorilor și designerilor să-și testeze ideile în spații virtuale 3D.</a:t>
            </a:r>
          </a:p>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Relaxație și divertisment:</a:t>
            </a:r>
            <a:r>
              <a:rPr lang="en-US" sz="2000" b="0" i="0">
                <a:solidFill>
                  <a:srgbClr val="121512"/>
                </a:solidFill>
                <a:effectLst/>
                <a:latin typeface="-apple-system"/>
              </a:rPr>
              <a:t> Videoclipuri, tururi și jocuri care reduc stresul și stimulează imaginația.</a:t>
            </a:r>
          </a:p>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Accesibilitate pentru oameni cu dizabilități:</a:t>
            </a:r>
            <a:r>
              <a:rPr lang="en-US" sz="2000" b="0" i="0">
                <a:solidFill>
                  <a:srgbClr val="121512"/>
                </a:solidFill>
                <a:effectLst/>
                <a:latin typeface="-apple-system"/>
              </a:rPr>
              <a:t> VR poate fi adaptat pentru a ajuta persoanele cu nevoi speciale să socializeze sau să învețe.</a:t>
            </a:r>
          </a:p>
        </p:txBody>
      </p:sp>
      <p:pic>
        <p:nvPicPr>
          <p:cNvPr id="11266" name="Picture 2" descr="How AR/VR, AI and 3D technology are powering the next industrial revolution  for healthcare">
            <a:extLst>
              <a:ext uri="{FF2B5EF4-FFF2-40B4-BE49-F238E27FC236}">
                <a16:creationId xmlns:a16="http://schemas.microsoft.com/office/drawing/2014/main" id="{BAABB3D4-87A3-AEE3-7567-B04DEA5BA7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5162" y="565035"/>
            <a:ext cx="4486020" cy="3034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8551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596BA6-3161-3A38-C5A8-3998DC9535AC}"/>
              </a:ext>
            </a:extLst>
          </p:cNvPr>
          <p:cNvSpPr txBox="1"/>
          <p:nvPr/>
        </p:nvSpPr>
        <p:spPr>
          <a:xfrm>
            <a:off x="191529" y="340495"/>
            <a:ext cx="5399902" cy="523220"/>
          </a:xfrm>
          <a:prstGeom prst="rect">
            <a:avLst/>
          </a:prstGeom>
          <a:noFill/>
        </p:spPr>
        <p:txBody>
          <a:bodyPr wrap="square">
            <a:spAutoFit/>
          </a:bodyPr>
          <a:lstStyle/>
          <a:p>
            <a:pPr algn="l">
              <a:spcAft>
                <a:spcPts val="600"/>
              </a:spcAft>
              <a:buNone/>
            </a:pPr>
            <a:r>
              <a:rPr lang="en-US" sz="2800" b="1" i="0">
                <a:solidFill>
                  <a:srgbClr val="121512"/>
                </a:solidFill>
                <a:effectLst/>
                <a:latin typeface="-apple-system"/>
              </a:rPr>
              <a:t>Provocări și Limitări</a:t>
            </a:r>
          </a:p>
        </p:txBody>
      </p:sp>
      <p:sp>
        <p:nvSpPr>
          <p:cNvPr id="5" name="TextBox 4">
            <a:extLst>
              <a:ext uri="{FF2B5EF4-FFF2-40B4-BE49-F238E27FC236}">
                <a16:creationId xmlns:a16="http://schemas.microsoft.com/office/drawing/2014/main" id="{C61BF207-084B-EDC0-040E-8FD64E4CB931}"/>
              </a:ext>
            </a:extLst>
          </p:cNvPr>
          <p:cNvSpPr txBox="1"/>
          <p:nvPr/>
        </p:nvSpPr>
        <p:spPr>
          <a:xfrm>
            <a:off x="488092" y="948954"/>
            <a:ext cx="9990438" cy="4939814"/>
          </a:xfrm>
          <a:prstGeom prst="rect">
            <a:avLst/>
          </a:prstGeom>
          <a:noFill/>
        </p:spPr>
        <p:txBody>
          <a:bodyPr wrap="square">
            <a:spAutoFit/>
          </a:bodyPr>
          <a:lstStyle/>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Costuri ridicate:</a:t>
            </a:r>
            <a:r>
              <a:rPr lang="en-US" sz="2000" b="0" i="0">
                <a:solidFill>
                  <a:srgbClr val="121512"/>
                </a:solidFill>
                <a:effectLst/>
                <a:latin typeface="-apple-system"/>
              </a:rPr>
              <a:t> Echipamente VR de calitate necesită investiții financiare considerabile, ceea ce limitează accesul multor utilizatori.</a:t>
            </a:r>
          </a:p>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Echipament voluminos și greu:</a:t>
            </a:r>
            <a:r>
              <a:rPr lang="en-US" sz="2000" b="0" i="0">
                <a:solidFill>
                  <a:srgbClr val="121512"/>
                </a:solidFill>
                <a:effectLst/>
                <a:latin typeface="-apple-system"/>
              </a:rPr>
              <a:t> Dispozitivele multiple pot fi incomode pentru utilizare pe termen lung și pot cauza oboseală sau disconfort fizic.</a:t>
            </a:r>
          </a:p>
          <a:p>
            <a:pPr algn="l">
              <a:spcBef>
                <a:spcPts val="900"/>
              </a:spcBef>
              <a:spcAft>
                <a:spcPts val="900"/>
              </a:spcAft>
              <a:buFont typeface="Arial" panose="020B0604020202020204" pitchFamily="34" charset="0"/>
              <a:buChar char="•"/>
            </a:pPr>
            <a:r>
              <a:rPr lang="en-US" sz="2000" b="1" i="0">
                <a:solidFill>
                  <a:srgbClr val="002060"/>
                </a:solidFill>
                <a:effectLst/>
                <a:latin typeface="-apple-system"/>
              </a:rPr>
              <a:t>Efecte secundare:</a:t>
            </a:r>
            <a:r>
              <a:rPr lang="en-US" sz="2000" b="0" i="0">
                <a:solidFill>
                  <a:srgbClr val="002060"/>
                </a:solidFill>
                <a:effectLst/>
                <a:latin typeface="-apple-system"/>
              </a:rPr>
              <a:t> Unele persoane pot experimenta amețeli, greață sau neclaritate vizuală, mai ales după utilizări îndelungate.</a:t>
            </a:r>
          </a:p>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Probleme de siguranță:</a:t>
            </a:r>
            <a:r>
              <a:rPr lang="en-US" sz="2000" b="0" i="0">
                <a:solidFill>
                  <a:srgbClr val="121512"/>
                </a:solidFill>
                <a:effectLst/>
                <a:latin typeface="-apple-system"/>
              </a:rPr>
              <a:t> Riscul de accidente sau rătăciri în lumea reală în timpul folosirii VR, dacă nu se are grijă.</a:t>
            </a:r>
          </a:p>
          <a:p>
            <a:pPr algn="l">
              <a:spcBef>
                <a:spcPts val="900"/>
              </a:spcBef>
              <a:spcAft>
                <a:spcPts val="900"/>
              </a:spcAft>
              <a:buFont typeface="Arial" panose="020B0604020202020204" pitchFamily="34" charset="0"/>
              <a:buChar char="•"/>
            </a:pPr>
            <a:r>
              <a:rPr lang="en-US" sz="2000" b="1" i="0">
                <a:solidFill>
                  <a:srgbClr val="121512"/>
                </a:solidFill>
                <a:effectLst/>
                <a:latin typeface="-apple-system"/>
              </a:rPr>
              <a:t>Limitări tehnice:</a:t>
            </a:r>
            <a:r>
              <a:rPr lang="en-US" sz="2000" b="0" i="0">
                <a:solidFill>
                  <a:srgbClr val="121512"/>
                </a:solidFill>
                <a:effectLst/>
                <a:latin typeface="-apple-system"/>
              </a:rPr>
              <a:t> Calitatea grafici, latența și răspunsul controlerelor pot afecta realismul experienței.</a:t>
            </a:r>
          </a:p>
          <a:p>
            <a:pPr algn="l">
              <a:spcBef>
                <a:spcPts val="900"/>
              </a:spcBef>
              <a:spcAft>
                <a:spcPts val="900"/>
              </a:spcAft>
              <a:buFont typeface="Arial" panose="020B0604020202020204" pitchFamily="34" charset="0"/>
              <a:buChar char="•"/>
            </a:pPr>
            <a:r>
              <a:rPr lang="en-US" sz="2000" b="1" i="0">
                <a:solidFill>
                  <a:srgbClr val="FF0000"/>
                </a:solidFill>
                <a:effectLst/>
                <a:latin typeface="-apple-system"/>
              </a:rPr>
              <a:t>Izolare socială:</a:t>
            </a:r>
            <a:r>
              <a:rPr lang="en-US" sz="2000" b="0" i="0">
                <a:solidFill>
                  <a:srgbClr val="FF0000"/>
                </a:solidFill>
                <a:effectLst/>
                <a:latin typeface="-apple-system"/>
              </a:rPr>
              <a:t> Utilizarea excesivă poate duce la izolarea socială, reducând interacțiunea față în față.</a:t>
            </a:r>
          </a:p>
        </p:txBody>
      </p:sp>
    </p:spTree>
    <p:extLst>
      <p:ext uri="{BB962C8B-B14F-4D97-AF65-F5344CB8AC3E}">
        <p14:creationId xmlns:p14="http://schemas.microsoft.com/office/powerpoint/2010/main" val="39520633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endParaRPr lang="en-GB"/>
          </a:p>
        </p:txBody>
      </p:sp>
      <p:sp>
        <p:nvSpPr>
          <p:cNvPr id="3" name="Szövegdoboz 3">
            <a:extLst>
              <a:ext uri="{FF2B5EF4-FFF2-40B4-BE49-F238E27FC236}">
                <a16:creationId xmlns:a16="http://schemas.microsoft.com/office/drawing/2014/main" id="{8EA4F863-6DD1-B213-4F83-5726F884D4FE}"/>
              </a:ext>
            </a:extLst>
          </p:cNvPr>
          <p:cNvSpPr txBox="1"/>
          <p:nvPr/>
        </p:nvSpPr>
        <p:spPr>
          <a:xfrm>
            <a:off x="1444831" y="6177358"/>
            <a:ext cx="5675760" cy="646331"/>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4" name="Kép 5" descr="A képen Betűtípus, képernyőkép, szöveg, Grafika látható&#10;&#10;Előfordulhat, hogy az AI által létrehozott tartalom helytelen.">
            <a:extLst>
              <a:ext uri="{FF2B5EF4-FFF2-40B4-BE49-F238E27FC236}">
                <a16:creationId xmlns:a16="http://schemas.microsoft.com/office/drawing/2014/main" id="{87528B68-CA93-6E78-6649-F44EE5188C07}"/>
              </a:ext>
            </a:extLst>
          </p:cNvPr>
          <p:cNvPicPr>
            <a:picLocks noChangeAspect="1"/>
          </p:cNvPicPr>
          <p:nvPr/>
        </p:nvPicPr>
        <p:blipFill>
          <a:blip r:embed="rId2"/>
          <a:stretch>
            <a:fillRect/>
          </a:stretch>
        </p:blipFill>
        <p:spPr>
          <a:xfrm>
            <a:off x="7120591" y="6129182"/>
            <a:ext cx="2823251" cy="530760"/>
          </a:xfrm>
          <a:prstGeom prst="rect">
            <a:avLst/>
          </a:prstGeom>
        </p:spPr>
      </p:pic>
    </p:spTree>
    <p:extLst>
      <p:ext uri="{BB962C8B-B14F-4D97-AF65-F5344CB8AC3E}">
        <p14:creationId xmlns:p14="http://schemas.microsoft.com/office/powerpoint/2010/main" val="2065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BA9261-99F4-5DBA-DBC1-B234FC01D1B0}"/>
              </a:ext>
            </a:extLst>
          </p:cNvPr>
          <p:cNvSpPr txBox="1"/>
          <p:nvPr/>
        </p:nvSpPr>
        <p:spPr>
          <a:xfrm>
            <a:off x="546027" y="544973"/>
            <a:ext cx="9953368" cy="6109365"/>
          </a:xfrm>
          <a:prstGeom prst="rect">
            <a:avLst/>
          </a:prstGeom>
          <a:noFill/>
        </p:spPr>
        <p:txBody>
          <a:bodyPr wrap="square">
            <a:spAutoFit/>
          </a:bodyPr>
          <a:lstStyle/>
          <a:p>
            <a:pPr algn="l">
              <a:buNone/>
            </a:pPr>
            <a:r>
              <a:rPr lang="en-US" sz="3600" b="1" i="0">
                <a:solidFill>
                  <a:srgbClr val="121512"/>
                </a:solidFill>
                <a:effectLst/>
                <a:latin typeface="-apple-system"/>
              </a:rPr>
              <a:t>Principalile reguli ale GDPR</a:t>
            </a:r>
          </a:p>
          <a:p>
            <a:pPr algn="l">
              <a:buNone/>
            </a:pPr>
            <a:endParaRPr lang="en-US" sz="2800" b="0" i="0">
              <a:solidFill>
                <a:srgbClr val="121512"/>
              </a:solidFill>
              <a:effectLst/>
              <a:latin typeface="-apple-system"/>
            </a:endParaRP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Consimțământ clar și explicit pentru prelucrarea datelor.</a:t>
            </a: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Dreptul </a:t>
            </a:r>
          </a:p>
          <a:p>
            <a:pPr lvl="1">
              <a:spcBef>
                <a:spcPts val="600"/>
              </a:spcBef>
              <a:spcAft>
                <a:spcPts val="600"/>
              </a:spcAft>
              <a:buFont typeface="Arial" panose="020B0604020202020204" pitchFamily="34" charset="0"/>
              <a:buChar char="•"/>
            </a:pPr>
            <a:r>
              <a:rPr lang="en-US" sz="2800" b="0" i="0">
                <a:solidFill>
                  <a:srgbClr val="121512"/>
                </a:solidFill>
                <a:effectLst/>
                <a:latin typeface="-apple-system"/>
              </a:rPr>
              <a:t>de acces, </a:t>
            </a:r>
          </a:p>
          <a:p>
            <a:pPr lvl="1">
              <a:spcBef>
                <a:spcPts val="600"/>
              </a:spcBef>
              <a:spcAft>
                <a:spcPts val="600"/>
              </a:spcAft>
              <a:buFont typeface="Arial" panose="020B0604020202020204" pitchFamily="34" charset="0"/>
              <a:buChar char="•"/>
            </a:pPr>
            <a:r>
              <a:rPr lang="en-US" sz="2800" b="0" i="0">
                <a:solidFill>
                  <a:srgbClr val="121512"/>
                </a:solidFill>
                <a:effectLst/>
                <a:latin typeface="-apple-system"/>
              </a:rPr>
              <a:t>rectificare, </a:t>
            </a:r>
          </a:p>
          <a:p>
            <a:pPr lvl="1">
              <a:spcBef>
                <a:spcPts val="600"/>
              </a:spcBef>
              <a:spcAft>
                <a:spcPts val="600"/>
              </a:spcAft>
              <a:buFont typeface="Arial" panose="020B0604020202020204" pitchFamily="34" charset="0"/>
              <a:buChar char="•"/>
            </a:pPr>
            <a:r>
              <a:rPr lang="en-US" sz="2800" b="0" i="0">
                <a:solidFill>
                  <a:srgbClr val="121512"/>
                </a:solidFill>
                <a:effectLst/>
                <a:latin typeface="-apple-system"/>
              </a:rPr>
              <a:t>ștergere și </a:t>
            </a:r>
          </a:p>
          <a:p>
            <a:pPr lvl="1">
              <a:spcBef>
                <a:spcPts val="600"/>
              </a:spcBef>
              <a:spcAft>
                <a:spcPts val="600"/>
              </a:spcAft>
              <a:buFont typeface="Arial" panose="020B0604020202020204" pitchFamily="34" charset="0"/>
              <a:buChar char="•"/>
            </a:pPr>
            <a:r>
              <a:rPr lang="en-US" sz="2800" b="0" i="0">
                <a:solidFill>
                  <a:srgbClr val="121512"/>
                </a:solidFill>
                <a:effectLst/>
                <a:latin typeface="-apple-system"/>
              </a:rPr>
              <a:t>portabilitatea datelor.</a:t>
            </a: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Notificarea breșelor de securitate în 72 de ore.</a:t>
            </a: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Nulitatea datelor dacă nu mai sunt nevoie sau dacă persoana își retrage consimțământul.</a:t>
            </a:r>
          </a:p>
        </p:txBody>
      </p:sp>
    </p:spTree>
    <p:extLst>
      <p:ext uri="{BB962C8B-B14F-4D97-AF65-F5344CB8AC3E}">
        <p14:creationId xmlns:p14="http://schemas.microsoft.com/office/powerpoint/2010/main" val="1639664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A980D9-79FF-1973-50F0-67293D77205A}"/>
              </a:ext>
            </a:extLst>
          </p:cNvPr>
          <p:cNvSpPr txBox="1"/>
          <p:nvPr/>
        </p:nvSpPr>
        <p:spPr>
          <a:xfrm>
            <a:off x="759940" y="804352"/>
            <a:ext cx="9434384" cy="4755148"/>
          </a:xfrm>
          <a:prstGeom prst="rect">
            <a:avLst/>
          </a:prstGeom>
          <a:noFill/>
        </p:spPr>
        <p:txBody>
          <a:bodyPr wrap="square">
            <a:spAutoFit/>
          </a:bodyPr>
          <a:lstStyle/>
          <a:p>
            <a:pPr algn="l">
              <a:buNone/>
            </a:pPr>
            <a:r>
              <a:rPr lang="en-US" sz="3600" b="1" i="0">
                <a:solidFill>
                  <a:srgbClr val="121512"/>
                </a:solidFill>
                <a:effectLst/>
                <a:latin typeface="-apple-system"/>
              </a:rPr>
              <a:t>Impactul GDPR</a:t>
            </a:r>
          </a:p>
          <a:p>
            <a:pPr algn="l">
              <a:buNone/>
            </a:pPr>
            <a:endParaRPr lang="en-US" sz="3600" b="0" i="0">
              <a:solidFill>
                <a:srgbClr val="121512"/>
              </a:solidFill>
              <a:effectLst/>
              <a:latin typeface="-apple-system"/>
            </a:endParaRP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Crește responsabilitatea organizațiilor în gestionarea datelor.</a:t>
            </a: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Amenzi uriase pentru încălcări (până la 20 milioane € sau 4% din cifra de afaceri globală).</a:t>
            </a: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Întărește încrederea consumatorilor în modul în care se tratează datele lor personale.</a:t>
            </a:r>
          </a:p>
          <a:p>
            <a:pPr algn="l">
              <a:spcBef>
                <a:spcPts val="600"/>
              </a:spcBef>
              <a:spcAft>
                <a:spcPts val="600"/>
              </a:spcAft>
              <a:buFont typeface="Arial" panose="020B0604020202020204" pitchFamily="34" charset="0"/>
              <a:buChar char="•"/>
            </a:pPr>
            <a:r>
              <a:rPr lang="en-US" sz="2800" b="0" i="0">
                <a:solidFill>
                  <a:srgbClr val="121512"/>
                </a:solidFill>
                <a:effectLst/>
                <a:latin typeface="-apple-system"/>
              </a:rPr>
              <a:t>Obligă companiile să implementeze măsuri stricte de securitate a datelor.</a:t>
            </a:r>
          </a:p>
        </p:txBody>
      </p:sp>
    </p:spTree>
    <p:extLst>
      <p:ext uri="{BB962C8B-B14F-4D97-AF65-F5344CB8AC3E}">
        <p14:creationId xmlns:p14="http://schemas.microsoft.com/office/powerpoint/2010/main" val="302421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2C2889-DB6F-6EE3-3EBE-7F7CA6A3AE18}"/>
              </a:ext>
            </a:extLst>
          </p:cNvPr>
          <p:cNvSpPr txBox="1"/>
          <p:nvPr/>
        </p:nvSpPr>
        <p:spPr>
          <a:xfrm>
            <a:off x="240955" y="384253"/>
            <a:ext cx="10089293" cy="5970865"/>
          </a:xfrm>
          <a:prstGeom prst="rect">
            <a:avLst/>
          </a:prstGeom>
          <a:noFill/>
        </p:spPr>
        <p:txBody>
          <a:bodyPr wrap="square">
            <a:spAutoFit/>
          </a:bodyPr>
          <a:lstStyle/>
          <a:p>
            <a:r>
              <a:rPr lang="en-US" sz="3600" b="1"/>
              <a:t>Ce este criptarea datelor?</a:t>
            </a:r>
          </a:p>
          <a:p>
            <a:endParaRPr lang="en-US" sz="3600" b="1"/>
          </a:p>
          <a:p>
            <a:endParaRPr lang="en-US" sz="3600" b="1"/>
          </a:p>
          <a:p>
            <a:endParaRPr lang="en-US"/>
          </a:p>
          <a:p>
            <a:pPr marL="342900" indent="-342900">
              <a:buFont typeface="Arial" panose="020B0604020202020204" pitchFamily="34" charset="0"/>
              <a:buChar char="•"/>
            </a:pPr>
            <a:r>
              <a:rPr lang="en-US" sz="3200"/>
              <a:t>Procesul de </a:t>
            </a:r>
            <a:r>
              <a:rPr lang="en-US" sz="3200" b="1">
                <a:solidFill>
                  <a:srgbClr val="FF0000"/>
                </a:solidFill>
              </a:rPr>
              <a:t>transformare a informațiilor într-un format codificat, accesibil doar persoanelor autorizate.</a:t>
            </a:r>
          </a:p>
          <a:p>
            <a:pPr marL="342900" indent="-342900">
              <a:buFont typeface="Arial" panose="020B0604020202020204" pitchFamily="34" charset="0"/>
              <a:buChar char="•"/>
            </a:pPr>
            <a:r>
              <a:rPr lang="en-US" sz="3200"/>
              <a:t>Scop: protejarea confidențialității și securitatea datelor în timpul transferului și stocarii.</a:t>
            </a:r>
          </a:p>
          <a:p>
            <a:pPr marL="342900" indent="-342900">
              <a:buFont typeface="Arial" panose="020B0604020202020204" pitchFamily="34" charset="0"/>
              <a:buChar char="•"/>
            </a:pPr>
            <a:endParaRPr lang="en-US" sz="3200"/>
          </a:p>
          <a:p>
            <a:pPr marL="342900" indent="-342900">
              <a:buFont typeface="Arial" panose="020B0604020202020204" pitchFamily="34" charset="0"/>
              <a:buChar char="•"/>
            </a:pPr>
            <a:r>
              <a:rPr lang="en-US" sz="3200"/>
              <a:t>Exemple: </a:t>
            </a:r>
          </a:p>
          <a:p>
            <a:pPr marL="800100" lvl="1" indent="-342900">
              <a:buFont typeface="Arial" panose="020B0604020202020204" pitchFamily="34" charset="0"/>
              <a:buChar char="•"/>
            </a:pPr>
            <a:r>
              <a:rPr lang="en-US" sz="3200">
                <a:solidFill>
                  <a:srgbClr val="FF0000"/>
                </a:solidFill>
              </a:rPr>
              <a:t>criptarea cu algoritmi simetrici (AES), </a:t>
            </a:r>
          </a:p>
          <a:p>
            <a:pPr marL="800100" lvl="1" indent="-342900">
              <a:buFont typeface="Arial" panose="020B0604020202020204" pitchFamily="34" charset="0"/>
              <a:buChar char="•"/>
            </a:pPr>
            <a:r>
              <a:rPr lang="en-US" sz="3200"/>
              <a:t>asimetrici (RSA).</a:t>
            </a:r>
          </a:p>
        </p:txBody>
      </p:sp>
    </p:spTree>
    <p:extLst>
      <p:ext uri="{BB962C8B-B14F-4D97-AF65-F5344CB8AC3E}">
        <p14:creationId xmlns:p14="http://schemas.microsoft.com/office/powerpoint/2010/main" val="3894859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889A59-7C6F-9CCD-51C0-ECC1E3C13AC4}"/>
              </a:ext>
            </a:extLst>
          </p:cNvPr>
          <p:cNvSpPr txBox="1"/>
          <p:nvPr/>
        </p:nvSpPr>
        <p:spPr>
          <a:xfrm>
            <a:off x="142103" y="310113"/>
            <a:ext cx="10311713" cy="4031873"/>
          </a:xfrm>
          <a:prstGeom prst="rect">
            <a:avLst/>
          </a:prstGeom>
          <a:noFill/>
        </p:spPr>
        <p:txBody>
          <a:bodyPr wrap="square">
            <a:spAutoFit/>
          </a:bodyPr>
          <a:lstStyle/>
          <a:p>
            <a:r>
              <a:rPr lang="en-US" sz="3200"/>
              <a:t> Importanța criptării datelor</a:t>
            </a:r>
          </a:p>
          <a:p>
            <a:pPr marL="285750" indent="-285750">
              <a:buFont typeface="Arial" panose="020B0604020202020204" pitchFamily="34" charset="0"/>
              <a:buChar char="•"/>
            </a:pPr>
            <a:endParaRPr lang="en-US" sz="2800"/>
          </a:p>
          <a:p>
            <a:pPr marL="285750" indent="-285750">
              <a:buFont typeface="Arial" panose="020B0604020202020204" pitchFamily="34" charset="0"/>
              <a:buChar char="•"/>
            </a:pPr>
            <a:r>
              <a:rPr lang="en-US" sz="2800"/>
              <a:t>Protejează datele sensibile, precum informații personale, financiare sau comerciale.</a:t>
            </a:r>
          </a:p>
          <a:p>
            <a:pPr marL="285750" indent="-285750">
              <a:buFont typeface="Arial" panose="020B0604020202020204" pitchFamily="34" charset="0"/>
              <a:buChar char="•"/>
            </a:pPr>
            <a:endParaRPr lang="en-US" sz="2800"/>
          </a:p>
          <a:p>
            <a:pPr marL="285750" indent="-285750">
              <a:buFont typeface="Arial" panose="020B0604020202020204" pitchFamily="34" charset="0"/>
              <a:buChar char="•"/>
            </a:pPr>
            <a:r>
              <a:rPr lang="en-US" sz="2800"/>
              <a:t>Esențială pentru securitatea pe internet, în special în tranzacții online și comunicări confidentiale.</a:t>
            </a:r>
          </a:p>
          <a:p>
            <a:pPr marL="285750" indent="-285750">
              <a:buFont typeface="Arial" panose="020B0604020202020204" pitchFamily="34" charset="0"/>
              <a:buChar char="•"/>
            </a:pPr>
            <a:endParaRPr lang="en-US" sz="2800"/>
          </a:p>
          <a:p>
            <a:pPr marL="285750" indent="-285750">
              <a:buFont typeface="Arial" panose="020B0604020202020204" pitchFamily="34" charset="0"/>
              <a:buChar char="•"/>
            </a:pPr>
            <a:r>
              <a:rPr lang="en-US" sz="2800"/>
              <a:t>Ajută la evitarea accesului neautorizat și a breșelor de securitate.</a:t>
            </a:r>
          </a:p>
        </p:txBody>
      </p:sp>
      <p:sp>
        <p:nvSpPr>
          <p:cNvPr id="5" name="TextBox 4">
            <a:extLst>
              <a:ext uri="{FF2B5EF4-FFF2-40B4-BE49-F238E27FC236}">
                <a16:creationId xmlns:a16="http://schemas.microsoft.com/office/drawing/2014/main" id="{73AA3321-67F8-EA8E-FD79-D8A63AA7BF0E}"/>
              </a:ext>
            </a:extLst>
          </p:cNvPr>
          <p:cNvSpPr txBox="1"/>
          <p:nvPr/>
        </p:nvSpPr>
        <p:spPr>
          <a:xfrm>
            <a:off x="-1" y="5028339"/>
            <a:ext cx="10799763" cy="1200329"/>
          </a:xfrm>
          <a:prstGeom prst="rect">
            <a:avLst/>
          </a:prstGeom>
          <a:noFill/>
        </p:spPr>
        <p:txBody>
          <a:bodyPr wrap="square">
            <a:spAutoFit/>
          </a:bodyPr>
          <a:lstStyle/>
          <a:p>
            <a:pPr algn="ctr"/>
            <a:r>
              <a:rPr lang="en-US" sz="2400" b="1">
                <a:solidFill>
                  <a:srgbClr val="FF0000"/>
                </a:solidFill>
              </a:rPr>
              <a:t>În caz de breșe de securitate, utilizarea criptării diminua riscul de amenzi, deoarece demonstrează efortul de a asigura confidențialitatea datelor. </a:t>
            </a:r>
          </a:p>
          <a:p>
            <a:pPr algn="ctr"/>
            <a:endParaRPr lang="en-US" sz="2400" b="1">
              <a:solidFill>
                <a:srgbClr val="FF0000"/>
              </a:solidFill>
            </a:endParaRPr>
          </a:p>
        </p:txBody>
      </p:sp>
    </p:spTree>
    <p:extLst>
      <p:ext uri="{BB962C8B-B14F-4D97-AF65-F5344CB8AC3E}">
        <p14:creationId xmlns:p14="http://schemas.microsoft.com/office/powerpoint/2010/main" val="3114269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4B9216D-A756-B15C-F7BE-0EFE14EE5FD9}"/>
              </a:ext>
            </a:extLst>
          </p:cNvPr>
          <p:cNvSpPr txBox="1"/>
          <p:nvPr/>
        </p:nvSpPr>
        <p:spPr>
          <a:xfrm>
            <a:off x="648727" y="4919703"/>
            <a:ext cx="9903941" cy="1231106"/>
          </a:xfrm>
          <a:prstGeom prst="rect">
            <a:avLst/>
          </a:prstGeom>
          <a:noFill/>
        </p:spPr>
        <p:txBody>
          <a:bodyPr wrap="square">
            <a:spAutoFit/>
          </a:bodyPr>
          <a:lstStyle/>
          <a:p>
            <a:pPr algn="l"/>
            <a:r>
              <a:rPr lang="en-US" sz="2800" b="1" i="0">
                <a:solidFill>
                  <a:srgbClr val="FF0000"/>
                </a:solidFill>
                <a:effectLst/>
                <a:latin typeface="Lato" panose="020F0502020204030203" pitchFamily="34" charset="0"/>
              </a:rPr>
              <a:t>AES Encryption and Decryption Online </a:t>
            </a:r>
          </a:p>
          <a:p>
            <a:pPr algn="l"/>
            <a:endParaRPr lang="en-US" sz="2800" b="1" i="0">
              <a:solidFill>
                <a:srgbClr val="FF0000"/>
              </a:solidFill>
              <a:effectLst/>
              <a:latin typeface="Lato" panose="020F0502020204030203" pitchFamily="34" charset="0"/>
            </a:endParaRPr>
          </a:p>
          <a:p>
            <a:pPr algn="l"/>
            <a:r>
              <a:rPr lang="en-US" b="1" i="0">
                <a:solidFill>
                  <a:srgbClr val="8064A2"/>
                </a:solidFill>
                <a:effectLst/>
                <a:latin typeface="Lato" panose="020F0502020204030203" pitchFamily="34" charset="0"/>
                <a:hlinkClick r:id="rId3"/>
              </a:rPr>
              <a:t>https://www.devglan.com/online-tools/aes-encryption-decryption</a:t>
            </a:r>
            <a:endParaRPr lang="en-US" b="1" i="0">
              <a:effectLst/>
              <a:latin typeface="Lato" panose="020F0502020204030203" pitchFamily="34" charset="0"/>
            </a:endParaRPr>
          </a:p>
        </p:txBody>
      </p:sp>
      <p:sp>
        <p:nvSpPr>
          <p:cNvPr id="7" name="TextBox 6">
            <a:extLst>
              <a:ext uri="{FF2B5EF4-FFF2-40B4-BE49-F238E27FC236}">
                <a16:creationId xmlns:a16="http://schemas.microsoft.com/office/drawing/2014/main" id="{C1242F78-1975-D577-77C2-30E8AE9EBD6A}"/>
              </a:ext>
            </a:extLst>
          </p:cNvPr>
          <p:cNvSpPr txBox="1"/>
          <p:nvPr/>
        </p:nvSpPr>
        <p:spPr>
          <a:xfrm>
            <a:off x="504347" y="281346"/>
            <a:ext cx="5748381" cy="3970318"/>
          </a:xfrm>
          <a:prstGeom prst="rect">
            <a:avLst/>
          </a:prstGeom>
          <a:noFill/>
        </p:spPr>
        <p:txBody>
          <a:bodyPr wrap="square">
            <a:spAutoFit/>
          </a:bodyPr>
          <a:lstStyle/>
          <a:p>
            <a:r>
              <a:rPr lang="en-US" sz="2800" b="1" i="0">
                <a:solidFill>
                  <a:srgbClr val="121512"/>
                </a:solidFill>
                <a:effectLst/>
                <a:latin typeface="-apple-system"/>
              </a:rPr>
              <a:t>MODURI DE CRIPTARE AES </a:t>
            </a:r>
          </a:p>
          <a:p>
            <a:endParaRPr lang="en-US" sz="2800" b="1">
              <a:solidFill>
                <a:srgbClr val="121512"/>
              </a:solidFill>
              <a:latin typeface="-apple-system"/>
            </a:endParaRPr>
          </a:p>
          <a:p>
            <a:r>
              <a:rPr lang="en-US" sz="2800" b="1"/>
              <a:t>ECB (Electronic Codebook)</a:t>
            </a:r>
            <a:r>
              <a:rPr lang="en-US" sz="2800"/>
              <a:t> </a:t>
            </a:r>
          </a:p>
          <a:p>
            <a:endParaRPr lang="en-US" sz="2800" b="1" i="0">
              <a:solidFill>
                <a:srgbClr val="121512"/>
              </a:solidFill>
              <a:effectLst/>
              <a:latin typeface="-apple-system"/>
            </a:endParaRPr>
          </a:p>
          <a:p>
            <a:r>
              <a:rPr lang="en-US" sz="2800" b="1" i="0">
                <a:solidFill>
                  <a:srgbClr val="121512"/>
                </a:solidFill>
                <a:effectLst/>
                <a:latin typeface="-apple-system"/>
              </a:rPr>
              <a:t>CBC (Cipher Block Chaining)</a:t>
            </a:r>
          </a:p>
          <a:p>
            <a:br>
              <a:rPr lang="en-US" sz="2800"/>
            </a:br>
            <a:r>
              <a:rPr lang="en-US" sz="2800" b="1"/>
              <a:t>CTR (Counter Mode)</a:t>
            </a:r>
            <a:r>
              <a:rPr lang="en-US" sz="2800"/>
              <a:t> </a:t>
            </a:r>
          </a:p>
          <a:p>
            <a:endParaRPr lang="en-US" sz="2800"/>
          </a:p>
          <a:p>
            <a:r>
              <a:rPr lang="en-US" sz="2800" b="1"/>
              <a:t>GCM (Galois/Counter Mode)</a:t>
            </a:r>
            <a:r>
              <a:rPr lang="en-US" sz="2800"/>
              <a:t> </a:t>
            </a:r>
            <a:r>
              <a:rPr lang="en-US" sz="2800" b="0" i="0">
                <a:solidFill>
                  <a:srgbClr val="121512"/>
                </a:solidFill>
                <a:effectLst/>
                <a:latin typeface="-apple-system"/>
              </a:rPr>
              <a:t> </a:t>
            </a:r>
            <a:endParaRPr lang="en-US" sz="2800"/>
          </a:p>
        </p:txBody>
      </p:sp>
      <p:pic>
        <p:nvPicPr>
          <p:cNvPr id="9" name="Picture 8">
            <a:extLst>
              <a:ext uri="{FF2B5EF4-FFF2-40B4-BE49-F238E27FC236}">
                <a16:creationId xmlns:a16="http://schemas.microsoft.com/office/drawing/2014/main" id="{BC332B31-8EFB-1AA3-8B60-5C5DDE1CD3EA}"/>
              </a:ext>
            </a:extLst>
          </p:cNvPr>
          <p:cNvPicPr>
            <a:picLocks noChangeAspect="1"/>
          </p:cNvPicPr>
          <p:nvPr/>
        </p:nvPicPr>
        <p:blipFill>
          <a:blip r:embed="rId4"/>
          <a:stretch>
            <a:fillRect/>
          </a:stretch>
        </p:blipFill>
        <p:spPr>
          <a:xfrm>
            <a:off x="6475399" y="281346"/>
            <a:ext cx="4077269" cy="3934374"/>
          </a:xfrm>
          <a:prstGeom prst="rect">
            <a:avLst/>
          </a:prstGeom>
        </p:spPr>
      </p:pic>
    </p:spTree>
    <p:extLst>
      <p:ext uri="{BB962C8B-B14F-4D97-AF65-F5344CB8AC3E}">
        <p14:creationId xmlns:p14="http://schemas.microsoft.com/office/powerpoint/2010/main" val="1012027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n-GB"/>
              <a:t>Ghid de Securitate cibernetica</a:t>
            </a:r>
            <a:endParaRPr lang="en-GB" dirty="0"/>
          </a:p>
        </p:txBody>
      </p:sp>
      <p:sp>
        <p:nvSpPr>
          <p:cNvPr id="3" name="Szöveg helye 2"/>
          <p:cNvSpPr>
            <a:spLocks noGrp="1"/>
          </p:cNvSpPr>
          <p:nvPr>
            <p:ph type="body" idx="1"/>
          </p:nvPr>
        </p:nvSpPr>
        <p:spPr/>
        <p:txBody>
          <a:bodyPr/>
          <a:lstStyle/>
          <a:p>
            <a:r>
              <a:rPr lang="en-GB"/>
              <a:t>CJFBH Team</a:t>
            </a:r>
            <a:endParaRPr lang="en-GB" dirty="0"/>
          </a:p>
        </p:txBody>
      </p:sp>
      <p:sp>
        <p:nvSpPr>
          <p:cNvPr id="4" name="Dátum helye 6"/>
          <p:cNvSpPr txBox="1">
            <a:spLocks/>
          </p:cNvSpPr>
          <p:nvPr/>
        </p:nvSpPr>
        <p:spPr>
          <a:xfrm>
            <a:off x="7661001" y="6003925"/>
            <a:ext cx="27432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208F1AEF-B4E3-4A50-BFDF-3FF1ABD973B7}" type="datetimeFigureOut">
              <a:rPr lang="en-GB" smtClean="0"/>
              <a:pPr algn="r"/>
              <a:t>08/04/2026</a:t>
            </a:fld>
            <a:endParaRPr lang="en-GB" dirty="0"/>
          </a:p>
        </p:txBody>
      </p:sp>
      <p:pic>
        <p:nvPicPr>
          <p:cNvPr id="5" name="Kép 1">
            <a:extLst>
              <a:ext uri="{FF2B5EF4-FFF2-40B4-BE49-F238E27FC236}">
                <a16:creationId xmlns:a16="http://schemas.microsoft.com/office/drawing/2014/main" id="{CCF09C26-B294-AB06-74C1-3E0C5973B9BF}"/>
              </a:ext>
            </a:extLst>
          </p:cNvPr>
          <p:cNvPicPr>
            <a:picLocks noChangeAspect="1"/>
          </p:cNvPicPr>
          <p:nvPr/>
        </p:nvPicPr>
        <p:blipFill>
          <a:blip r:embed="rId2">
            <a:extLst>
              <a:ext uri="{28A0092B-C50C-407E-A947-70E740481C1C}">
                <a14:useLocalDpi xmlns:a14="http://schemas.microsoft.com/office/drawing/2010/main" val="0"/>
              </a:ext>
            </a:extLst>
          </a:blip>
          <a:srcRect b="33195"/>
          <a:stretch>
            <a:fillRect/>
          </a:stretch>
        </p:blipFill>
        <p:spPr>
          <a:xfrm>
            <a:off x="101107" y="5685627"/>
            <a:ext cx="1704699" cy="1011218"/>
          </a:xfrm>
          <a:prstGeom prst="rect">
            <a:avLst/>
          </a:prstGeom>
        </p:spPr>
      </p:pic>
      <p:grpSp>
        <p:nvGrpSpPr>
          <p:cNvPr id="6" name="Group 5">
            <a:extLst>
              <a:ext uri="{FF2B5EF4-FFF2-40B4-BE49-F238E27FC236}">
                <a16:creationId xmlns:a16="http://schemas.microsoft.com/office/drawing/2014/main" id="{95EECE2D-31D6-5966-81CF-B4818900AD58}"/>
              </a:ext>
            </a:extLst>
          </p:cNvPr>
          <p:cNvGrpSpPr/>
          <p:nvPr/>
        </p:nvGrpSpPr>
        <p:grpSpPr>
          <a:xfrm>
            <a:off x="158965" y="6558789"/>
            <a:ext cx="1646841" cy="640524"/>
            <a:chOff x="6271707" y="1483208"/>
            <a:chExt cx="1646841" cy="640524"/>
          </a:xfrm>
        </p:grpSpPr>
        <p:pic>
          <p:nvPicPr>
            <p:cNvPr id="7" name="Picture 6">
              <a:extLst>
                <a:ext uri="{FF2B5EF4-FFF2-40B4-BE49-F238E27FC236}">
                  <a16:creationId xmlns:a16="http://schemas.microsoft.com/office/drawing/2014/main" id="{202C312C-1D04-4A5E-92A6-57EE1DC8E95E}"/>
                </a:ext>
              </a:extLst>
            </p:cNvPr>
            <p:cNvPicPr>
              <a:picLocks noChangeAspect="1"/>
            </p:cNvPicPr>
            <p:nvPr userDrawn="1"/>
          </p:nvPicPr>
          <p:blipFill>
            <a:blip r:embed="rId3"/>
            <a:srcRect l="31830" t="45415" b="-1"/>
            <a:stretch>
              <a:fillRect/>
            </a:stretch>
          </p:blipFill>
          <p:spPr>
            <a:xfrm>
              <a:off x="6271707" y="1828800"/>
              <a:ext cx="1646841" cy="294932"/>
            </a:xfrm>
            <a:prstGeom prst="rect">
              <a:avLst/>
            </a:prstGeom>
          </p:spPr>
        </p:pic>
        <p:pic>
          <p:nvPicPr>
            <p:cNvPr id="8" name="Picture 7">
              <a:extLst>
                <a:ext uri="{FF2B5EF4-FFF2-40B4-BE49-F238E27FC236}">
                  <a16:creationId xmlns:a16="http://schemas.microsoft.com/office/drawing/2014/main" id="{023E7E41-A68E-AFA9-8260-4791C4FEE641}"/>
                </a:ext>
              </a:extLst>
            </p:cNvPr>
            <p:cNvPicPr>
              <a:picLocks noChangeAspect="1"/>
            </p:cNvPicPr>
            <p:nvPr userDrawn="1"/>
          </p:nvPicPr>
          <p:blipFill>
            <a:blip r:embed="rId3"/>
            <a:srcRect l="31830" t="-12906" r="30699" b="48944"/>
            <a:stretch>
              <a:fillRect/>
            </a:stretch>
          </p:blipFill>
          <p:spPr>
            <a:xfrm>
              <a:off x="6642512" y="1483208"/>
              <a:ext cx="905230" cy="345592"/>
            </a:xfrm>
            <a:prstGeom prst="rect">
              <a:avLst/>
            </a:prstGeom>
          </p:spPr>
        </p:pic>
      </p:grpSp>
    </p:spTree>
    <p:extLst>
      <p:ext uri="{BB962C8B-B14F-4D97-AF65-F5344CB8AC3E}">
        <p14:creationId xmlns:p14="http://schemas.microsoft.com/office/powerpoint/2010/main" val="2080289239"/>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19D27F-485F-424B-BBA9-7FA72AD92939}">
  <ds:schemaRefs>
    <ds:schemaRef ds:uri="http://schemas.microsoft.com/office/2006/metadata/properties"/>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0cb709d3-8535-4900-99f2-74827045ee9b"/>
    <ds:schemaRef ds:uri="http://purl.org/dc/dcmitype/"/>
    <ds:schemaRef ds:uri="http://purl.org/dc/term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H-PASS_presentation_sample</Template>
  <TotalTime>1497</TotalTime>
  <Words>3273</Words>
  <Application>Microsoft Office PowerPoint</Application>
  <PresentationFormat>Custom</PresentationFormat>
  <Paragraphs>228</Paragraphs>
  <Slides>36</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-apple-system</vt:lpstr>
      <vt:lpstr>Arial</vt:lpstr>
      <vt:lpstr>Calibri</vt:lpstr>
      <vt:lpstr>Cambria</vt:lpstr>
      <vt:lpstr>Lato</vt:lpstr>
      <vt:lpstr>Segoe UI Variable Text</vt:lpstr>
      <vt:lpstr>Tema di Office</vt:lpstr>
      <vt:lpstr>M4B1B2 GDPR-CyberSec-VRworld</vt:lpstr>
      <vt:lpstr>GDPR si Criptarea Datelor</vt:lpstr>
      <vt:lpstr>PowerPoint Presentation</vt:lpstr>
      <vt:lpstr>PowerPoint Presentation</vt:lpstr>
      <vt:lpstr>PowerPoint Presentation</vt:lpstr>
      <vt:lpstr>PowerPoint Presentation</vt:lpstr>
      <vt:lpstr>PowerPoint Presentation</vt:lpstr>
      <vt:lpstr>PowerPoint Presentation</vt:lpstr>
      <vt:lpstr>Ghid de Securitate cibernetica</vt:lpstr>
      <vt:lpstr>DE CE AR TREBUI LUATE MĂSURI DE SECURITATE?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Sebastian Nemeth</dc:creator>
  <cp:lastModifiedBy>Octavia Gligor</cp:lastModifiedBy>
  <cp:revision>30</cp:revision>
  <dcterms:created xsi:type="dcterms:W3CDTF">2025-07-23T11:45:51Z</dcterms:created>
  <dcterms:modified xsi:type="dcterms:W3CDTF">2026-04-08T11:33:09Z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