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80" r:id="rId5"/>
    <p:sldMasterId id="2147483692" r:id="rId6"/>
  </p:sldMasterIdLst>
  <p:notesMasterIdLst>
    <p:notesMasterId r:id="rId29"/>
  </p:notesMasterIdLst>
  <p:handoutMasterIdLst>
    <p:handoutMasterId r:id="rId30"/>
  </p:handoutMasterIdLst>
  <p:sldIdLst>
    <p:sldId id="475" r:id="rId7"/>
    <p:sldId id="307" r:id="rId8"/>
    <p:sldId id="317" r:id="rId9"/>
    <p:sldId id="318" r:id="rId10"/>
    <p:sldId id="319" r:id="rId11"/>
    <p:sldId id="320" r:id="rId12"/>
    <p:sldId id="321" r:id="rId13"/>
    <p:sldId id="473" r:id="rId14"/>
    <p:sldId id="464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7" r:id="rId23"/>
    <p:sldId id="268" r:id="rId24"/>
    <p:sldId id="474" r:id="rId25"/>
    <p:sldId id="471" r:id="rId26"/>
    <p:sldId id="472" r:id="rId27"/>
    <p:sldId id="257" r:id="rId28"/>
  </p:sldIdLst>
  <p:sldSz cx="10799763" cy="7199313"/>
  <p:notesSz cx="6858000" cy="9144000"/>
  <p:custDataLst>
    <p:tags r:id="rId3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yriaki Anastasiou" initials="KA" lastIdx="1" clrIdx="0">
    <p:extLst>
      <p:ext uri="{19B8F6BF-5375-455C-9EA6-DF929625EA0E}">
        <p15:presenceInfo xmlns:p15="http://schemas.microsoft.com/office/powerpoint/2012/main" userId="S::kyriaki.anastasiou@inhwe.org::75e5871f-fa02-44ad-a3e0-6042bf270528" providerId="AD"/>
      </p:ext>
    </p:extLst>
  </p:cmAuthor>
  <p:cmAuthor id="2" name="Laura Vicas" initials="LV" lastIdx="1" clrIdx="1">
    <p:extLst>
      <p:ext uri="{19B8F6BF-5375-455C-9EA6-DF929625EA0E}">
        <p15:presenceInfo xmlns:p15="http://schemas.microsoft.com/office/powerpoint/2012/main" userId="57e0e5552fe97c2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FFD2"/>
    <a:srgbClr val="0063DC"/>
    <a:srgbClr val="1A75DB"/>
    <a:srgbClr val="06D6B3"/>
    <a:srgbClr val="D419D9"/>
    <a:srgbClr val="AB0084"/>
    <a:srgbClr val="0CEBF6"/>
    <a:srgbClr val="D0009E"/>
    <a:srgbClr val="23D4DD"/>
    <a:srgbClr val="E5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7147A2-1544-4988-93F4-D4BEBC95126F}" v="7" dt="2026-04-08T11:35:53.2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28" autoAdjust="0"/>
    <p:restoredTop sz="95097" autoAdjust="0"/>
  </p:normalViewPr>
  <p:slideViewPr>
    <p:cSldViewPr snapToGrid="0">
      <p:cViewPr varScale="1">
        <p:scale>
          <a:sx n="71" d="100"/>
          <a:sy n="71" d="100"/>
        </p:scale>
        <p:origin x="122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ctavia Gligor" userId="e69cddd200b289c7" providerId="LiveId" clId="{63DFBC67-2417-417A-A85E-D6DC50EF74FB}"/>
    <pc:docChg chg="custSel addSld delSld modSld">
      <pc:chgData name="Octavia Gligor" userId="e69cddd200b289c7" providerId="LiveId" clId="{63DFBC67-2417-417A-A85E-D6DC50EF74FB}" dt="2026-04-08T11:35:53.180" v="10"/>
      <pc:docMkLst>
        <pc:docMk/>
      </pc:docMkLst>
      <pc:sldChg chg="del">
        <pc:chgData name="Octavia Gligor" userId="e69cddd200b289c7" providerId="LiveId" clId="{63DFBC67-2417-417A-A85E-D6DC50EF74FB}" dt="2026-04-08T11:35:40.533" v="9" actId="47"/>
        <pc:sldMkLst>
          <pc:docMk/>
          <pc:sldMk cId="839785364" sldId="256"/>
        </pc:sldMkLst>
      </pc:sldChg>
      <pc:sldChg chg="add">
        <pc:chgData name="Octavia Gligor" userId="e69cddd200b289c7" providerId="LiveId" clId="{63DFBC67-2417-417A-A85E-D6DC50EF74FB}" dt="2026-04-08T11:35:53.180" v="10"/>
        <pc:sldMkLst>
          <pc:docMk/>
          <pc:sldMk cId="2080289239" sldId="257"/>
        </pc:sldMkLst>
      </pc:sldChg>
      <pc:sldChg chg="addSp delSp modSp add mod">
        <pc:chgData name="Octavia Gligor" userId="e69cddd200b289c7" providerId="LiveId" clId="{63DFBC67-2417-417A-A85E-D6DC50EF74FB}" dt="2026-04-08T11:35:36.866" v="8"/>
        <pc:sldMkLst>
          <pc:docMk/>
          <pc:sldMk cId="375238641" sldId="475"/>
        </pc:sldMkLst>
        <pc:spChg chg="mod">
          <ac:chgData name="Octavia Gligor" userId="e69cddd200b289c7" providerId="LiveId" clId="{63DFBC67-2417-417A-A85E-D6DC50EF74FB}" dt="2026-04-08T11:35:10.958" v="6" actId="12788"/>
          <ac:spMkLst>
            <pc:docMk/>
            <pc:sldMk cId="375238641" sldId="475"/>
            <ac:spMk id="2" creationId="{00000000-0000-0000-0000-000000000000}"/>
          </ac:spMkLst>
        </pc:spChg>
        <pc:spChg chg="del">
          <ac:chgData name="Octavia Gligor" userId="e69cddd200b289c7" providerId="LiveId" clId="{63DFBC67-2417-417A-A85E-D6DC50EF74FB}" dt="2026-04-08T11:35:35.766" v="7" actId="478"/>
          <ac:spMkLst>
            <pc:docMk/>
            <pc:sldMk cId="375238641" sldId="475"/>
            <ac:spMk id="3" creationId="{42C95AA1-FFFF-E9B2-3ADE-D6654F6417B4}"/>
          </ac:spMkLst>
        </pc:spChg>
        <pc:spChg chg="add mod">
          <ac:chgData name="Octavia Gligor" userId="e69cddd200b289c7" providerId="LiveId" clId="{63DFBC67-2417-417A-A85E-D6DC50EF74FB}" dt="2026-04-08T11:35:36.866" v="8"/>
          <ac:spMkLst>
            <pc:docMk/>
            <pc:sldMk cId="375238641" sldId="475"/>
            <ac:spMk id="4" creationId="{5FB6C237-24BB-5BBE-87CB-EC00C4002B8B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svg"/><Relationship Id="rId1" Type="http://schemas.openxmlformats.org/officeDocument/2006/relationships/image" Target="../media/image19.sv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svg"/><Relationship Id="rId1" Type="http://schemas.openxmlformats.org/officeDocument/2006/relationships/image" Target="../media/image21.sv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svg"/><Relationship Id="rId1" Type="http://schemas.openxmlformats.org/officeDocument/2006/relationships/image" Target="../media/image24.sv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svg"/><Relationship Id="rId1" Type="http://schemas.openxmlformats.org/officeDocument/2006/relationships/image" Target="../media/image26.sv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svg"/><Relationship Id="rId1" Type="http://schemas.openxmlformats.org/officeDocument/2006/relationships/image" Target="../media/image19.sv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svg"/><Relationship Id="rId1" Type="http://schemas.openxmlformats.org/officeDocument/2006/relationships/image" Target="../media/image21.sv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svg"/><Relationship Id="rId1" Type="http://schemas.openxmlformats.org/officeDocument/2006/relationships/image" Target="../media/image24.sv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svg"/><Relationship Id="rId1" Type="http://schemas.openxmlformats.org/officeDocument/2006/relationships/image" Target="../media/image2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9D0553-6FAF-4A6A-83C6-4C538AE6F513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2779AAC-DDA1-42BD-8253-823BF4E4D1DF}">
      <dgm:prSet custT="1"/>
      <dgm:spPr/>
      <dgm:t>
        <a:bodyPr/>
        <a:lstStyle/>
        <a:p>
          <a:r>
            <a:rPr lang="ro-RO" sz="2400" noProof="0" dirty="0"/>
            <a:t>Atunci când sunt disponibile informații diferite sau insuficiente; sau atunci când există o neînțelegere cu privire la care informații sunt relevante.</a:t>
          </a:r>
        </a:p>
      </dgm:t>
    </dgm:pt>
    <dgm:pt modelId="{43BD9FF2-F271-4EC1-9C01-E5850315D209}" type="parTrans" cxnId="{D1741B76-FB0B-4CFB-9BC3-FB193516DE79}">
      <dgm:prSet/>
      <dgm:spPr/>
      <dgm:t>
        <a:bodyPr/>
        <a:lstStyle/>
        <a:p>
          <a:endParaRPr lang="en-US"/>
        </a:p>
      </dgm:t>
    </dgm:pt>
    <dgm:pt modelId="{BC30E6E9-CE87-49FB-B43C-D4B6000C084D}" type="sibTrans" cxnId="{D1741B76-FB0B-4CFB-9BC3-FB193516DE79}">
      <dgm:prSet/>
      <dgm:spPr/>
      <dgm:t>
        <a:bodyPr/>
        <a:lstStyle/>
        <a:p>
          <a:endParaRPr lang="en-US"/>
        </a:p>
      </dgm:t>
    </dgm:pt>
    <dgm:pt modelId="{F58BF0BB-EEB0-4A54-AC00-09FD8BAC07C7}">
      <dgm:prSet/>
      <dgm:spPr/>
      <dgm:t>
        <a:bodyPr/>
        <a:lstStyle/>
        <a:p>
          <a:r>
            <a:rPr lang="ro-RO" noProof="0" dirty="0"/>
            <a:t>Exemplele</a:t>
          </a:r>
          <a:r>
            <a:rPr lang="ro-RO" baseline="0" noProof="0" dirty="0"/>
            <a:t> comune sunt lipsa sau pierderea rapoartelor medicale, informațiile omise de pe rețete și predările defectuoase.</a:t>
          </a:r>
          <a:endParaRPr lang="ro-RO" noProof="0" dirty="0"/>
        </a:p>
      </dgm:t>
    </dgm:pt>
    <dgm:pt modelId="{717528AC-97A6-4331-8F3E-0CD15E4776EC}" type="parTrans" cxnId="{A83646B9-E28E-41D5-B617-9B92EF1919CB}">
      <dgm:prSet/>
      <dgm:spPr/>
      <dgm:t>
        <a:bodyPr/>
        <a:lstStyle/>
        <a:p>
          <a:endParaRPr lang="en-US"/>
        </a:p>
      </dgm:t>
    </dgm:pt>
    <dgm:pt modelId="{120ECC2D-CD48-4D0A-A3AA-A8DAFFF3B069}" type="sibTrans" cxnId="{A83646B9-E28E-41D5-B617-9B92EF1919CB}">
      <dgm:prSet/>
      <dgm:spPr/>
      <dgm:t>
        <a:bodyPr/>
        <a:lstStyle/>
        <a:p>
          <a:endParaRPr lang="en-US"/>
        </a:p>
      </dgm:t>
    </dgm:pt>
    <dgm:pt modelId="{D4CD6569-EADE-4023-8AB2-E662E56EB9E5}" type="pres">
      <dgm:prSet presAssocID="{9C9D0553-6FAF-4A6A-83C6-4C538AE6F513}" presName="root" presStyleCnt="0">
        <dgm:presLayoutVars>
          <dgm:dir/>
          <dgm:resizeHandles val="exact"/>
        </dgm:presLayoutVars>
      </dgm:prSet>
      <dgm:spPr/>
    </dgm:pt>
    <dgm:pt modelId="{18F51B93-9929-465D-B5AF-FC5E22461311}" type="pres">
      <dgm:prSet presAssocID="{52779AAC-DDA1-42BD-8253-823BF4E4D1DF}" presName="compNode" presStyleCnt="0"/>
      <dgm:spPr/>
    </dgm:pt>
    <dgm:pt modelId="{F79B3065-5920-4F35-8C7A-550E6EFD85E6}" type="pres">
      <dgm:prSet presAssocID="{52779AAC-DDA1-42BD-8253-823BF4E4D1DF}" presName="bgRect" presStyleLbl="bgShp" presStyleIdx="0" presStyleCnt="2"/>
      <dgm:spPr/>
    </dgm:pt>
    <dgm:pt modelId="{68879F3F-327C-425E-A807-8617EEB65079}" type="pres">
      <dgm:prSet presAssocID="{52779AAC-DDA1-42BD-8253-823BF4E4D1DF}" presName="iconRect" presStyleLbl="node1" presStyleIdx="0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tor"/>
        </a:ext>
      </dgm:extLst>
    </dgm:pt>
    <dgm:pt modelId="{8EA56DA4-22F3-4791-B9BD-25BCCCE7B104}" type="pres">
      <dgm:prSet presAssocID="{52779AAC-DDA1-42BD-8253-823BF4E4D1DF}" presName="spaceRect" presStyleCnt="0"/>
      <dgm:spPr/>
    </dgm:pt>
    <dgm:pt modelId="{65580A77-A9CC-40A5-87C8-78A9B7D2AB71}" type="pres">
      <dgm:prSet presAssocID="{52779AAC-DDA1-42BD-8253-823BF4E4D1DF}" presName="parTx" presStyleLbl="revTx" presStyleIdx="0" presStyleCnt="2">
        <dgm:presLayoutVars>
          <dgm:chMax val="0"/>
          <dgm:chPref val="0"/>
        </dgm:presLayoutVars>
      </dgm:prSet>
      <dgm:spPr/>
    </dgm:pt>
    <dgm:pt modelId="{7BA14F91-F5CE-4A18-9612-47DCD644A0DD}" type="pres">
      <dgm:prSet presAssocID="{BC30E6E9-CE87-49FB-B43C-D4B6000C084D}" presName="sibTrans" presStyleCnt="0"/>
      <dgm:spPr/>
    </dgm:pt>
    <dgm:pt modelId="{A1B95B1E-05CE-4AF0-9B17-0BCB26AFD018}" type="pres">
      <dgm:prSet presAssocID="{F58BF0BB-EEB0-4A54-AC00-09FD8BAC07C7}" presName="compNode" presStyleCnt="0"/>
      <dgm:spPr/>
    </dgm:pt>
    <dgm:pt modelId="{1D9F9917-F35F-487B-9C67-C8EBE8BDC14F}" type="pres">
      <dgm:prSet presAssocID="{F58BF0BB-EEB0-4A54-AC00-09FD8BAC07C7}" presName="bgRect" presStyleLbl="bgShp" presStyleIdx="1" presStyleCnt="2" custLinFactNeighborX="-107"/>
      <dgm:spPr/>
    </dgm:pt>
    <dgm:pt modelId="{F06BCE04-AAC6-4F5F-870D-8C8EADD48E70}" type="pres">
      <dgm:prSet presAssocID="{F58BF0BB-EEB0-4A54-AC00-09FD8BAC07C7}" presName="iconRect" presStyleLbl="node1" presStyleIdx="1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spital"/>
        </a:ext>
      </dgm:extLst>
    </dgm:pt>
    <dgm:pt modelId="{C3F52BC2-C1C6-41DD-A91E-1F12BBD1F0F3}" type="pres">
      <dgm:prSet presAssocID="{F58BF0BB-EEB0-4A54-AC00-09FD8BAC07C7}" presName="spaceRect" presStyleCnt="0"/>
      <dgm:spPr/>
    </dgm:pt>
    <dgm:pt modelId="{118583AC-4C43-446B-9EE0-07B5E32C501D}" type="pres">
      <dgm:prSet presAssocID="{F58BF0BB-EEB0-4A54-AC00-09FD8BAC07C7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C2809E49-F7D0-493A-8C18-2F4067E11E63}" type="presOf" srcId="{52779AAC-DDA1-42BD-8253-823BF4E4D1DF}" destId="{65580A77-A9CC-40A5-87C8-78A9B7D2AB71}" srcOrd="0" destOrd="0" presId="urn:microsoft.com/office/officeart/2018/2/layout/IconVerticalSolidList"/>
    <dgm:cxn modelId="{317A9753-06CB-4DE6-B596-08013B5D79DC}" type="presOf" srcId="{F58BF0BB-EEB0-4A54-AC00-09FD8BAC07C7}" destId="{118583AC-4C43-446B-9EE0-07B5E32C501D}" srcOrd="0" destOrd="0" presId="urn:microsoft.com/office/officeart/2018/2/layout/IconVerticalSolidList"/>
    <dgm:cxn modelId="{D1741B76-FB0B-4CFB-9BC3-FB193516DE79}" srcId="{9C9D0553-6FAF-4A6A-83C6-4C538AE6F513}" destId="{52779AAC-DDA1-42BD-8253-823BF4E4D1DF}" srcOrd="0" destOrd="0" parTransId="{43BD9FF2-F271-4EC1-9C01-E5850315D209}" sibTransId="{BC30E6E9-CE87-49FB-B43C-D4B6000C084D}"/>
    <dgm:cxn modelId="{C6E34BA9-1B34-44C8-9D9E-7EF7C94E4997}" type="presOf" srcId="{9C9D0553-6FAF-4A6A-83C6-4C538AE6F513}" destId="{D4CD6569-EADE-4023-8AB2-E662E56EB9E5}" srcOrd="0" destOrd="0" presId="urn:microsoft.com/office/officeart/2018/2/layout/IconVerticalSolidList"/>
    <dgm:cxn modelId="{A83646B9-E28E-41D5-B617-9B92EF1919CB}" srcId="{9C9D0553-6FAF-4A6A-83C6-4C538AE6F513}" destId="{F58BF0BB-EEB0-4A54-AC00-09FD8BAC07C7}" srcOrd="1" destOrd="0" parTransId="{717528AC-97A6-4331-8F3E-0CD15E4776EC}" sibTransId="{120ECC2D-CD48-4D0A-A3AA-A8DAFFF3B069}"/>
    <dgm:cxn modelId="{A14581F0-EE8E-4ED0-BF22-BF8995C62BE1}" type="presParOf" srcId="{D4CD6569-EADE-4023-8AB2-E662E56EB9E5}" destId="{18F51B93-9929-465D-B5AF-FC5E22461311}" srcOrd="0" destOrd="0" presId="urn:microsoft.com/office/officeart/2018/2/layout/IconVerticalSolidList"/>
    <dgm:cxn modelId="{C602F2F6-86A2-4F42-84D6-5ECBD1B3F094}" type="presParOf" srcId="{18F51B93-9929-465D-B5AF-FC5E22461311}" destId="{F79B3065-5920-4F35-8C7A-550E6EFD85E6}" srcOrd="0" destOrd="0" presId="urn:microsoft.com/office/officeart/2018/2/layout/IconVerticalSolidList"/>
    <dgm:cxn modelId="{66724DC0-E8A2-4DA1-9113-1EDF225F23E1}" type="presParOf" srcId="{18F51B93-9929-465D-B5AF-FC5E22461311}" destId="{68879F3F-327C-425E-A807-8617EEB65079}" srcOrd="1" destOrd="0" presId="urn:microsoft.com/office/officeart/2018/2/layout/IconVerticalSolidList"/>
    <dgm:cxn modelId="{B68D9CA2-CFB6-4695-A5FA-6F7D3F95B9D9}" type="presParOf" srcId="{18F51B93-9929-465D-B5AF-FC5E22461311}" destId="{8EA56DA4-22F3-4791-B9BD-25BCCCE7B104}" srcOrd="2" destOrd="0" presId="urn:microsoft.com/office/officeart/2018/2/layout/IconVerticalSolidList"/>
    <dgm:cxn modelId="{25E2A273-7C99-489E-894B-909795454D31}" type="presParOf" srcId="{18F51B93-9929-465D-B5AF-FC5E22461311}" destId="{65580A77-A9CC-40A5-87C8-78A9B7D2AB71}" srcOrd="3" destOrd="0" presId="urn:microsoft.com/office/officeart/2018/2/layout/IconVerticalSolidList"/>
    <dgm:cxn modelId="{0877EBB0-6D67-4A6D-99AA-538D9531F456}" type="presParOf" srcId="{D4CD6569-EADE-4023-8AB2-E662E56EB9E5}" destId="{7BA14F91-F5CE-4A18-9612-47DCD644A0DD}" srcOrd="1" destOrd="0" presId="urn:microsoft.com/office/officeart/2018/2/layout/IconVerticalSolidList"/>
    <dgm:cxn modelId="{84E211FD-10AF-474A-937A-00941EBC04EF}" type="presParOf" srcId="{D4CD6569-EADE-4023-8AB2-E662E56EB9E5}" destId="{A1B95B1E-05CE-4AF0-9B17-0BCB26AFD018}" srcOrd="2" destOrd="0" presId="urn:microsoft.com/office/officeart/2018/2/layout/IconVerticalSolidList"/>
    <dgm:cxn modelId="{FAA524A8-C0A9-4A87-A88C-946F2DDD16D7}" type="presParOf" srcId="{A1B95B1E-05CE-4AF0-9B17-0BCB26AFD018}" destId="{1D9F9917-F35F-487B-9C67-C8EBE8BDC14F}" srcOrd="0" destOrd="0" presId="urn:microsoft.com/office/officeart/2018/2/layout/IconVerticalSolidList"/>
    <dgm:cxn modelId="{F50D6867-D69C-4703-8D28-BBCB69B0E000}" type="presParOf" srcId="{A1B95B1E-05CE-4AF0-9B17-0BCB26AFD018}" destId="{F06BCE04-AAC6-4F5F-870D-8C8EADD48E70}" srcOrd="1" destOrd="0" presId="urn:microsoft.com/office/officeart/2018/2/layout/IconVerticalSolidList"/>
    <dgm:cxn modelId="{E93FDBC9-92E3-4A54-9A06-FEC1F38879E4}" type="presParOf" srcId="{A1B95B1E-05CE-4AF0-9B17-0BCB26AFD018}" destId="{C3F52BC2-C1C6-41DD-A91E-1F12BBD1F0F3}" srcOrd="2" destOrd="0" presId="urn:microsoft.com/office/officeart/2018/2/layout/IconVerticalSolidList"/>
    <dgm:cxn modelId="{56D9305E-A2E0-436E-AA73-4FC782741EF2}" type="presParOf" srcId="{A1B95B1E-05CE-4AF0-9B17-0BCB26AFD018}" destId="{118583AC-4C43-446B-9EE0-07B5E32C501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2620FC-CA22-4741-8A6E-62FBEF082F1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2C77FDD-314C-4194-A315-862961E45999}">
      <dgm:prSet custT="1"/>
      <dgm:spPr/>
      <dgm:t>
        <a:bodyPr/>
        <a:lstStyle/>
        <a:p>
          <a:r>
            <a:rPr lang="ro-RO" sz="2400" noProof="0" dirty="0"/>
            <a:t>Sisteme de credință incompatibile sau încercarea de a impune valorile personale asupra altora.</a:t>
          </a:r>
        </a:p>
      </dgm:t>
    </dgm:pt>
    <dgm:pt modelId="{27E29E0E-3D38-428A-8CFA-13052D8D5BA2}" type="parTrans" cxnId="{F958CA25-08B1-4C81-8D4D-85ABD773BD08}">
      <dgm:prSet/>
      <dgm:spPr/>
      <dgm:t>
        <a:bodyPr/>
        <a:lstStyle/>
        <a:p>
          <a:endParaRPr lang="en-US"/>
        </a:p>
      </dgm:t>
    </dgm:pt>
    <dgm:pt modelId="{CA037E03-4681-470D-9FF0-DC2E6FAF49AB}" type="sibTrans" cxnId="{F958CA25-08B1-4C81-8D4D-85ABD773BD08}">
      <dgm:prSet/>
      <dgm:spPr/>
      <dgm:t>
        <a:bodyPr/>
        <a:lstStyle/>
        <a:p>
          <a:endParaRPr lang="en-US"/>
        </a:p>
      </dgm:t>
    </dgm:pt>
    <dgm:pt modelId="{A6CAC170-29C0-4682-AF0F-02DDA3C1CD4D}">
      <dgm:prSet custT="1"/>
      <dgm:spPr/>
      <dgm:t>
        <a:bodyPr/>
        <a:lstStyle/>
        <a:p>
          <a:r>
            <a:rPr lang="ro-RO" sz="2400" noProof="0" dirty="0"/>
            <a:t>Valorile nu tind să fie negociabile, iar acest lucru poate duce adesea la conflicte între membrii personalului și cei pe care aceștia îi consideră a fi responsabili.</a:t>
          </a:r>
        </a:p>
      </dgm:t>
    </dgm:pt>
    <dgm:pt modelId="{599DB816-1265-4714-9E33-04E2080872A5}" type="parTrans" cxnId="{0862B8EC-AEAD-4AE6-BE37-E91B82743A08}">
      <dgm:prSet/>
      <dgm:spPr/>
      <dgm:t>
        <a:bodyPr/>
        <a:lstStyle/>
        <a:p>
          <a:endParaRPr lang="en-US"/>
        </a:p>
      </dgm:t>
    </dgm:pt>
    <dgm:pt modelId="{D9E2C490-2242-4E1B-8805-DBEF83206256}" type="sibTrans" cxnId="{0862B8EC-AEAD-4AE6-BE37-E91B82743A08}">
      <dgm:prSet/>
      <dgm:spPr/>
      <dgm:t>
        <a:bodyPr/>
        <a:lstStyle/>
        <a:p>
          <a:endParaRPr lang="en-US"/>
        </a:p>
      </dgm:t>
    </dgm:pt>
    <dgm:pt modelId="{794D0C72-4D74-459A-80D3-42AD148D431A}" type="pres">
      <dgm:prSet presAssocID="{6E2620FC-CA22-4741-8A6E-62FBEF082F1A}" presName="root" presStyleCnt="0">
        <dgm:presLayoutVars>
          <dgm:dir/>
          <dgm:resizeHandles val="exact"/>
        </dgm:presLayoutVars>
      </dgm:prSet>
      <dgm:spPr/>
    </dgm:pt>
    <dgm:pt modelId="{70F2660F-711D-4626-97ED-7DA60050658B}" type="pres">
      <dgm:prSet presAssocID="{02C77FDD-314C-4194-A315-862961E45999}" presName="compNode" presStyleCnt="0"/>
      <dgm:spPr/>
    </dgm:pt>
    <dgm:pt modelId="{814EE345-EDEE-4EAD-9797-DF38C2C816FE}" type="pres">
      <dgm:prSet presAssocID="{02C77FDD-314C-4194-A315-862961E45999}" presName="bgRect" presStyleLbl="bgShp" presStyleIdx="0" presStyleCnt="2"/>
      <dgm:spPr/>
    </dgm:pt>
    <dgm:pt modelId="{E9CE6985-E123-4759-A052-8114871A16C3}" type="pres">
      <dgm:prSet presAssocID="{02C77FDD-314C-4194-A315-862961E45999}" presName="iconRect" presStyleLbl="node1" presStyleIdx="0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rritant"/>
        </a:ext>
      </dgm:extLst>
    </dgm:pt>
    <dgm:pt modelId="{4B7F3413-B947-44FD-902A-1DFC4298008F}" type="pres">
      <dgm:prSet presAssocID="{02C77FDD-314C-4194-A315-862961E45999}" presName="spaceRect" presStyleCnt="0"/>
      <dgm:spPr/>
    </dgm:pt>
    <dgm:pt modelId="{1C16D305-247F-49E6-9FAF-97D054F1C6C0}" type="pres">
      <dgm:prSet presAssocID="{02C77FDD-314C-4194-A315-862961E45999}" presName="parTx" presStyleLbl="revTx" presStyleIdx="0" presStyleCnt="2">
        <dgm:presLayoutVars>
          <dgm:chMax val="0"/>
          <dgm:chPref val="0"/>
        </dgm:presLayoutVars>
      </dgm:prSet>
      <dgm:spPr/>
    </dgm:pt>
    <dgm:pt modelId="{385D785E-BAE5-4E9F-96A5-6F8087201869}" type="pres">
      <dgm:prSet presAssocID="{CA037E03-4681-470D-9FF0-DC2E6FAF49AB}" presName="sibTrans" presStyleCnt="0"/>
      <dgm:spPr/>
    </dgm:pt>
    <dgm:pt modelId="{DA50C0E7-91CE-45FB-87C7-DFB7E2DD1F48}" type="pres">
      <dgm:prSet presAssocID="{A6CAC170-29C0-4682-AF0F-02DDA3C1CD4D}" presName="compNode" presStyleCnt="0"/>
      <dgm:spPr/>
    </dgm:pt>
    <dgm:pt modelId="{E934A331-2FA9-4A39-B3E5-47F5D4FC2230}" type="pres">
      <dgm:prSet presAssocID="{A6CAC170-29C0-4682-AF0F-02DDA3C1CD4D}" presName="bgRect" presStyleLbl="bgShp" presStyleIdx="1" presStyleCnt="2"/>
      <dgm:spPr/>
    </dgm:pt>
    <dgm:pt modelId="{AF432DE0-0E09-444A-9D8C-694EBCD83B1C}" type="pres">
      <dgm:prSet presAssocID="{A6CAC170-29C0-4682-AF0F-02DDA3C1CD4D}" presName="iconRect" presStyleLbl="node1" presStyleIdx="1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nections"/>
        </a:ext>
      </dgm:extLst>
    </dgm:pt>
    <dgm:pt modelId="{9FF0F626-4D41-45F3-A675-BFF93DB6DB3E}" type="pres">
      <dgm:prSet presAssocID="{A6CAC170-29C0-4682-AF0F-02DDA3C1CD4D}" presName="spaceRect" presStyleCnt="0"/>
      <dgm:spPr/>
    </dgm:pt>
    <dgm:pt modelId="{2373C215-16F4-45DE-8334-5E647EC85727}" type="pres">
      <dgm:prSet presAssocID="{A6CAC170-29C0-4682-AF0F-02DDA3C1CD4D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E2DB2E0C-8DB6-4347-83AA-7FB1D3985798}" type="presOf" srcId="{6E2620FC-CA22-4741-8A6E-62FBEF082F1A}" destId="{794D0C72-4D74-459A-80D3-42AD148D431A}" srcOrd="0" destOrd="0" presId="urn:microsoft.com/office/officeart/2018/2/layout/IconVerticalSolidList"/>
    <dgm:cxn modelId="{E025361C-7345-4CD3-8E11-AFA17A1E3784}" type="presOf" srcId="{02C77FDD-314C-4194-A315-862961E45999}" destId="{1C16D305-247F-49E6-9FAF-97D054F1C6C0}" srcOrd="0" destOrd="0" presId="urn:microsoft.com/office/officeart/2018/2/layout/IconVerticalSolidList"/>
    <dgm:cxn modelId="{F958CA25-08B1-4C81-8D4D-85ABD773BD08}" srcId="{6E2620FC-CA22-4741-8A6E-62FBEF082F1A}" destId="{02C77FDD-314C-4194-A315-862961E45999}" srcOrd="0" destOrd="0" parTransId="{27E29E0E-3D38-428A-8CFA-13052D8D5BA2}" sibTransId="{CA037E03-4681-470D-9FF0-DC2E6FAF49AB}"/>
    <dgm:cxn modelId="{73181155-595C-4788-AA41-972FD0D0CB5C}" type="presOf" srcId="{A6CAC170-29C0-4682-AF0F-02DDA3C1CD4D}" destId="{2373C215-16F4-45DE-8334-5E647EC85727}" srcOrd="0" destOrd="0" presId="urn:microsoft.com/office/officeart/2018/2/layout/IconVerticalSolidList"/>
    <dgm:cxn modelId="{0862B8EC-AEAD-4AE6-BE37-E91B82743A08}" srcId="{6E2620FC-CA22-4741-8A6E-62FBEF082F1A}" destId="{A6CAC170-29C0-4682-AF0F-02DDA3C1CD4D}" srcOrd="1" destOrd="0" parTransId="{599DB816-1265-4714-9E33-04E2080872A5}" sibTransId="{D9E2C490-2242-4E1B-8805-DBEF83206256}"/>
    <dgm:cxn modelId="{4DDF94A6-6CF9-44F2-8FB7-9F44A2CC3396}" type="presParOf" srcId="{794D0C72-4D74-459A-80D3-42AD148D431A}" destId="{70F2660F-711D-4626-97ED-7DA60050658B}" srcOrd="0" destOrd="0" presId="urn:microsoft.com/office/officeart/2018/2/layout/IconVerticalSolidList"/>
    <dgm:cxn modelId="{AD4BA834-4277-4540-A194-BA317743812A}" type="presParOf" srcId="{70F2660F-711D-4626-97ED-7DA60050658B}" destId="{814EE345-EDEE-4EAD-9797-DF38C2C816FE}" srcOrd="0" destOrd="0" presId="urn:microsoft.com/office/officeart/2018/2/layout/IconVerticalSolidList"/>
    <dgm:cxn modelId="{F9477B16-4A07-4B61-8C48-8E4D88230DE6}" type="presParOf" srcId="{70F2660F-711D-4626-97ED-7DA60050658B}" destId="{E9CE6985-E123-4759-A052-8114871A16C3}" srcOrd="1" destOrd="0" presId="urn:microsoft.com/office/officeart/2018/2/layout/IconVerticalSolidList"/>
    <dgm:cxn modelId="{F5576AD2-7CED-4EB1-8829-FA099E930E5D}" type="presParOf" srcId="{70F2660F-711D-4626-97ED-7DA60050658B}" destId="{4B7F3413-B947-44FD-902A-1DFC4298008F}" srcOrd="2" destOrd="0" presId="urn:microsoft.com/office/officeart/2018/2/layout/IconVerticalSolidList"/>
    <dgm:cxn modelId="{5AAAFF78-8142-40BA-8BC3-A02AE1E576C3}" type="presParOf" srcId="{70F2660F-711D-4626-97ED-7DA60050658B}" destId="{1C16D305-247F-49E6-9FAF-97D054F1C6C0}" srcOrd="3" destOrd="0" presId="urn:microsoft.com/office/officeart/2018/2/layout/IconVerticalSolidList"/>
    <dgm:cxn modelId="{DCC76095-A26D-45E7-8201-71CA353BFF4C}" type="presParOf" srcId="{794D0C72-4D74-459A-80D3-42AD148D431A}" destId="{385D785E-BAE5-4E9F-96A5-6F8087201869}" srcOrd="1" destOrd="0" presId="urn:microsoft.com/office/officeart/2018/2/layout/IconVerticalSolidList"/>
    <dgm:cxn modelId="{3242486A-0A2C-4C35-9FC3-76A3B134521E}" type="presParOf" srcId="{794D0C72-4D74-459A-80D3-42AD148D431A}" destId="{DA50C0E7-91CE-45FB-87C7-DFB7E2DD1F48}" srcOrd="2" destOrd="0" presId="urn:microsoft.com/office/officeart/2018/2/layout/IconVerticalSolidList"/>
    <dgm:cxn modelId="{A937270D-DCF8-4631-ADA4-528233C6B328}" type="presParOf" srcId="{DA50C0E7-91CE-45FB-87C7-DFB7E2DD1F48}" destId="{E934A331-2FA9-4A39-B3E5-47F5D4FC2230}" srcOrd="0" destOrd="0" presId="urn:microsoft.com/office/officeart/2018/2/layout/IconVerticalSolidList"/>
    <dgm:cxn modelId="{E3DC551E-47C5-4FD7-BE6C-8921A8C2E6E1}" type="presParOf" srcId="{DA50C0E7-91CE-45FB-87C7-DFB7E2DD1F48}" destId="{AF432DE0-0E09-444A-9D8C-694EBCD83B1C}" srcOrd="1" destOrd="0" presId="urn:microsoft.com/office/officeart/2018/2/layout/IconVerticalSolidList"/>
    <dgm:cxn modelId="{DFADB6F7-F801-42AF-9CAE-AAAE593D206C}" type="presParOf" srcId="{DA50C0E7-91CE-45FB-87C7-DFB7E2DD1F48}" destId="{9FF0F626-4D41-45F3-A675-BFF93DB6DB3E}" srcOrd="2" destOrd="0" presId="urn:microsoft.com/office/officeart/2018/2/layout/IconVerticalSolidList"/>
    <dgm:cxn modelId="{CF9291DA-B19A-4EEC-A0E3-DED3AA3302EC}" type="presParOf" srcId="{DA50C0E7-91CE-45FB-87C7-DFB7E2DD1F48}" destId="{2373C215-16F4-45DE-8334-5E647EC8572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475F877-82FC-4D21-8318-71759AE00EF0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C5AD7D-E6E8-4DD6-9071-8C9DEB43AD16}">
      <dgm:prSet custT="1"/>
      <dgm:spPr/>
      <dgm:t>
        <a:bodyPr/>
        <a:lstStyle/>
        <a:p>
          <a:r>
            <a:rPr lang="ro-RO" sz="2400" noProof="0" dirty="0"/>
            <a:t>Emoțiile negative, lipsa de încredere, ideile preconcepute sau problemele de comunicare între oameni. </a:t>
          </a:r>
        </a:p>
      </dgm:t>
    </dgm:pt>
    <dgm:pt modelId="{747BEA62-3C10-4117-A536-48931FD7D03F}" type="parTrans" cxnId="{4391EA7F-9F36-4927-B797-8DFF1FE291B8}">
      <dgm:prSet/>
      <dgm:spPr/>
      <dgm:t>
        <a:bodyPr/>
        <a:lstStyle/>
        <a:p>
          <a:endParaRPr lang="en-US"/>
        </a:p>
      </dgm:t>
    </dgm:pt>
    <dgm:pt modelId="{EF538F1D-15E7-4DCE-A26B-F98E9D0B6202}" type="sibTrans" cxnId="{4391EA7F-9F36-4927-B797-8DFF1FE291B8}">
      <dgm:prSet/>
      <dgm:spPr/>
      <dgm:t>
        <a:bodyPr/>
        <a:lstStyle/>
        <a:p>
          <a:endParaRPr lang="en-US"/>
        </a:p>
      </dgm:t>
    </dgm:pt>
    <dgm:pt modelId="{FD97270E-7C46-4265-8808-D50CE2E21078}">
      <dgm:prSet custT="1"/>
      <dgm:spPr/>
      <dgm:t>
        <a:bodyPr/>
        <a:lstStyle/>
        <a:p>
          <a:r>
            <a:rPr lang="ro-RO" sz="2400" noProof="0" dirty="0"/>
            <a:t>Motivele pentru astfel de conflicte pot varia, deoarece mediile stresante și situațiile emoționale pot genera foarte ușor astfel de emoții.   </a:t>
          </a:r>
        </a:p>
      </dgm:t>
    </dgm:pt>
    <dgm:pt modelId="{3212EB9D-5786-4444-B6E3-3EE03CB9DC91}" type="parTrans" cxnId="{EA73B15C-5B34-48F1-B086-A5268816F54E}">
      <dgm:prSet/>
      <dgm:spPr/>
      <dgm:t>
        <a:bodyPr/>
        <a:lstStyle/>
        <a:p>
          <a:endParaRPr lang="en-US"/>
        </a:p>
      </dgm:t>
    </dgm:pt>
    <dgm:pt modelId="{9A26F846-BE5C-4875-9423-ABE2A8EA8378}" type="sibTrans" cxnId="{EA73B15C-5B34-48F1-B086-A5268816F54E}">
      <dgm:prSet/>
      <dgm:spPr/>
      <dgm:t>
        <a:bodyPr/>
        <a:lstStyle/>
        <a:p>
          <a:endParaRPr lang="en-US"/>
        </a:p>
      </dgm:t>
    </dgm:pt>
    <dgm:pt modelId="{1336B34A-61E8-472C-AB54-A85E9DB0C27A}" type="pres">
      <dgm:prSet presAssocID="{2475F877-82FC-4D21-8318-71759AE00EF0}" presName="root" presStyleCnt="0">
        <dgm:presLayoutVars>
          <dgm:dir/>
          <dgm:resizeHandles val="exact"/>
        </dgm:presLayoutVars>
      </dgm:prSet>
      <dgm:spPr/>
    </dgm:pt>
    <dgm:pt modelId="{26EA6284-14FF-4B9C-87D8-4D887283B09A}" type="pres">
      <dgm:prSet presAssocID="{1DC5AD7D-E6E8-4DD6-9071-8C9DEB43AD16}" presName="compNode" presStyleCnt="0"/>
      <dgm:spPr/>
    </dgm:pt>
    <dgm:pt modelId="{D55EA985-1B94-45A9-BEBF-20A70CC91DFE}" type="pres">
      <dgm:prSet presAssocID="{1DC5AD7D-E6E8-4DD6-9071-8C9DEB43AD16}" presName="bgRect" presStyleLbl="bgShp" presStyleIdx="0" presStyleCnt="2"/>
      <dgm:spPr/>
    </dgm:pt>
    <dgm:pt modelId="{EFAAB394-0840-411A-839A-81539E400A5A}" type="pres">
      <dgm:prSet presAssocID="{1DC5AD7D-E6E8-4DD6-9071-8C9DEB43AD16}" presName="iconRect" presStyleLbl="node1" presStyleIdx="0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ngry Face with Solid Fill"/>
        </a:ext>
      </dgm:extLst>
    </dgm:pt>
    <dgm:pt modelId="{2220B714-C4C6-489C-80EB-6D25CE9358BA}" type="pres">
      <dgm:prSet presAssocID="{1DC5AD7D-E6E8-4DD6-9071-8C9DEB43AD16}" presName="spaceRect" presStyleCnt="0"/>
      <dgm:spPr/>
    </dgm:pt>
    <dgm:pt modelId="{605B32A2-6504-4556-AB68-47C1C9365199}" type="pres">
      <dgm:prSet presAssocID="{1DC5AD7D-E6E8-4DD6-9071-8C9DEB43AD16}" presName="parTx" presStyleLbl="revTx" presStyleIdx="0" presStyleCnt="2">
        <dgm:presLayoutVars>
          <dgm:chMax val="0"/>
          <dgm:chPref val="0"/>
        </dgm:presLayoutVars>
      </dgm:prSet>
      <dgm:spPr/>
    </dgm:pt>
    <dgm:pt modelId="{39E1F98C-8601-4316-8A9B-551201902518}" type="pres">
      <dgm:prSet presAssocID="{EF538F1D-15E7-4DCE-A26B-F98E9D0B6202}" presName="sibTrans" presStyleCnt="0"/>
      <dgm:spPr/>
    </dgm:pt>
    <dgm:pt modelId="{BB22BD09-490B-4C83-802D-16BFEAA10FE9}" type="pres">
      <dgm:prSet presAssocID="{FD97270E-7C46-4265-8808-D50CE2E21078}" presName="compNode" presStyleCnt="0"/>
      <dgm:spPr/>
    </dgm:pt>
    <dgm:pt modelId="{82805871-2602-4674-B8D9-A69042DE8B13}" type="pres">
      <dgm:prSet presAssocID="{FD97270E-7C46-4265-8808-D50CE2E21078}" presName="bgRect" presStyleLbl="bgShp" presStyleIdx="1" presStyleCnt="2"/>
      <dgm:spPr/>
    </dgm:pt>
    <dgm:pt modelId="{B43F580A-A9B4-4B31-9E85-598153676A22}" type="pres">
      <dgm:prSet presAssocID="{FD97270E-7C46-4265-8808-D50CE2E21078}" presName="iconRect" presStyleLbl="node1" presStyleIdx="1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evil Face Outline"/>
        </a:ext>
      </dgm:extLst>
    </dgm:pt>
    <dgm:pt modelId="{571F6DA9-A45B-47A8-BD11-42C51278DA46}" type="pres">
      <dgm:prSet presAssocID="{FD97270E-7C46-4265-8808-D50CE2E21078}" presName="spaceRect" presStyleCnt="0"/>
      <dgm:spPr/>
    </dgm:pt>
    <dgm:pt modelId="{0C47B801-A7FB-41E5-80CC-5EACB9EE83AF}" type="pres">
      <dgm:prSet presAssocID="{FD97270E-7C46-4265-8808-D50CE2E21078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DF22F20F-1413-453A-95BE-8E1139FEDA26}" type="presOf" srcId="{2475F877-82FC-4D21-8318-71759AE00EF0}" destId="{1336B34A-61E8-472C-AB54-A85E9DB0C27A}" srcOrd="0" destOrd="0" presId="urn:microsoft.com/office/officeart/2018/2/layout/IconVerticalSolidList"/>
    <dgm:cxn modelId="{EA73B15C-5B34-48F1-B086-A5268816F54E}" srcId="{2475F877-82FC-4D21-8318-71759AE00EF0}" destId="{FD97270E-7C46-4265-8808-D50CE2E21078}" srcOrd="1" destOrd="0" parTransId="{3212EB9D-5786-4444-B6E3-3EE03CB9DC91}" sibTransId="{9A26F846-BE5C-4875-9423-ABE2A8EA8378}"/>
    <dgm:cxn modelId="{C87BFD49-FF18-427D-BA3B-691D55D4C3AF}" type="presOf" srcId="{1DC5AD7D-E6E8-4DD6-9071-8C9DEB43AD16}" destId="{605B32A2-6504-4556-AB68-47C1C9365199}" srcOrd="0" destOrd="0" presId="urn:microsoft.com/office/officeart/2018/2/layout/IconVerticalSolidList"/>
    <dgm:cxn modelId="{3FA87176-E980-4B31-8872-0CE5DD2A1026}" type="presOf" srcId="{FD97270E-7C46-4265-8808-D50CE2E21078}" destId="{0C47B801-A7FB-41E5-80CC-5EACB9EE83AF}" srcOrd="0" destOrd="0" presId="urn:microsoft.com/office/officeart/2018/2/layout/IconVerticalSolidList"/>
    <dgm:cxn modelId="{4391EA7F-9F36-4927-B797-8DFF1FE291B8}" srcId="{2475F877-82FC-4D21-8318-71759AE00EF0}" destId="{1DC5AD7D-E6E8-4DD6-9071-8C9DEB43AD16}" srcOrd="0" destOrd="0" parTransId="{747BEA62-3C10-4117-A536-48931FD7D03F}" sibTransId="{EF538F1D-15E7-4DCE-A26B-F98E9D0B6202}"/>
    <dgm:cxn modelId="{2229E24E-613E-4530-9EED-428174360C44}" type="presParOf" srcId="{1336B34A-61E8-472C-AB54-A85E9DB0C27A}" destId="{26EA6284-14FF-4B9C-87D8-4D887283B09A}" srcOrd="0" destOrd="0" presId="urn:microsoft.com/office/officeart/2018/2/layout/IconVerticalSolidList"/>
    <dgm:cxn modelId="{EE5490C4-C998-4215-B210-A4B84B669F72}" type="presParOf" srcId="{26EA6284-14FF-4B9C-87D8-4D887283B09A}" destId="{D55EA985-1B94-45A9-BEBF-20A70CC91DFE}" srcOrd="0" destOrd="0" presId="urn:microsoft.com/office/officeart/2018/2/layout/IconVerticalSolidList"/>
    <dgm:cxn modelId="{0F2C9849-AB31-408E-B323-FB7A433F1E70}" type="presParOf" srcId="{26EA6284-14FF-4B9C-87D8-4D887283B09A}" destId="{EFAAB394-0840-411A-839A-81539E400A5A}" srcOrd="1" destOrd="0" presId="urn:microsoft.com/office/officeart/2018/2/layout/IconVerticalSolidList"/>
    <dgm:cxn modelId="{2A189738-A325-4D2F-9A4A-0B46B7C056C9}" type="presParOf" srcId="{26EA6284-14FF-4B9C-87D8-4D887283B09A}" destId="{2220B714-C4C6-489C-80EB-6D25CE9358BA}" srcOrd="2" destOrd="0" presId="urn:microsoft.com/office/officeart/2018/2/layout/IconVerticalSolidList"/>
    <dgm:cxn modelId="{9DEB1147-D335-4B2E-9605-EB5B3EBF1C13}" type="presParOf" srcId="{26EA6284-14FF-4B9C-87D8-4D887283B09A}" destId="{605B32A2-6504-4556-AB68-47C1C9365199}" srcOrd="3" destOrd="0" presId="urn:microsoft.com/office/officeart/2018/2/layout/IconVerticalSolidList"/>
    <dgm:cxn modelId="{5C329838-F79D-464F-9381-7A505062AABE}" type="presParOf" srcId="{1336B34A-61E8-472C-AB54-A85E9DB0C27A}" destId="{39E1F98C-8601-4316-8A9B-551201902518}" srcOrd="1" destOrd="0" presId="urn:microsoft.com/office/officeart/2018/2/layout/IconVerticalSolidList"/>
    <dgm:cxn modelId="{DD7E92BA-7B48-4B5C-9857-FB645414F2D4}" type="presParOf" srcId="{1336B34A-61E8-472C-AB54-A85E9DB0C27A}" destId="{BB22BD09-490B-4C83-802D-16BFEAA10FE9}" srcOrd="2" destOrd="0" presId="urn:microsoft.com/office/officeart/2018/2/layout/IconVerticalSolidList"/>
    <dgm:cxn modelId="{5ED4D113-7C40-4072-A678-ED4193A13E99}" type="presParOf" srcId="{BB22BD09-490B-4C83-802D-16BFEAA10FE9}" destId="{82805871-2602-4674-B8D9-A69042DE8B13}" srcOrd="0" destOrd="0" presId="urn:microsoft.com/office/officeart/2018/2/layout/IconVerticalSolidList"/>
    <dgm:cxn modelId="{E03CF2D8-A3A8-41A2-A48E-B2652DF1BF9D}" type="presParOf" srcId="{BB22BD09-490B-4C83-802D-16BFEAA10FE9}" destId="{B43F580A-A9B4-4B31-9E85-598153676A22}" srcOrd="1" destOrd="0" presId="urn:microsoft.com/office/officeart/2018/2/layout/IconVerticalSolidList"/>
    <dgm:cxn modelId="{EF9F1CD6-BFFF-4965-A712-1C57C55DE2B6}" type="presParOf" srcId="{BB22BD09-490B-4C83-802D-16BFEAA10FE9}" destId="{571F6DA9-A45B-47A8-BD11-42C51278DA46}" srcOrd="2" destOrd="0" presId="urn:microsoft.com/office/officeart/2018/2/layout/IconVerticalSolidList"/>
    <dgm:cxn modelId="{FFD8A6AD-4E71-4474-AB7F-1D48866FBEF7}" type="presParOf" srcId="{BB22BD09-490B-4C83-802D-16BFEAA10FE9}" destId="{0C47B801-A7FB-41E5-80CC-5EACB9EE83AF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56DE6BC-6282-4B58-A0DB-F95586F2A08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09DD7CF-70F0-4559-B442-D15E72A8B2BC}">
      <dgm:prSet custT="1"/>
      <dgm:spPr/>
      <dgm:t>
        <a:bodyPr/>
        <a:lstStyle/>
        <a:p>
          <a:r>
            <a:rPr lang="ro-RO" sz="2400" noProof="0" dirty="0"/>
            <a:t>Comportament opresiv față de ceilalți, o lipsă de resurse sau oportunități și structura unei organizații. </a:t>
          </a:r>
        </a:p>
      </dgm:t>
    </dgm:pt>
    <dgm:pt modelId="{E0FF7E2F-DEAD-4054-AC5A-4FE74D54DBE8}" type="parTrans" cxnId="{22648C4A-E4BF-4522-A711-E65AB39BAF09}">
      <dgm:prSet/>
      <dgm:spPr/>
      <dgm:t>
        <a:bodyPr/>
        <a:lstStyle/>
        <a:p>
          <a:endParaRPr lang="en-US"/>
        </a:p>
      </dgm:t>
    </dgm:pt>
    <dgm:pt modelId="{07D6B0F9-BA8F-4054-ABC7-6312F97C16A0}" type="sibTrans" cxnId="{22648C4A-E4BF-4522-A711-E65AB39BAF09}">
      <dgm:prSet/>
      <dgm:spPr/>
      <dgm:t>
        <a:bodyPr/>
        <a:lstStyle/>
        <a:p>
          <a:endParaRPr lang="en-US"/>
        </a:p>
      </dgm:t>
    </dgm:pt>
    <dgm:pt modelId="{88436E63-E020-4ED8-97AF-3EE244479AE0}">
      <dgm:prSet custT="1"/>
      <dgm:spPr/>
      <dgm:t>
        <a:bodyPr/>
        <a:lstStyle/>
        <a:p>
          <a:r>
            <a:rPr lang="ro-RO" sz="2400" noProof="0" dirty="0"/>
            <a:t>Organizațiile din domeniul sănătății pot avea o rată ridicată de fluctuație a personalului.</a:t>
          </a:r>
        </a:p>
      </dgm:t>
    </dgm:pt>
    <dgm:pt modelId="{39BA32B6-53D5-4DF8-84AA-673226CF4F10}" type="parTrans" cxnId="{AD0E1352-C83B-464B-97EF-A9153742234B}">
      <dgm:prSet/>
      <dgm:spPr/>
      <dgm:t>
        <a:bodyPr/>
        <a:lstStyle/>
        <a:p>
          <a:endParaRPr lang="en-US"/>
        </a:p>
      </dgm:t>
    </dgm:pt>
    <dgm:pt modelId="{E050F3F1-715E-4A50-970A-45D5DF7DAB4E}" type="sibTrans" cxnId="{AD0E1352-C83B-464B-97EF-A9153742234B}">
      <dgm:prSet/>
      <dgm:spPr/>
      <dgm:t>
        <a:bodyPr/>
        <a:lstStyle/>
        <a:p>
          <a:endParaRPr lang="en-US"/>
        </a:p>
      </dgm:t>
    </dgm:pt>
    <dgm:pt modelId="{2CF0B055-DE77-4049-B964-398DCB845F75}" type="pres">
      <dgm:prSet presAssocID="{156DE6BC-6282-4B58-A0DB-F95586F2A08A}" presName="root" presStyleCnt="0">
        <dgm:presLayoutVars>
          <dgm:dir/>
          <dgm:resizeHandles val="exact"/>
        </dgm:presLayoutVars>
      </dgm:prSet>
      <dgm:spPr/>
    </dgm:pt>
    <dgm:pt modelId="{C9B410DB-0209-4298-B694-868DA9939967}" type="pres">
      <dgm:prSet presAssocID="{F09DD7CF-70F0-4559-B442-D15E72A8B2BC}" presName="compNode" presStyleCnt="0"/>
      <dgm:spPr/>
    </dgm:pt>
    <dgm:pt modelId="{97110F2D-94AC-43C1-9F55-75E20E3EC403}" type="pres">
      <dgm:prSet presAssocID="{F09DD7CF-70F0-4559-B442-D15E72A8B2BC}" presName="bgRect" presStyleLbl="bgShp" presStyleIdx="0" presStyleCnt="2"/>
      <dgm:spPr/>
    </dgm:pt>
    <dgm:pt modelId="{3ADE0346-9D90-410E-9E6A-232B323B8FB2}" type="pres">
      <dgm:prSet presAssocID="{F09DD7CF-70F0-4559-B442-D15E72A8B2BC}" presName="iconRect" presStyleLbl="node1" presStyleIdx="0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of People"/>
        </a:ext>
      </dgm:extLst>
    </dgm:pt>
    <dgm:pt modelId="{EC402CDC-F9EE-49A1-8C04-0E2044558673}" type="pres">
      <dgm:prSet presAssocID="{F09DD7CF-70F0-4559-B442-D15E72A8B2BC}" presName="spaceRect" presStyleCnt="0"/>
      <dgm:spPr/>
    </dgm:pt>
    <dgm:pt modelId="{FC8A14DE-CBA2-44E1-9D81-C6D7FDC8E079}" type="pres">
      <dgm:prSet presAssocID="{F09DD7CF-70F0-4559-B442-D15E72A8B2BC}" presName="parTx" presStyleLbl="revTx" presStyleIdx="0" presStyleCnt="2">
        <dgm:presLayoutVars>
          <dgm:chMax val="0"/>
          <dgm:chPref val="0"/>
        </dgm:presLayoutVars>
      </dgm:prSet>
      <dgm:spPr/>
    </dgm:pt>
    <dgm:pt modelId="{03219C4A-FFF1-49F7-8F88-0878B5248E48}" type="pres">
      <dgm:prSet presAssocID="{07D6B0F9-BA8F-4054-ABC7-6312F97C16A0}" presName="sibTrans" presStyleCnt="0"/>
      <dgm:spPr/>
    </dgm:pt>
    <dgm:pt modelId="{4C8CEA85-DB14-43B3-A5E0-BF8471F18E89}" type="pres">
      <dgm:prSet presAssocID="{88436E63-E020-4ED8-97AF-3EE244479AE0}" presName="compNode" presStyleCnt="0"/>
      <dgm:spPr/>
    </dgm:pt>
    <dgm:pt modelId="{5DC7861C-9E84-4395-A570-246123AEE23C}" type="pres">
      <dgm:prSet presAssocID="{88436E63-E020-4ED8-97AF-3EE244479AE0}" presName="bgRect" presStyleLbl="bgShp" presStyleIdx="1" presStyleCnt="2"/>
      <dgm:spPr/>
    </dgm:pt>
    <dgm:pt modelId="{4985B9F8-4EC5-41AC-999B-FA4167552524}" type="pres">
      <dgm:prSet presAssocID="{88436E63-E020-4ED8-97AF-3EE244479AE0}" presName="iconRect" presStyleLbl="node1" presStyleIdx="1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F1A4D99A-59DE-441D-AC03-7941E16519A4}" type="pres">
      <dgm:prSet presAssocID="{88436E63-E020-4ED8-97AF-3EE244479AE0}" presName="spaceRect" presStyleCnt="0"/>
      <dgm:spPr/>
    </dgm:pt>
    <dgm:pt modelId="{290FEC93-8407-4EF5-A6A3-391A333AD868}" type="pres">
      <dgm:prSet presAssocID="{88436E63-E020-4ED8-97AF-3EE244479AE0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F9D7061D-DCFE-4A85-8561-06240E1349C4}" type="presOf" srcId="{156DE6BC-6282-4B58-A0DB-F95586F2A08A}" destId="{2CF0B055-DE77-4049-B964-398DCB845F75}" srcOrd="0" destOrd="0" presId="urn:microsoft.com/office/officeart/2018/2/layout/IconVerticalSolidList"/>
    <dgm:cxn modelId="{22648C4A-E4BF-4522-A711-E65AB39BAF09}" srcId="{156DE6BC-6282-4B58-A0DB-F95586F2A08A}" destId="{F09DD7CF-70F0-4559-B442-D15E72A8B2BC}" srcOrd="0" destOrd="0" parTransId="{E0FF7E2F-DEAD-4054-AC5A-4FE74D54DBE8}" sibTransId="{07D6B0F9-BA8F-4054-ABC7-6312F97C16A0}"/>
    <dgm:cxn modelId="{AD0E1352-C83B-464B-97EF-A9153742234B}" srcId="{156DE6BC-6282-4B58-A0DB-F95586F2A08A}" destId="{88436E63-E020-4ED8-97AF-3EE244479AE0}" srcOrd="1" destOrd="0" parTransId="{39BA32B6-53D5-4DF8-84AA-673226CF4F10}" sibTransId="{E050F3F1-715E-4A50-970A-45D5DF7DAB4E}"/>
    <dgm:cxn modelId="{DEB87553-BBFD-4C47-9E4E-B93177844F61}" type="presOf" srcId="{88436E63-E020-4ED8-97AF-3EE244479AE0}" destId="{290FEC93-8407-4EF5-A6A3-391A333AD868}" srcOrd="0" destOrd="0" presId="urn:microsoft.com/office/officeart/2018/2/layout/IconVerticalSolidList"/>
    <dgm:cxn modelId="{CBBA4AE1-7069-4A4D-9489-10671B51D7D4}" type="presOf" srcId="{F09DD7CF-70F0-4559-B442-D15E72A8B2BC}" destId="{FC8A14DE-CBA2-44E1-9D81-C6D7FDC8E079}" srcOrd="0" destOrd="0" presId="urn:microsoft.com/office/officeart/2018/2/layout/IconVerticalSolidList"/>
    <dgm:cxn modelId="{1B85A157-1BEA-4F08-8A6B-1FEAE271797B}" type="presParOf" srcId="{2CF0B055-DE77-4049-B964-398DCB845F75}" destId="{C9B410DB-0209-4298-B694-868DA9939967}" srcOrd="0" destOrd="0" presId="urn:microsoft.com/office/officeart/2018/2/layout/IconVerticalSolidList"/>
    <dgm:cxn modelId="{E6F64835-AB8C-4A9B-8249-B6E9CFA3D24E}" type="presParOf" srcId="{C9B410DB-0209-4298-B694-868DA9939967}" destId="{97110F2D-94AC-43C1-9F55-75E20E3EC403}" srcOrd="0" destOrd="0" presId="urn:microsoft.com/office/officeart/2018/2/layout/IconVerticalSolidList"/>
    <dgm:cxn modelId="{E6F456B8-FF06-4801-B169-816B303D3CCB}" type="presParOf" srcId="{C9B410DB-0209-4298-B694-868DA9939967}" destId="{3ADE0346-9D90-410E-9E6A-232B323B8FB2}" srcOrd="1" destOrd="0" presId="urn:microsoft.com/office/officeart/2018/2/layout/IconVerticalSolidList"/>
    <dgm:cxn modelId="{F2C85DC9-4B1F-4869-8499-ACAB42E0B9B3}" type="presParOf" srcId="{C9B410DB-0209-4298-B694-868DA9939967}" destId="{EC402CDC-F9EE-49A1-8C04-0E2044558673}" srcOrd="2" destOrd="0" presId="urn:microsoft.com/office/officeart/2018/2/layout/IconVerticalSolidList"/>
    <dgm:cxn modelId="{B7748148-39CA-4D40-8430-931E9C15C090}" type="presParOf" srcId="{C9B410DB-0209-4298-B694-868DA9939967}" destId="{FC8A14DE-CBA2-44E1-9D81-C6D7FDC8E079}" srcOrd="3" destOrd="0" presId="urn:microsoft.com/office/officeart/2018/2/layout/IconVerticalSolidList"/>
    <dgm:cxn modelId="{70C3D676-A903-4596-96D0-99DAFB67E36B}" type="presParOf" srcId="{2CF0B055-DE77-4049-B964-398DCB845F75}" destId="{03219C4A-FFF1-49F7-8F88-0878B5248E48}" srcOrd="1" destOrd="0" presId="urn:microsoft.com/office/officeart/2018/2/layout/IconVerticalSolidList"/>
    <dgm:cxn modelId="{00E4A063-4146-4BBD-B219-F427748AD5A4}" type="presParOf" srcId="{2CF0B055-DE77-4049-B964-398DCB845F75}" destId="{4C8CEA85-DB14-43B3-A5E0-BF8471F18E89}" srcOrd="2" destOrd="0" presId="urn:microsoft.com/office/officeart/2018/2/layout/IconVerticalSolidList"/>
    <dgm:cxn modelId="{96F38239-CD43-4CE7-90F4-986D7A7F2FC9}" type="presParOf" srcId="{4C8CEA85-DB14-43B3-A5E0-BF8471F18E89}" destId="{5DC7861C-9E84-4395-A570-246123AEE23C}" srcOrd="0" destOrd="0" presId="urn:microsoft.com/office/officeart/2018/2/layout/IconVerticalSolidList"/>
    <dgm:cxn modelId="{264A0183-6EDD-43F7-82B4-7E6146E02E77}" type="presParOf" srcId="{4C8CEA85-DB14-43B3-A5E0-BF8471F18E89}" destId="{4985B9F8-4EC5-41AC-999B-FA4167552524}" srcOrd="1" destOrd="0" presId="urn:microsoft.com/office/officeart/2018/2/layout/IconVerticalSolidList"/>
    <dgm:cxn modelId="{BA1FAC15-A9AF-4E55-AEF9-2D81B0CA55AD}" type="presParOf" srcId="{4C8CEA85-DB14-43B3-A5E0-BF8471F18E89}" destId="{F1A4D99A-59DE-441D-AC03-7941E16519A4}" srcOrd="2" destOrd="0" presId="urn:microsoft.com/office/officeart/2018/2/layout/IconVerticalSolidList"/>
    <dgm:cxn modelId="{104CCC39-9F85-4D2B-A48D-3BB1E63BDD7B}" type="presParOf" srcId="{4C8CEA85-DB14-43B3-A5E0-BF8471F18E89}" destId="{290FEC93-8407-4EF5-A6A3-391A333AD86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B3065-5920-4F35-8C7A-550E6EFD85E6}">
      <dsp:nvSpPr>
        <dsp:cNvPr id="0" name=""/>
        <dsp:cNvSpPr/>
      </dsp:nvSpPr>
      <dsp:spPr>
        <a:xfrm>
          <a:off x="0" y="436043"/>
          <a:ext cx="10070328" cy="130813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879F3F-327C-425E-A807-8617EEB65079}">
      <dsp:nvSpPr>
        <dsp:cNvPr id="0" name=""/>
        <dsp:cNvSpPr/>
      </dsp:nvSpPr>
      <dsp:spPr>
        <a:xfrm>
          <a:off x="395709" y="730373"/>
          <a:ext cx="719471" cy="71947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580A77-A9CC-40A5-87C8-78A9B7D2AB71}">
      <dsp:nvSpPr>
        <dsp:cNvPr id="0" name=""/>
        <dsp:cNvSpPr/>
      </dsp:nvSpPr>
      <dsp:spPr>
        <a:xfrm>
          <a:off x="1510891" y="436043"/>
          <a:ext cx="8559437" cy="13081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444" tIns="138444" rIns="138444" bIns="138444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400" kern="1200" noProof="0" dirty="0"/>
            <a:t>Atunci când sunt disponibile informații diferite sau insuficiente; sau atunci când există o neînțelegere cu privire la care informații sunt relevante.</a:t>
          </a:r>
        </a:p>
      </dsp:txBody>
      <dsp:txXfrm>
        <a:off x="1510891" y="436043"/>
        <a:ext cx="8559437" cy="1308130"/>
      </dsp:txXfrm>
    </dsp:sp>
    <dsp:sp modelId="{1D9F9917-F35F-487B-9C67-C8EBE8BDC14F}">
      <dsp:nvSpPr>
        <dsp:cNvPr id="0" name=""/>
        <dsp:cNvSpPr/>
      </dsp:nvSpPr>
      <dsp:spPr>
        <a:xfrm>
          <a:off x="0" y="2027013"/>
          <a:ext cx="10070328" cy="130813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6BCE04-AAC6-4F5F-870D-8C8EADD48E70}">
      <dsp:nvSpPr>
        <dsp:cNvPr id="0" name=""/>
        <dsp:cNvSpPr/>
      </dsp:nvSpPr>
      <dsp:spPr>
        <a:xfrm>
          <a:off x="395709" y="2321342"/>
          <a:ext cx="719471" cy="71947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8583AC-4C43-446B-9EE0-07B5E32C501D}">
      <dsp:nvSpPr>
        <dsp:cNvPr id="0" name=""/>
        <dsp:cNvSpPr/>
      </dsp:nvSpPr>
      <dsp:spPr>
        <a:xfrm>
          <a:off x="1510891" y="2027013"/>
          <a:ext cx="8559437" cy="13081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444" tIns="138444" rIns="138444" bIns="138444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400" kern="1200" noProof="0" dirty="0"/>
            <a:t>Exemplele</a:t>
          </a:r>
          <a:r>
            <a:rPr lang="ro-RO" sz="2400" kern="1200" baseline="0" noProof="0" dirty="0"/>
            <a:t> comune sunt lipsa sau pierderea rapoartelor medicale, informațiile omise de pe rețete și predările defectuoase.</a:t>
          </a:r>
          <a:endParaRPr lang="ro-RO" sz="2400" kern="1200" noProof="0" dirty="0"/>
        </a:p>
      </dsp:txBody>
      <dsp:txXfrm>
        <a:off x="1510891" y="2027013"/>
        <a:ext cx="8559437" cy="13081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4EE345-EDEE-4EAD-9797-DF38C2C816FE}">
      <dsp:nvSpPr>
        <dsp:cNvPr id="0" name=""/>
        <dsp:cNvSpPr/>
      </dsp:nvSpPr>
      <dsp:spPr>
        <a:xfrm>
          <a:off x="0" y="436043"/>
          <a:ext cx="9685900" cy="130813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CE6985-E123-4759-A052-8114871A16C3}">
      <dsp:nvSpPr>
        <dsp:cNvPr id="0" name=""/>
        <dsp:cNvSpPr/>
      </dsp:nvSpPr>
      <dsp:spPr>
        <a:xfrm>
          <a:off x="395709" y="730373"/>
          <a:ext cx="719471" cy="71947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16D305-247F-49E6-9FAF-97D054F1C6C0}">
      <dsp:nvSpPr>
        <dsp:cNvPr id="0" name=""/>
        <dsp:cNvSpPr/>
      </dsp:nvSpPr>
      <dsp:spPr>
        <a:xfrm>
          <a:off x="1510891" y="436043"/>
          <a:ext cx="8175008" cy="13081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444" tIns="138444" rIns="138444" bIns="138444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400" kern="1200" noProof="0" dirty="0"/>
            <a:t>Sisteme de credință incompatibile sau încercarea de a impune valorile personale asupra altora.</a:t>
          </a:r>
        </a:p>
      </dsp:txBody>
      <dsp:txXfrm>
        <a:off x="1510891" y="436043"/>
        <a:ext cx="8175008" cy="1308130"/>
      </dsp:txXfrm>
    </dsp:sp>
    <dsp:sp modelId="{E934A331-2FA9-4A39-B3E5-47F5D4FC2230}">
      <dsp:nvSpPr>
        <dsp:cNvPr id="0" name=""/>
        <dsp:cNvSpPr/>
      </dsp:nvSpPr>
      <dsp:spPr>
        <a:xfrm>
          <a:off x="0" y="2027013"/>
          <a:ext cx="9685900" cy="130813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432DE0-0E09-444A-9D8C-694EBCD83B1C}">
      <dsp:nvSpPr>
        <dsp:cNvPr id="0" name=""/>
        <dsp:cNvSpPr/>
      </dsp:nvSpPr>
      <dsp:spPr>
        <a:xfrm>
          <a:off x="395709" y="2321342"/>
          <a:ext cx="719471" cy="71947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73C215-16F4-45DE-8334-5E647EC85727}">
      <dsp:nvSpPr>
        <dsp:cNvPr id="0" name=""/>
        <dsp:cNvSpPr/>
      </dsp:nvSpPr>
      <dsp:spPr>
        <a:xfrm>
          <a:off x="1510891" y="2027013"/>
          <a:ext cx="8175008" cy="13081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444" tIns="138444" rIns="138444" bIns="138444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400" kern="1200" noProof="0" dirty="0"/>
            <a:t>Valorile nu tind să fie negociabile, iar acest lucru poate duce adesea la conflicte între membrii personalului și cei pe care aceștia îi consideră a fi responsabili.</a:t>
          </a:r>
        </a:p>
      </dsp:txBody>
      <dsp:txXfrm>
        <a:off x="1510891" y="2027013"/>
        <a:ext cx="8175008" cy="13081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5EA985-1B94-45A9-BEBF-20A70CC91DFE}">
      <dsp:nvSpPr>
        <dsp:cNvPr id="0" name=""/>
        <dsp:cNvSpPr/>
      </dsp:nvSpPr>
      <dsp:spPr>
        <a:xfrm>
          <a:off x="0" y="382010"/>
          <a:ext cx="9534837" cy="128085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AAB394-0840-411A-839A-81539E400A5A}">
      <dsp:nvSpPr>
        <dsp:cNvPr id="0" name=""/>
        <dsp:cNvSpPr/>
      </dsp:nvSpPr>
      <dsp:spPr>
        <a:xfrm>
          <a:off x="387459" y="670203"/>
          <a:ext cx="704472" cy="704472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5B32A2-6504-4556-AB68-47C1C9365199}">
      <dsp:nvSpPr>
        <dsp:cNvPr id="0" name=""/>
        <dsp:cNvSpPr/>
      </dsp:nvSpPr>
      <dsp:spPr>
        <a:xfrm>
          <a:off x="1479391" y="382010"/>
          <a:ext cx="8055445" cy="12808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558" tIns="135558" rIns="135558" bIns="13555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400" kern="1200" noProof="0" dirty="0"/>
            <a:t>Emoțiile negative, lipsa de încredere, ideile preconcepute sau problemele de comunicare între oameni. </a:t>
          </a:r>
        </a:p>
      </dsp:txBody>
      <dsp:txXfrm>
        <a:off x="1479391" y="382010"/>
        <a:ext cx="8055445" cy="1280858"/>
      </dsp:txXfrm>
    </dsp:sp>
    <dsp:sp modelId="{82805871-2602-4674-B8D9-A69042DE8B13}">
      <dsp:nvSpPr>
        <dsp:cNvPr id="0" name=""/>
        <dsp:cNvSpPr/>
      </dsp:nvSpPr>
      <dsp:spPr>
        <a:xfrm>
          <a:off x="0" y="1932523"/>
          <a:ext cx="9534837" cy="128085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3F580A-A9B4-4B31-9E85-598153676A22}">
      <dsp:nvSpPr>
        <dsp:cNvPr id="0" name=""/>
        <dsp:cNvSpPr/>
      </dsp:nvSpPr>
      <dsp:spPr>
        <a:xfrm>
          <a:off x="387459" y="2220716"/>
          <a:ext cx="704472" cy="704472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47B801-A7FB-41E5-80CC-5EACB9EE83AF}">
      <dsp:nvSpPr>
        <dsp:cNvPr id="0" name=""/>
        <dsp:cNvSpPr/>
      </dsp:nvSpPr>
      <dsp:spPr>
        <a:xfrm>
          <a:off x="1479391" y="1932523"/>
          <a:ext cx="8055445" cy="12808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558" tIns="135558" rIns="135558" bIns="13555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400" kern="1200" noProof="0" dirty="0"/>
            <a:t>Motivele pentru astfel de conflicte pot varia, deoarece mediile stresante și situațiile emoționale pot genera foarte ușor astfel de emoții.   </a:t>
          </a:r>
        </a:p>
      </dsp:txBody>
      <dsp:txXfrm>
        <a:off x="1479391" y="1932523"/>
        <a:ext cx="8055445" cy="12808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110F2D-94AC-43C1-9F55-75E20E3EC403}">
      <dsp:nvSpPr>
        <dsp:cNvPr id="0" name=""/>
        <dsp:cNvSpPr/>
      </dsp:nvSpPr>
      <dsp:spPr>
        <a:xfrm>
          <a:off x="0" y="532071"/>
          <a:ext cx="9685900" cy="98228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DE0346-9D90-410E-9E6A-232B323B8FB2}">
      <dsp:nvSpPr>
        <dsp:cNvPr id="0" name=""/>
        <dsp:cNvSpPr/>
      </dsp:nvSpPr>
      <dsp:spPr>
        <a:xfrm>
          <a:off x="297141" y="753085"/>
          <a:ext cx="540257" cy="54025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8A14DE-CBA2-44E1-9D81-C6D7FDC8E079}">
      <dsp:nvSpPr>
        <dsp:cNvPr id="0" name=""/>
        <dsp:cNvSpPr/>
      </dsp:nvSpPr>
      <dsp:spPr>
        <a:xfrm>
          <a:off x="1134539" y="532071"/>
          <a:ext cx="8551360" cy="982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959" tIns="103959" rIns="103959" bIns="103959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400" kern="1200" noProof="0" dirty="0"/>
            <a:t>Comportament opresiv față de ceilalți, o lipsă de resurse sau oportunități și structura unei organizații. </a:t>
          </a:r>
        </a:p>
      </dsp:txBody>
      <dsp:txXfrm>
        <a:off x="1134539" y="532071"/>
        <a:ext cx="8551360" cy="982285"/>
      </dsp:txXfrm>
    </dsp:sp>
    <dsp:sp modelId="{5DC7861C-9E84-4395-A570-246123AEE23C}">
      <dsp:nvSpPr>
        <dsp:cNvPr id="0" name=""/>
        <dsp:cNvSpPr/>
      </dsp:nvSpPr>
      <dsp:spPr>
        <a:xfrm>
          <a:off x="0" y="1759928"/>
          <a:ext cx="9685900" cy="98228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85B9F8-4EC5-41AC-999B-FA4167552524}">
      <dsp:nvSpPr>
        <dsp:cNvPr id="0" name=""/>
        <dsp:cNvSpPr/>
      </dsp:nvSpPr>
      <dsp:spPr>
        <a:xfrm>
          <a:off x="297141" y="1980942"/>
          <a:ext cx="540257" cy="54025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0FEC93-8407-4EF5-A6A3-391A333AD868}">
      <dsp:nvSpPr>
        <dsp:cNvPr id="0" name=""/>
        <dsp:cNvSpPr/>
      </dsp:nvSpPr>
      <dsp:spPr>
        <a:xfrm>
          <a:off x="1134539" y="1759928"/>
          <a:ext cx="8551360" cy="982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959" tIns="103959" rIns="103959" bIns="103959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400" kern="1200" noProof="0" dirty="0"/>
            <a:t>Organizațiile din domeniul sănătății pot avea o rată ridicată de fluctuație a personalului.</a:t>
          </a:r>
        </a:p>
      </dsp:txBody>
      <dsp:txXfrm>
        <a:off x="1134539" y="1759928"/>
        <a:ext cx="8551360" cy="9822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5093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659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4909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07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1021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9183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658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2236454"/>
            <a:ext cx="9179799" cy="154318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4079611"/>
            <a:ext cx="7559834" cy="18398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63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633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4626226"/>
            <a:ext cx="9179799" cy="1429864"/>
          </a:xfrm>
        </p:spPr>
        <p:txBody>
          <a:bodyPr anchor="t"/>
          <a:lstStyle>
            <a:lvl1pPr algn="l">
              <a:defRPr sz="41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3051377"/>
            <a:ext cx="9179799" cy="15748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69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25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988" y="1679840"/>
            <a:ext cx="4769895" cy="4751214"/>
          </a:xfrm>
        </p:spPr>
        <p:txBody>
          <a:bodyPr/>
          <a:lstStyle>
            <a:lvl1pPr>
              <a:defRPr sz="2939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9880" y="1679840"/>
            <a:ext cx="4769895" cy="4751214"/>
          </a:xfrm>
        </p:spPr>
        <p:txBody>
          <a:bodyPr/>
          <a:lstStyle>
            <a:lvl1pPr>
              <a:defRPr sz="2939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32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1611513"/>
            <a:ext cx="4771771" cy="671602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2283115"/>
            <a:ext cx="4771771" cy="4147938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1611513"/>
            <a:ext cx="4773645" cy="671602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2283115"/>
            <a:ext cx="4773645" cy="4147938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40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682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7030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286639"/>
            <a:ext cx="3553048" cy="1219884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286640"/>
            <a:ext cx="6037368" cy="6144414"/>
          </a:xfr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1506523"/>
            <a:ext cx="3553048" cy="4924531"/>
          </a:xfrm>
        </p:spPr>
        <p:txBody>
          <a:bodyPr/>
          <a:lstStyle>
            <a:lvl1pPr marL="0" indent="0">
              <a:buNone/>
              <a:defRPr sz="1470"/>
            </a:lvl1pPr>
            <a:lvl2pPr marL="479969" indent="0">
              <a:buNone/>
              <a:defRPr sz="1260"/>
            </a:lvl2pPr>
            <a:lvl3pPr marL="959937" indent="0">
              <a:buNone/>
              <a:defRPr sz="1050"/>
            </a:lvl3pPr>
            <a:lvl4pPr marL="1439906" indent="0">
              <a:buNone/>
              <a:defRPr sz="945"/>
            </a:lvl4pPr>
            <a:lvl5pPr marL="1919874" indent="0">
              <a:buNone/>
              <a:defRPr sz="945"/>
            </a:lvl5pPr>
            <a:lvl6pPr marL="2399843" indent="0">
              <a:buNone/>
              <a:defRPr sz="945"/>
            </a:lvl6pPr>
            <a:lvl7pPr marL="2879811" indent="0">
              <a:buNone/>
              <a:defRPr sz="945"/>
            </a:lvl7pPr>
            <a:lvl8pPr marL="3359780" indent="0">
              <a:buNone/>
              <a:defRPr sz="945"/>
            </a:lvl8pPr>
            <a:lvl9pPr marL="3839748" indent="0">
              <a:buNone/>
              <a:defRPr sz="94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8858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5039519"/>
            <a:ext cx="6479858" cy="594944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643272"/>
            <a:ext cx="6479858" cy="4319588"/>
          </a:xfrm>
        </p:spPr>
        <p:txBody>
          <a:bodyPr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5634463"/>
            <a:ext cx="6479858" cy="844919"/>
          </a:xfrm>
        </p:spPr>
        <p:txBody>
          <a:bodyPr/>
          <a:lstStyle>
            <a:lvl1pPr marL="0" indent="0">
              <a:buNone/>
              <a:defRPr sz="1470"/>
            </a:lvl1pPr>
            <a:lvl2pPr marL="479969" indent="0">
              <a:buNone/>
              <a:defRPr sz="1260"/>
            </a:lvl2pPr>
            <a:lvl3pPr marL="959937" indent="0">
              <a:buNone/>
              <a:defRPr sz="1050"/>
            </a:lvl3pPr>
            <a:lvl4pPr marL="1439906" indent="0">
              <a:buNone/>
              <a:defRPr sz="945"/>
            </a:lvl4pPr>
            <a:lvl5pPr marL="1919874" indent="0">
              <a:buNone/>
              <a:defRPr sz="945"/>
            </a:lvl5pPr>
            <a:lvl6pPr marL="2399843" indent="0">
              <a:buNone/>
              <a:defRPr sz="945"/>
            </a:lvl6pPr>
            <a:lvl7pPr marL="2879811" indent="0">
              <a:buNone/>
              <a:defRPr sz="945"/>
            </a:lvl7pPr>
            <a:lvl8pPr marL="3359780" indent="0">
              <a:buNone/>
              <a:defRPr sz="945"/>
            </a:lvl8pPr>
            <a:lvl9pPr marL="3839748" indent="0">
              <a:buNone/>
              <a:defRPr sz="94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11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1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29828" y="288307"/>
            <a:ext cx="2429947" cy="61427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988" y="288307"/>
            <a:ext cx="7109844" cy="614274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1490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" y="3397079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422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5" y="6672710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12" y="6672709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95"/>
          <a:stretch>
            <a:fillRect/>
          </a:stretch>
        </p:blipFill>
        <p:spPr>
          <a:xfrm>
            <a:off x="9219431" y="2"/>
            <a:ext cx="1438485" cy="101121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A1DB5F5-CD3F-F78E-2733-C6403F799AB0}"/>
              </a:ext>
            </a:extLst>
          </p:cNvPr>
          <p:cNvGrpSpPr/>
          <p:nvPr userDrawn="1"/>
        </p:nvGrpSpPr>
        <p:grpSpPr>
          <a:xfrm>
            <a:off x="9268258" y="873164"/>
            <a:ext cx="1389663" cy="640524"/>
            <a:chOff x="6271707" y="1483208"/>
            <a:chExt cx="1646841" cy="64052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A5349E-9C19-F3D8-2420-FB31C70600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45415" b="-1"/>
            <a:stretch>
              <a:fillRect/>
            </a:stretch>
          </p:blipFill>
          <p:spPr>
            <a:xfrm>
              <a:off x="6271707" y="1828800"/>
              <a:ext cx="1646841" cy="29493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D80E2F-4713-0FED-7F79-929CB41C95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-12906" r="30699" b="48944"/>
            <a:stretch>
              <a:fillRect/>
            </a:stretch>
          </p:blipFill>
          <p:spPr>
            <a:xfrm>
              <a:off x="6642512" y="1483208"/>
              <a:ext cx="905230" cy="3455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6786486"/>
      </p:ext>
    </p:extLst>
  </p:cSld>
  <p:clrMapOvr>
    <a:masterClrMapping/>
  </p:clrMapOvr>
  <p:hf sldNum="0"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1" y="6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2" y="6"/>
            <a:ext cx="3986421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71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5" y="5919979"/>
            <a:ext cx="1197996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9" y="2722499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3375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3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8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025" b="1" baseline="0"/>
            </a:lvl1pPr>
            <a:lvl2pPr marL="385839" indent="0">
              <a:buNone/>
              <a:defRPr sz="1688" b="1"/>
            </a:lvl2pPr>
            <a:lvl3pPr marL="771674" indent="0">
              <a:buNone/>
              <a:defRPr sz="1519" b="1"/>
            </a:lvl3pPr>
            <a:lvl4pPr marL="1157509" indent="0">
              <a:buNone/>
              <a:defRPr sz="1350" b="1"/>
            </a:lvl4pPr>
            <a:lvl5pPr marL="1543346" indent="0">
              <a:buNone/>
              <a:defRPr sz="1350" b="1"/>
            </a:lvl5pPr>
            <a:lvl6pPr marL="1929184" indent="0">
              <a:buNone/>
              <a:defRPr sz="1350" b="1"/>
            </a:lvl6pPr>
            <a:lvl7pPr marL="2315022" indent="0">
              <a:buNone/>
              <a:defRPr sz="1350" b="1"/>
            </a:lvl7pPr>
            <a:lvl8pPr marL="2700858" indent="0">
              <a:buNone/>
              <a:defRPr sz="1350" b="1"/>
            </a:lvl8pPr>
            <a:lvl9pPr marL="3086694" indent="0">
              <a:buNone/>
              <a:defRPr sz="135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597149469"/>
      </p:ext>
    </p:extLst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71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9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7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59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7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220708"/>
            <a:ext cx="4789407" cy="5596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759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8" y="6129182"/>
            <a:ext cx="2382358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330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  <p:sldLayoutId id="2147483679" r:id="rId10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288306"/>
            <a:ext cx="9719787" cy="1199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1679840"/>
            <a:ext cx="9719787" cy="4751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6672697"/>
            <a:ext cx="25199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08-Apr-26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6672697"/>
            <a:ext cx="341992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6672697"/>
            <a:ext cx="25199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038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defTabSz="479969" rtl="0" eaLnBrk="1" latinLnBrk="0" hangingPunct="1"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76" indent="-359976" algn="l" defTabSz="479969" rtl="0" eaLnBrk="1" latinLnBrk="0" hangingPunct="1">
        <a:spcBef>
          <a:spcPct val="20000"/>
        </a:spcBef>
        <a:buFont typeface="Arial"/>
        <a:buChar char="•"/>
        <a:defRPr sz="3359" kern="1200">
          <a:solidFill>
            <a:schemeClr val="tx1"/>
          </a:solidFill>
          <a:latin typeface="+mn-lt"/>
          <a:ea typeface="+mn-ea"/>
          <a:cs typeface="+mn-cs"/>
        </a:defRPr>
      </a:lvl1pPr>
      <a:lvl2pPr marL="779949" indent="-299980" algn="l" defTabSz="479969" rtl="0" eaLnBrk="1" latinLnBrk="0" hangingPunct="1">
        <a:spcBef>
          <a:spcPct val="20000"/>
        </a:spcBef>
        <a:buFont typeface="Arial"/>
        <a:buChar char="–"/>
        <a:defRPr sz="2939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479969" rtl="0" eaLnBrk="1" latinLnBrk="0" hangingPunct="1">
        <a:spcBef>
          <a:spcPct val="20000"/>
        </a:spcBef>
        <a:buFont typeface="Arial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479969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479969" rtl="0" eaLnBrk="1" latinLnBrk="0" hangingPunct="1">
        <a:spcBef>
          <a:spcPct val="20000"/>
        </a:spcBef>
        <a:buFont typeface="Arial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479969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479969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479969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479969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7996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47996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47996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47996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47996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47996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47996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47996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47996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84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</p:sldLayoutIdLst>
  <p:txStyles>
    <p:titleStyle>
      <a:lvl1pPr algn="l" defTabSz="810103" rtl="0" eaLnBrk="1" latinLnBrk="0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526" indent="-202526" algn="l" defTabSz="810103" rtl="0" eaLnBrk="1" latinLnBrk="0" hangingPunct="1">
        <a:lnSpc>
          <a:spcPct val="90000"/>
        </a:lnSpc>
        <a:spcBef>
          <a:spcPts val="887"/>
        </a:spcBef>
        <a:buFont typeface="Arial" panose="020B0604020202020204" pitchFamily="34" charset="0"/>
        <a:buChar char="•"/>
        <a:defRPr sz="2481" kern="1200">
          <a:solidFill>
            <a:schemeClr val="tx1"/>
          </a:solidFill>
          <a:latin typeface="+mn-lt"/>
          <a:ea typeface="+mn-ea"/>
          <a:cs typeface="+mn-cs"/>
        </a:defRPr>
      </a:lvl1pPr>
      <a:lvl2pPr marL="607577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628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679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822732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227783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632835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3037886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442938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1pPr>
      <a:lvl2pPr marL="405052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2pPr>
      <a:lvl3pPr marL="810103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3pPr>
      <a:lvl4pPr marL="1215154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5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025258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430309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2835360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240411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3126164"/>
            <a:ext cx="10799763" cy="1174819"/>
          </a:xfrm>
        </p:spPr>
        <p:txBody>
          <a:bodyPr/>
          <a:lstStyle/>
          <a:p>
            <a:r>
              <a:rPr kumimoji="0" lang="ro-RO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Modulul 2</a:t>
            </a:r>
            <a:br>
              <a:rPr kumimoji="0" lang="ro-RO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ro-RO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Ziua 2</a:t>
            </a:r>
            <a:br>
              <a:rPr kumimoji="0" lang="ro-RO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ro-RO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Training sincron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FB6C237-24BB-5BBE-87CB-EC00C4002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o-RO" sz="1200" noProof="0" dirty="0">
                <a:solidFill>
                  <a:schemeClr val="bg1"/>
                </a:solidFill>
              </a:rPr>
              <a:t>Project: 101101139 — H-PASS — EU4H-2022-PJ</a:t>
            </a:r>
          </a:p>
        </p:txBody>
      </p:sp>
    </p:spTree>
    <p:extLst>
      <p:ext uri="{BB962C8B-B14F-4D97-AF65-F5344CB8AC3E}">
        <p14:creationId xmlns:p14="http://schemas.microsoft.com/office/powerpoint/2010/main" val="375238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>
                <a:solidFill>
                  <a:srgbClr val="FF0000"/>
                </a:solidFill>
              </a:rPr>
              <a:t>Silent Generation (1928-1945)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err="1"/>
              <a:t>Vârsta</a:t>
            </a:r>
            <a:r>
              <a:rPr dirty="0"/>
              <a:t> </a:t>
            </a:r>
            <a:r>
              <a:rPr dirty="0" err="1"/>
              <a:t>actuală</a:t>
            </a:r>
            <a:r>
              <a:rPr dirty="0"/>
              <a:t>: 80-97 ani</a:t>
            </a:r>
          </a:p>
          <a:p>
            <a:r>
              <a:rPr dirty="0" err="1"/>
              <a:t>Cunoscută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ca </a:t>
            </a:r>
            <a:r>
              <a:rPr dirty="0" err="1"/>
              <a:t>Generația</a:t>
            </a:r>
            <a:r>
              <a:rPr dirty="0"/>
              <a:t> </a:t>
            </a:r>
            <a:r>
              <a:rPr dirty="0" err="1"/>
              <a:t>Tradiționalistă</a:t>
            </a:r>
            <a:endParaRPr dirty="0"/>
          </a:p>
          <a:p>
            <a:r>
              <a:rPr dirty="0" err="1"/>
              <a:t>Copilăria</a:t>
            </a:r>
            <a:r>
              <a:rPr dirty="0"/>
              <a:t> </a:t>
            </a:r>
            <a:r>
              <a:rPr dirty="0" err="1"/>
              <a:t>în</a:t>
            </a:r>
            <a:r>
              <a:rPr dirty="0"/>
              <a:t> </a:t>
            </a:r>
            <a:r>
              <a:rPr dirty="0" err="1"/>
              <a:t>timpul</a:t>
            </a:r>
            <a:r>
              <a:rPr dirty="0"/>
              <a:t> </a:t>
            </a:r>
            <a:r>
              <a:rPr dirty="0" err="1"/>
              <a:t>celui</a:t>
            </a:r>
            <a:r>
              <a:rPr dirty="0"/>
              <a:t> de-al </a:t>
            </a:r>
            <a:r>
              <a:rPr dirty="0" err="1"/>
              <a:t>Doilea</a:t>
            </a:r>
            <a:r>
              <a:rPr dirty="0"/>
              <a:t> </a:t>
            </a:r>
            <a:r>
              <a:rPr dirty="0" err="1"/>
              <a:t>Război</a:t>
            </a:r>
            <a:r>
              <a:rPr dirty="0"/>
              <a:t> Mondial</a:t>
            </a:r>
          </a:p>
          <a:p>
            <a:r>
              <a:rPr dirty="0" err="1"/>
              <a:t>Caracteristici</a:t>
            </a:r>
            <a:r>
              <a:rPr dirty="0"/>
              <a:t>: </a:t>
            </a:r>
            <a:r>
              <a:rPr dirty="0" err="1"/>
              <a:t>conformitate</a:t>
            </a:r>
            <a:r>
              <a:rPr dirty="0"/>
              <a:t>, respect </a:t>
            </a:r>
            <a:r>
              <a:rPr dirty="0" err="1"/>
              <a:t>pentru</a:t>
            </a:r>
            <a:r>
              <a:rPr dirty="0"/>
              <a:t> </a:t>
            </a:r>
            <a:r>
              <a:rPr dirty="0" err="1"/>
              <a:t>autoritate</a:t>
            </a:r>
            <a:endParaRPr dirty="0"/>
          </a:p>
          <a:p>
            <a:r>
              <a:rPr dirty="0"/>
              <a:t>Lead</a:t>
            </a:r>
            <a:r>
              <a:rPr lang="hu-HU" dirty="0"/>
              <a:t>eri</a:t>
            </a:r>
            <a:r>
              <a:rPr dirty="0"/>
              <a:t> ai </a:t>
            </a:r>
            <a:r>
              <a:rPr dirty="0" err="1"/>
              <a:t>mișcării</a:t>
            </a:r>
            <a:r>
              <a:rPr dirty="0"/>
              <a:t> </a:t>
            </a:r>
            <a:r>
              <a:rPr dirty="0" err="1"/>
              <a:t>pentru</a:t>
            </a:r>
            <a:r>
              <a:rPr dirty="0"/>
              <a:t> </a:t>
            </a:r>
            <a:r>
              <a:rPr dirty="0" err="1"/>
              <a:t>drepturile</a:t>
            </a:r>
            <a:r>
              <a:rPr dirty="0"/>
              <a:t> civile </a:t>
            </a:r>
            <a:endParaRPr lang="hu-HU" dirty="0"/>
          </a:p>
          <a:p>
            <a:r>
              <a:rPr dirty="0" err="1"/>
              <a:t>Creatorii</a:t>
            </a:r>
            <a:r>
              <a:rPr dirty="0"/>
              <a:t> </a:t>
            </a:r>
            <a:r>
              <a:rPr dirty="0" err="1"/>
              <a:t>muzicii</a:t>
            </a:r>
            <a:r>
              <a:rPr dirty="0"/>
              <a:t> rock and roll din </a:t>
            </a:r>
            <a:r>
              <a:rPr dirty="0" err="1"/>
              <a:t>anii</a:t>
            </a:r>
            <a:r>
              <a:rPr dirty="0"/>
              <a:t> 1950-1960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>
                <a:solidFill>
                  <a:srgbClr val="FF0000"/>
                </a:solidFill>
              </a:rPr>
              <a:t>Baby Boomers (1946-1964)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dirty="0" err="1"/>
              <a:t>Vârsta</a:t>
            </a:r>
            <a:r>
              <a:rPr dirty="0"/>
              <a:t> </a:t>
            </a:r>
            <a:r>
              <a:rPr dirty="0" err="1"/>
              <a:t>actuală</a:t>
            </a:r>
            <a:r>
              <a:rPr dirty="0"/>
              <a:t>: 61-79 ani</a:t>
            </a:r>
          </a:p>
          <a:p>
            <a:r>
              <a:rPr dirty="0" err="1"/>
              <a:t>Dezvoltarea</a:t>
            </a:r>
            <a:r>
              <a:rPr dirty="0"/>
              <a:t> </a:t>
            </a:r>
            <a:r>
              <a:rPr dirty="0" err="1"/>
              <a:t>în</a:t>
            </a:r>
            <a:r>
              <a:rPr dirty="0"/>
              <a:t> </a:t>
            </a:r>
            <a:r>
              <a:rPr dirty="0" err="1"/>
              <a:t>perioada</a:t>
            </a:r>
            <a:r>
              <a:rPr dirty="0"/>
              <a:t> </a:t>
            </a:r>
            <a:r>
              <a:rPr dirty="0" err="1"/>
              <a:t>postbelică</a:t>
            </a:r>
            <a:r>
              <a:rPr dirty="0"/>
              <a:t> de optimism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creștere</a:t>
            </a:r>
            <a:r>
              <a:rPr dirty="0"/>
              <a:t> </a:t>
            </a:r>
            <a:r>
              <a:rPr dirty="0" err="1"/>
              <a:t>economică</a:t>
            </a:r>
            <a:endParaRPr dirty="0"/>
          </a:p>
          <a:p>
            <a:r>
              <a:rPr dirty="0" err="1"/>
              <a:t>Martori</a:t>
            </a:r>
            <a:r>
              <a:rPr dirty="0"/>
              <a:t> ai </a:t>
            </a:r>
            <a:r>
              <a:rPr dirty="0" err="1"/>
              <a:t>mișcărilor</a:t>
            </a:r>
            <a:r>
              <a:rPr dirty="0"/>
              <a:t> </a:t>
            </a:r>
            <a:r>
              <a:rPr dirty="0" err="1"/>
              <a:t>pentru</a:t>
            </a:r>
            <a:r>
              <a:rPr dirty="0"/>
              <a:t> </a:t>
            </a:r>
            <a:r>
              <a:rPr dirty="0" err="1"/>
              <a:t>drepturile</a:t>
            </a:r>
            <a:r>
              <a:rPr dirty="0"/>
              <a:t> civile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revoluțiilor</a:t>
            </a:r>
            <a:r>
              <a:rPr dirty="0"/>
              <a:t> </a:t>
            </a:r>
            <a:r>
              <a:rPr dirty="0" err="1"/>
              <a:t>culturale</a:t>
            </a:r>
            <a:endParaRPr dirty="0"/>
          </a:p>
          <a:p>
            <a:r>
              <a:rPr dirty="0" err="1"/>
              <a:t>Valori</a:t>
            </a:r>
            <a:r>
              <a:rPr dirty="0"/>
              <a:t>: optimism, </a:t>
            </a:r>
            <a:r>
              <a:rPr dirty="0" err="1"/>
              <a:t>muncă</a:t>
            </a:r>
            <a:r>
              <a:rPr dirty="0"/>
              <a:t> </a:t>
            </a:r>
            <a:r>
              <a:rPr dirty="0" err="1"/>
              <a:t>asiduă</a:t>
            </a:r>
            <a:r>
              <a:rPr dirty="0"/>
              <a:t>, </a:t>
            </a:r>
            <a:r>
              <a:rPr dirty="0" err="1"/>
              <a:t>loialitate</a:t>
            </a:r>
            <a:r>
              <a:rPr dirty="0"/>
              <a:t>, accent pe </a:t>
            </a:r>
            <a:r>
              <a:rPr dirty="0" err="1"/>
              <a:t>familie</a:t>
            </a:r>
            <a:endParaRPr dirty="0"/>
          </a:p>
          <a:p>
            <a:r>
              <a:rPr dirty="0" err="1"/>
              <a:t>Etică</a:t>
            </a:r>
            <a:r>
              <a:rPr dirty="0"/>
              <a:t> </a:t>
            </a:r>
            <a:r>
              <a:rPr dirty="0" err="1"/>
              <a:t>puternică</a:t>
            </a:r>
            <a:r>
              <a:rPr dirty="0"/>
              <a:t> a </a:t>
            </a:r>
            <a:r>
              <a:rPr dirty="0" err="1"/>
              <a:t>muncii</a:t>
            </a:r>
            <a:r>
              <a:rPr dirty="0"/>
              <a:t>, </a:t>
            </a:r>
            <a:r>
              <a:rPr dirty="0" err="1"/>
              <a:t>adesea</a:t>
            </a:r>
            <a:r>
              <a:rPr dirty="0"/>
              <a:t> </a:t>
            </a:r>
            <a:r>
              <a:rPr dirty="0" err="1"/>
              <a:t>workaholici</a:t>
            </a:r>
            <a:endParaRPr dirty="0"/>
          </a:p>
          <a:p>
            <a:r>
              <a:rPr dirty="0" err="1"/>
              <a:t>În</a:t>
            </a:r>
            <a:r>
              <a:rPr dirty="0"/>
              <a:t> </a:t>
            </a:r>
            <a:r>
              <a:rPr dirty="0" err="1"/>
              <a:t>România</a:t>
            </a:r>
            <a:r>
              <a:rPr dirty="0"/>
              <a:t>: </a:t>
            </a:r>
            <a:r>
              <a:rPr dirty="0" err="1"/>
              <a:t>generația</a:t>
            </a:r>
            <a:r>
              <a:rPr dirty="0"/>
              <a:t> </a:t>
            </a:r>
            <a:r>
              <a:rPr dirty="0" err="1"/>
              <a:t>supradimensionată</a:t>
            </a:r>
            <a:r>
              <a:rPr dirty="0"/>
              <a:t> </a:t>
            </a:r>
            <a:r>
              <a:rPr dirty="0" err="1"/>
              <a:t>născută</a:t>
            </a:r>
            <a:r>
              <a:rPr dirty="0"/>
              <a:t> </a:t>
            </a:r>
            <a:r>
              <a:rPr dirty="0" err="1"/>
              <a:t>după</a:t>
            </a:r>
            <a:r>
              <a:rPr dirty="0"/>
              <a:t> 1967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err="1">
                <a:solidFill>
                  <a:srgbClr val="FF0000"/>
                </a:solidFill>
              </a:rPr>
              <a:t>Generația</a:t>
            </a:r>
            <a:r>
              <a:rPr b="1" dirty="0">
                <a:solidFill>
                  <a:srgbClr val="FF0000"/>
                </a:solidFill>
              </a:rPr>
              <a:t> X (1965-1980)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dirty="0" err="1"/>
              <a:t>Vârsta</a:t>
            </a:r>
            <a:r>
              <a:rPr dirty="0"/>
              <a:t> </a:t>
            </a:r>
            <a:r>
              <a:rPr dirty="0" err="1"/>
              <a:t>actuală</a:t>
            </a:r>
            <a:r>
              <a:rPr dirty="0"/>
              <a:t>: 45-60 ani</a:t>
            </a:r>
          </a:p>
          <a:p>
            <a:r>
              <a:rPr dirty="0" err="1"/>
              <a:t>Cunoscută</a:t>
            </a:r>
            <a:r>
              <a:rPr dirty="0"/>
              <a:t> ca </a:t>
            </a:r>
            <a:r>
              <a:rPr dirty="0" err="1"/>
              <a:t>generația</a:t>
            </a:r>
            <a:r>
              <a:rPr dirty="0"/>
              <a:t> '</a:t>
            </a:r>
            <a:r>
              <a:rPr dirty="0" err="1"/>
              <a:t>pierdută</a:t>
            </a:r>
            <a:r>
              <a:rPr dirty="0"/>
              <a:t>' </a:t>
            </a:r>
            <a:r>
              <a:rPr dirty="0" err="1"/>
              <a:t>sau</a:t>
            </a:r>
            <a:r>
              <a:rPr dirty="0"/>
              <a:t> '</a:t>
            </a:r>
            <a:r>
              <a:rPr dirty="0" err="1"/>
              <a:t>copilul</a:t>
            </a:r>
            <a:r>
              <a:rPr dirty="0"/>
              <a:t> de </a:t>
            </a:r>
            <a:r>
              <a:rPr dirty="0" err="1"/>
              <a:t>mijloc</a:t>
            </a:r>
            <a:r>
              <a:rPr dirty="0"/>
              <a:t>'</a:t>
            </a:r>
          </a:p>
          <a:p>
            <a:r>
              <a:rPr dirty="0"/>
              <a:t>40% au </a:t>
            </a:r>
            <a:r>
              <a:rPr dirty="0" err="1"/>
              <a:t>fost</a:t>
            </a:r>
            <a:r>
              <a:rPr dirty="0"/>
              <a:t> '</a:t>
            </a:r>
            <a:r>
              <a:rPr dirty="0" err="1"/>
              <a:t>copii</a:t>
            </a:r>
            <a:r>
              <a:rPr dirty="0"/>
              <a:t> cu </a:t>
            </a:r>
            <a:r>
              <a:rPr dirty="0" err="1"/>
              <a:t>cheia</a:t>
            </a:r>
            <a:r>
              <a:rPr dirty="0"/>
              <a:t> la </a:t>
            </a:r>
            <a:r>
              <a:rPr dirty="0" err="1"/>
              <a:t>gât</a:t>
            </a:r>
            <a:r>
              <a:rPr dirty="0"/>
              <a:t>', </a:t>
            </a:r>
            <a:r>
              <a:rPr dirty="0" err="1"/>
              <a:t>jumătate</a:t>
            </a:r>
            <a:r>
              <a:rPr dirty="0"/>
              <a:t> din </a:t>
            </a:r>
            <a:r>
              <a:rPr dirty="0" err="1"/>
              <a:t>familii</a:t>
            </a:r>
            <a:r>
              <a:rPr dirty="0"/>
              <a:t> </a:t>
            </a:r>
            <a:r>
              <a:rPr dirty="0" err="1"/>
              <a:t>destrămate</a:t>
            </a:r>
            <a:endParaRPr dirty="0"/>
          </a:p>
          <a:p>
            <a:r>
              <a:rPr dirty="0" err="1"/>
              <a:t>Etichetată</a:t>
            </a:r>
            <a:r>
              <a:rPr dirty="0"/>
              <a:t> ca '</a:t>
            </a:r>
            <a:r>
              <a:rPr dirty="0" err="1"/>
              <a:t>generația</a:t>
            </a:r>
            <a:r>
              <a:rPr dirty="0"/>
              <a:t> MTV' (</a:t>
            </a:r>
            <a:r>
              <a:rPr dirty="0" err="1"/>
              <a:t>lansat</a:t>
            </a:r>
            <a:r>
              <a:rPr dirty="0"/>
              <a:t> </a:t>
            </a:r>
            <a:r>
              <a:rPr dirty="0" err="1"/>
              <a:t>în</a:t>
            </a:r>
            <a:r>
              <a:rPr dirty="0"/>
              <a:t> 1981)</a:t>
            </a:r>
          </a:p>
          <a:p>
            <a:r>
              <a:rPr dirty="0" err="1"/>
              <a:t>Caracteristici</a:t>
            </a:r>
            <a:r>
              <a:rPr dirty="0"/>
              <a:t>: </a:t>
            </a:r>
            <a:r>
              <a:rPr dirty="0" err="1"/>
              <a:t>independenți</a:t>
            </a:r>
            <a:r>
              <a:rPr dirty="0"/>
              <a:t>, </a:t>
            </a:r>
            <a:r>
              <a:rPr dirty="0" err="1"/>
              <a:t>plini</a:t>
            </a:r>
            <a:r>
              <a:rPr dirty="0"/>
              <a:t> de </a:t>
            </a:r>
            <a:r>
              <a:rPr dirty="0" err="1"/>
              <a:t>resurse</a:t>
            </a:r>
            <a:r>
              <a:rPr dirty="0"/>
              <a:t>, </a:t>
            </a:r>
            <a:r>
              <a:rPr dirty="0" err="1"/>
              <a:t>sceptici</a:t>
            </a:r>
            <a:r>
              <a:rPr dirty="0"/>
              <a:t> </a:t>
            </a:r>
            <a:r>
              <a:rPr dirty="0" err="1"/>
              <a:t>față</a:t>
            </a:r>
            <a:r>
              <a:rPr dirty="0"/>
              <a:t> de </a:t>
            </a:r>
            <a:r>
              <a:rPr dirty="0" err="1"/>
              <a:t>statu</a:t>
            </a:r>
            <a:r>
              <a:rPr dirty="0"/>
              <a:t>-quo</a:t>
            </a:r>
          </a:p>
          <a:p>
            <a:r>
              <a:rPr dirty="0" err="1"/>
              <a:t>Apreciază</a:t>
            </a:r>
            <a:r>
              <a:rPr dirty="0"/>
              <a:t> </a:t>
            </a:r>
            <a:r>
              <a:rPr dirty="0" err="1"/>
              <a:t>programul</a:t>
            </a:r>
            <a:r>
              <a:rPr dirty="0"/>
              <a:t> </a:t>
            </a:r>
            <a:r>
              <a:rPr dirty="0" err="1"/>
              <a:t>flexibil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autonomia</a:t>
            </a:r>
            <a:r>
              <a:rPr dirty="0"/>
              <a:t> </a:t>
            </a:r>
            <a:r>
              <a:rPr dirty="0" err="1"/>
              <a:t>în</a:t>
            </a:r>
            <a:r>
              <a:rPr dirty="0"/>
              <a:t> </a:t>
            </a:r>
            <a:r>
              <a:rPr dirty="0" err="1"/>
              <a:t>muncă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err="1">
                <a:solidFill>
                  <a:srgbClr val="FF0000"/>
                </a:solidFill>
              </a:rPr>
              <a:t>Generația</a:t>
            </a:r>
            <a:r>
              <a:rPr b="1" dirty="0">
                <a:solidFill>
                  <a:srgbClr val="FF0000"/>
                </a:solidFill>
              </a:rPr>
              <a:t> Y - Millennials (1981-1996)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dirty="0" err="1"/>
              <a:t>Vârsta</a:t>
            </a:r>
            <a:r>
              <a:rPr dirty="0"/>
              <a:t> </a:t>
            </a:r>
            <a:r>
              <a:rPr dirty="0" err="1"/>
              <a:t>actuală</a:t>
            </a:r>
            <a:r>
              <a:rPr dirty="0"/>
              <a:t>: 29-44 ani</a:t>
            </a:r>
          </a:p>
          <a:p>
            <a:r>
              <a:rPr dirty="0" err="1"/>
              <a:t>Primii</a:t>
            </a:r>
            <a:r>
              <a:rPr dirty="0"/>
              <a:t> care au </a:t>
            </a:r>
            <a:r>
              <a:rPr dirty="0" err="1"/>
              <a:t>atins</a:t>
            </a:r>
            <a:r>
              <a:rPr dirty="0"/>
              <a:t> </a:t>
            </a:r>
            <a:r>
              <a:rPr dirty="0" err="1"/>
              <a:t>vârsta</a:t>
            </a:r>
            <a:r>
              <a:rPr dirty="0"/>
              <a:t> </a:t>
            </a:r>
            <a:r>
              <a:rPr dirty="0" err="1"/>
              <a:t>adultă</a:t>
            </a:r>
            <a:r>
              <a:rPr dirty="0"/>
              <a:t> </a:t>
            </a:r>
            <a:r>
              <a:rPr dirty="0" err="1"/>
              <a:t>în</a:t>
            </a:r>
            <a:r>
              <a:rPr dirty="0"/>
              <a:t> </a:t>
            </a:r>
            <a:r>
              <a:rPr dirty="0" err="1"/>
              <a:t>mileniul</a:t>
            </a:r>
            <a:r>
              <a:rPr dirty="0"/>
              <a:t> III</a:t>
            </a:r>
          </a:p>
          <a:p>
            <a:r>
              <a:rPr dirty="0"/>
              <a:t>Prima </a:t>
            </a:r>
            <a:r>
              <a:rPr dirty="0" err="1"/>
              <a:t>generație</a:t>
            </a:r>
            <a:r>
              <a:rPr dirty="0"/>
              <a:t> care a </a:t>
            </a:r>
            <a:r>
              <a:rPr dirty="0" err="1"/>
              <a:t>crescut</a:t>
            </a:r>
            <a:r>
              <a:rPr dirty="0"/>
              <a:t> cu </a:t>
            </a:r>
            <a:r>
              <a:rPr dirty="0" err="1"/>
              <a:t>computere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social media</a:t>
            </a:r>
          </a:p>
          <a:p>
            <a:r>
              <a:rPr dirty="0" err="1"/>
              <a:t>Evenimente</a:t>
            </a:r>
            <a:r>
              <a:rPr dirty="0"/>
              <a:t> </a:t>
            </a:r>
            <a:r>
              <a:rPr dirty="0" err="1"/>
              <a:t>definitorii</a:t>
            </a:r>
            <a:r>
              <a:rPr dirty="0"/>
              <a:t>: 11 </a:t>
            </a:r>
            <a:r>
              <a:rPr dirty="0" err="1"/>
              <a:t>septembrie</a:t>
            </a:r>
            <a:r>
              <a:rPr dirty="0"/>
              <a:t>, </a:t>
            </a:r>
            <a:r>
              <a:rPr dirty="0" err="1"/>
              <a:t>internetul</a:t>
            </a:r>
            <a:r>
              <a:rPr dirty="0"/>
              <a:t>, </a:t>
            </a:r>
            <a:r>
              <a:rPr dirty="0" err="1"/>
              <a:t>criza</a:t>
            </a:r>
            <a:r>
              <a:rPr dirty="0"/>
              <a:t> </a:t>
            </a:r>
            <a:r>
              <a:rPr dirty="0" err="1"/>
              <a:t>financiară</a:t>
            </a:r>
            <a:r>
              <a:rPr dirty="0"/>
              <a:t> 2008</a:t>
            </a:r>
          </a:p>
          <a:p>
            <a:r>
              <a:rPr dirty="0" err="1"/>
              <a:t>Numiți</a:t>
            </a:r>
            <a:r>
              <a:rPr dirty="0"/>
              <a:t> '</a:t>
            </a:r>
            <a:r>
              <a:rPr dirty="0" err="1"/>
              <a:t>Nativi</a:t>
            </a:r>
            <a:r>
              <a:rPr dirty="0"/>
              <a:t> </a:t>
            </a:r>
            <a:r>
              <a:rPr dirty="0" err="1"/>
              <a:t>digitali</a:t>
            </a:r>
            <a:r>
              <a:rPr dirty="0"/>
              <a:t>', 'Net-</a:t>
            </a:r>
            <a:r>
              <a:rPr dirty="0" err="1"/>
              <a:t>Geners</a:t>
            </a:r>
            <a:r>
              <a:rPr dirty="0"/>
              <a:t>', '</a:t>
            </a:r>
            <a:r>
              <a:rPr dirty="0" err="1"/>
              <a:t>Generația</a:t>
            </a:r>
            <a:r>
              <a:rPr dirty="0"/>
              <a:t> Nintendo'</a:t>
            </a:r>
          </a:p>
          <a:p>
            <a:r>
              <a:rPr dirty="0" err="1"/>
              <a:t>Valorează</a:t>
            </a:r>
            <a:r>
              <a:rPr dirty="0"/>
              <a:t> </a:t>
            </a:r>
            <a:r>
              <a:rPr dirty="0" err="1"/>
              <a:t>diversitatea</a:t>
            </a:r>
            <a:r>
              <a:rPr dirty="0"/>
              <a:t>, </a:t>
            </a:r>
            <a:r>
              <a:rPr dirty="0" err="1"/>
              <a:t>colaborarea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echilibrul</a:t>
            </a:r>
            <a:r>
              <a:rPr dirty="0"/>
              <a:t> </a:t>
            </a:r>
            <a:r>
              <a:rPr dirty="0" err="1"/>
              <a:t>muncă-viață</a:t>
            </a: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err="1">
                <a:solidFill>
                  <a:srgbClr val="FF0000"/>
                </a:solidFill>
              </a:rPr>
              <a:t>Generația</a:t>
            </a:r>
            <a:r>
              <a:rPr b="1" dirty="0">
                <a:solidFill>
                  <a:srgbClr val="FF0000"/>
                </a:solidFill>
              </a:rPr>
              <a:t> Z (1997-2012)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 err="1"/>
              <a:t>Vârsta</a:t>
            </a:r>
            <a:r>
              <a:rPr dirty="0"/>
              <a:t> </a:t>
            </a:r>
            <a:r>
              <a:rPr dirty="0" err="1"/>
              <a:t>actuală</a:t>
            </a:r>
            <a:r>
              <a:rPr dirty="0"/>
              <a:t>: 13-28 ani</a:t>
            </a:r>
          </a:p>
          <a:p>
            <a:r>
              <a:rPr dirty="0" err="1"/>
              <a:t>Cunoscuți</a:t>
            </a:r>
            <a:r>
              <a:rPr dirty="0"/>
              <a:t> ca 'Zoomers'</a:t>
            </a:r>
          </a:p>
          <a:p>
            <a:r>
              <a:rPr dirty="0" err="1"/>
              <a:t>Primii</a:t>
            </a:r>
            <a:r>
              <a:rPr dirty="0"/>
              <a:t> </a:t>
            </a:r>
            <a:r>
              <a:rPr dirty="0" err="1"/>
              <a:t>adevărați</a:t>
            </a:r>
            <a:r>
              <a:rPr dirty="0"/>
              <a:t> </a:t>
            </a:r>
            <a:r>
              <a:rPr dirty="0" err="1"/>
              <a:t>nativi</a:t>
            </a:r>
            <a:r>
              <a:rPr dirty="0"/>
              <a:t> </a:t>
            </a:r>
            <a:r>
              <a:rPr dirty="0" err="1"/>
              <a:t>digitali</a:t>
            </a:r>
            <a:endParaRPr dirty="0"/>
          </a:p>
          <a:p>
            <a:r>
              <a:rPr dirty="0" err="1"/>
              <a:t>TikTok</a:t>
            </a:r>
            <a:r>
              <a:rPr dirty="0"/>
              <a:t> </a:t>
            </a:r>
            <a:r>
              <a:rPr dirty="0" err="1"/>
              <a:t>este</a:t>
            </a:r>
            <a:r>
              <a:rPr dirty="0"/>
              <a:t> </a:t>
            </a:r>
            <a:r>
              <a:rPr dirty="0" err="1"/>
              <a:t>aplicația</a:t>
            </a:r>
            <a:r>
              <a:rPr dirty="0"/>
              <a:t> </a:t>
            </a:r>
            <a:r>
              <a:rPr dirty="0" err="1"/>
              <a:t>preferată</a:t>
            </a:r>
            <a:r>
              <a:rPr dirty="0"/>
              <a:t> (63% </a:t>
            </a:r>
            <a:r>
              <a:rPr dirty="0" err="1"/>
              <a:t>pentru</a:t>
            </a:r>
            <a:r>
              <a:rPr dirty="0"/>
              <a:t> </a:t>
            </a:r>
            <a:r>
              <a:rPr dirty="0" err="1"/>
              <a:t>știri</a:t>
            </a:r>
            <a:r>
              <a:rPr dirty="0"/>
              <a:t>)</a:t>
            </a:r>
          </a:p>
          <a:p>
            <a:r>
              <a:rPr dirty="0" err="1"/>
              <a:t>Petrec</a:t>
            </a:r>
            <a:r>
              <a:rPr dirty="0"/>
              <a:t> </a:t>
            </a:r>
            <a:r>
              <a:rPr dirty="0" err="1"/>
              <a:t>în</a:t>
            </a:r>
            <a:r>
              <a:rPr dirty="0"/>
              <a:t> </a:t>
            </a:r>
            <a:r>
              <a:rPr dirty="0" err="1"/>
              <a:t>medie</a:t>
            </a:r>
            <a:r>
              <a:rPr dirty="0"/>
              <a:t> 4 ore pe zi </a:t>
            </a:r>
            <a:r>
              <a:rPr dirty="0" err="1"/>
              <a:t>folosind</a:t>
            </a:r>
            <a:r>
              <a:rPr dirty="0"/>
              <a:t> </a:t>
            </a:r>
            <a:r>
              <a:rPr dirty="0" err="1"/>
              <a:t>aplicații</a:t>
            </a:r>
            <a:endParaRPr dirty="0"/>
          </a:p>
          <a:p>
            <a:r>
              <a:rPr dirty="0" err="1"/>
              <a:t>Valorează</a:t>
            </a:r>
            <a:r>
              <a:rPr dirty="0"/>
              <a:t> </a:t>
            </a:r>
            <a:r>
              <a:rPr dirty="0" err="1"/>
              <a:t>autenticitatea</a:t>
            </a:r>
            <a:r>
              <a:rPr dirty="0"/>
              <a:t>, </a:t>
            </a:r>
            <a:r>
              <a:rPr dirty="0" err="1"/>
              <a:t>incluziunea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schimbarea</a:t>
            </a:r>
            <a:r>
              <a:rPr dirty="0"/>
              <a:t> </a:t>
            </a:r>
            <a:r>
              <a:rPr dirty="0" err="1"/>
              <a:t>socială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err="1">
                <a:solidFill>
                  <a:srgbClr val="FF0000"/>
                </a:solidFill>
              </a:rPr>
              <a:t>Generația</a:t>
            </a:r>
            <a:r>
              <a:rPr b="1" dirty="0">
                <a:solidFill>
                  <a:srgbClr val="FF0000"/>
                </a:solidFill>
              </a:rPr>
              <a:t> Alpha (2010-prezent)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dirty="0" err="1"/>
              <a:t>Vârsta</a:t>
            </a:r>
            <a:r>
              <a:rPr dirty="0"/>
              <a:t> </a:t>
            </a:r>
            <a:r>
              <a:rPr dirty="0" err="1"/>
              <a:t>actuală</a:t>
            </a:r>
            <a:r>
              <a:rPr dirty="0"/>
              <a:t>: 0-15 ani</a:t>
            </a:r>
          </a:p>
          <a:p>
            <a:r>
              <a:rPr dirty="0"/>
              <a:t>Prima </a:t>
            </a:r>
            <a:r>
              <a:rPr dirty="0" err="1"/>
              <a:t>generație</a:t>
            </a:r>
            <a:r>
              <a:rPr dirty="0"/>
              <a:t> </a:t>
            </a:r>
            <a:r>
              <a:rPr dirty="0" err="1"/>
              <a:t>fără</a:t>
            </a:r>
            <a:r>
              <a:rPr dirty="0"/>
              <a:t> o </a:t>
            </a:r>
            <a:r>
              <a:rPr dirty="0" err="1"/>
              <a:t>lume</a:t>
            </a:r>
            <a:r>
              <a:rPr dirty="0"/>
              <a:t> </a:t>
            </a:r>
            <a:r>
              <a:rPr dirty="0" err="1"/>
              <a:t>fără</a:t>
            </a:r>
            <a:r>
              <a:rPr dirty="0"/>
              <a:t> smartphone-</a:t>
            </a:r>
            <a:r>
              <a:rPr dirty="0" err="1"/>
              <a:t>uri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AI</a:t>
            </a:r>
          </a:p>
          <a:p>
            <a:r>
              <a:rPr dirty="0"/>
              <a:t>Nu </a:t>
            </a:r>
            <a:r>
              <a:rPr dirty="0" err="1"/>
              <a:t>există</a:t>
            </a:r>
            <a:r>
              <a:rPr dirty="0"/>
              <a:t> </a:t>
            </a:r>
            <a:r>
              <a:rPr dirty="0" err="1"/>
              <a:t>diferență</a:t>
            </a:r>
            <a:r>
              <a:rPr dirty="0"/>
              <a:t> </a:t>
            </a:r>
            <a:r>
              <a:rPr dirty="0" err="1"/>
              <a:t>între</a:t>
            </a:r>
            <a:r>
              <a:rPr dirty="0"/>
              <a:t> </a:t>
            </a:r>
            <a:r>
              <a:rPr dirty="0" err="1"/>
              <a:t>realitatea</a:t>
            </a:r>
            <a:r>
              <a:rPr dirty="0"/>
              <a:t> </a:t>
            </a:r>
            <a:r>
              <a:rPr dirty="0" err="1"/>
              <a:t>fizică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cea</a:t>
            </a:r>
            <a:r>
              <a:rPr dirty="0"/>
              <a:t> </a:t>
            </a:r>
            <a:r>
              <a:rPr dirty="0" err="1"/>
              <a:t>virtuală</a:t>
            </a:r>
            <a:endParaRPr dirty="0"/>
          </a:p>
          <a:p>
            <a:r>
              <a:rPr dirty="0"/>
              <a:t>2,5 </a:t>
            </a:r>
            <a:r>
              <a:rPr dirty="0" err="1"/>
              <a:t>milioane</a:t>
            </a:r>
            <a:r>
              <a:rPr dirty="0"/>
              <a:t> de </a:t>
            </a:r>
            <a:r>
              <a:rPr dirty="0" err="1"/>
              <a:t>copii</a:t>
            </a:r>
            <a:r>
              <a:rPr dirty="0"/>
              <a:t> Alpha se </a:t>
            </a:r>
            <a:r>
              <a:rPr dirty="0" err="1"/>
              <a:t>nasc</a:t>
            </a:r>
            <a:r>
              <a:rPr dirty="0"/>
              <a:t> </a:t>
            </a:r>
            <a:r>
              <a:rPr dirty="0" err="1"/>
              <a:t>săptămânal</a:t>
            </a:r>
            <a:endParaRPr dirty="0"/>
          </a:p>
          <a:p>
            <a:r>
              <a:rPr dirty="0" err="1"/>
              <a:t>Vor</a:t>
            </a:r>
            <a:r>
              <a:rPr dirty="0"/>
              <a:t> fi </a:t>
            </a:r>
            <a:r>
              <a:rPr dirty="0" err="1"/>
              <a:t>cei</a:t>
            </a:r>
            <a:r>
              <a:rPr dirty="0"/>
              <a:t> </a:t>
            </a:r>
            <a:r>
              <a:rPr dirty="0" err="1"/>
              <a:t>mai</a:t>
            </a:r>
            <a:r>
              <a:rPr dirty="0"/>
              <a:t> </a:t>
            </a:r>
            <a:r>
              <a:rPr dirty="0" err="1"/>
              <a:t>numeroși</a:t>
            </a:r>
            <a:r>
              <a:rPr dirty="0"/>
              <a:t>, </a:t>
            </a:r>
            <a:r>
              <a:rPr dirty="0" err="1"/>
              <a:t>educați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cu </a:t>
            </a:r>
            <a:r>
              <a:rPr dirty="0" err="1"/>
              <a:t>cea</a:t>
            </a:r>
            <a:r>
              <a:rPr dirty="0"/>
              <a:t> </a:t>
            </a:r>
            <a:r>
              <a:rPr dirty="0" err="1"/>
              <a:t>mai</a:t>
            </a:r>
            <a:r>
              <a:rPr dirty="0"/>
              <a:t> </a:t>
            </a:r>
            <a:r>
              <a:rPr dirty="0" err="1"/>
              <a:t>bună</a:t>
            </a:r>
            <a:r>
              <a:rPr dirty="0"/>
              <a:t> </a:t>
            </a:r>
            <a:r>
              <a:rPr dirty="0" err="1"/>
              <a:t>situație</a:t>
            </a:r>
            <a:r>
              <a:rPr dirty="0"/>
              <a:t> </a:t>
            </a:r>
            <a:r>
              <a:rPr dirty="0" err="1"/>
              <a:t>financiară</a:t>
            </a:r>
            <a:endParaRPr dirty="0"/>
          </a:p>
          <a:p>
            <a:r>
              <a:rPr dirty="0" err="1"/>
              <a:t>Risc</a:t>
            </a:r>
            <a:r>
              <a:rPr dirty="0"/>
              <a:t>: </a:t>
            </a:r>
            <a:r>
              <a:rPr dirty="0" err="1"/>
              <a:t>cea</a:t>
            </a:r>
            <a:r>
              <a:rPr dirty="0"/>
              <a:t> </a:t>
            </a:r>
            <a:r>
              <a:rPr dirty="0" err="1"/>
              <a:t>mai</a:t>
            </a:r>
            <a:r>
              <a:rPr dirty="0"/>
              <a:t> </a:t>
            </a:r>
            <a:r>
              <a:rPr dirty="0" err="1"/>
              <a:t>puțin</a:t>
            </a:r>
            <a:r>
              <a:rPr dirty="0"/>
              <a:t> </a:t>
            </a:r>
            <a:r>
              <a:rPr dirty="0" err="1"/>
              <a:t>socializată</a:t>
            </a:r>
            <a:r>
              <a:rPr dirty="0"/>
              <a:t> </a:t>
            </a:r>
            <a:r>
              <a:rPr dirty="0" err="1"/>
              <a:t>generație</a:t>
            </a:r>
            <a:r>
              <a:rPr dirty="0"/>
              <a:t> din </a:t>
            </a:r>
            <a:r>
              <a:rPr dirty="0" err="1"/>
              <a:t>istorie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err="1">
                <a:solidFill>
                  <a:srgbClr val="FF0000"/>
                </a:solidFill>
              </a:rPr>
              <a:t>Evoluția</a:t>
            </a:r>
            <a:r>
              <a:rPr b="1" dirty="0">
                <a:solidFill>
                  <a:srgbClr val="FF0000"/>
                </a:solidFill>
              </a:rPr>
              <a:t> </a:t>
            </a:r>
            <a:r>
              <a:rPr b="1" dirty="0" err="1">
                <a:solidFill>
                  <a:srgbClr val="FF0000"/>
                </a:solidFill>
              </a:rPr>
              <a:t>Tehnologică</a:t>
            </a:r>
            <a:r>
              <a:rPr b="1" dirty="0">
                <a:solidFill>
                  <a:srgbClr val="FF0000"/>
                </a:solidFill>
              </a:rPr>
              <a:t> </a:t>
            </a:r>
            <a:r>
              <a:rPr b="1" dirty="0" err="1">
                <a:solidFill>
                  <a:srgbClr val="FF0000"/>
                </a:solidFill>
              </a:rPr>
              <a:t>și</a:t>
            </a:r>
            <a:r>
              <a:rPr b="1" dirty="0">
                <a:solidFill>
                  <a:srgbClr val="FF0000"/>
                </a:solidFill>
              </a:rPr>
              <a:t> </a:t>
            </a:r>
            <a:r>
              <a:rPr b="1" dirty="0" err="1">
                <a:solidFill>
                  <a:srgbClr val="FF0000"/>
                </a:solidFill>
              </a:rPr>
              <a:t>Generațiile</a:t>
            </a:r>
            <a:endParaRPr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>
                <a:solidFill>
                  <a:srgbClr val="00B0F0"/>
                </a:solidFill>
              </a:rPr>
              <a:t>Silent Generation</a:t>
            </a:r>
            <a:r>
              <a:rPr dirty="0"/>
              <a:t>: radio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primele</a:t>
            </a:r>
            <a:r>
              <a:rPr dirty="0"/>
              <a:t> </a:t>
            </a:r>
            <a:r>
              <a:rPr dirty="0" err="1"/>
              <a:t>televizoare</a:t>
            </a:r>
            <a:endParaRPr dirty="0"/>
          </a:p>
          <a:p>
            <a:r>
              <a:rPr dirty="0">
                <a:solidFill>
                  <a:srgbClr val="00B0F0"/>
                </a:solidFill>
              </a:rPr>
              <a:t>Baby Boomers</a:t>
            </a:r>
            <a:r>
              <a:rPr dirty="0"/>
              <a:t>: </a:t>
            </a:r>
            <a:r>
              <a:rPr dirty="0" err="1"/>
              <a:t>televiziunea</a:t>
            </a:r>
            <a:r>
              <a:rPr dirty="0"/>
              <a:t> color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primele</a:t>
            </a:r>
            <a:r>
              <a:rPr dirty="0"/>
              <a:t> </a:t>
            </a:r>
            <a:r>
              <a:rPr dirty="0" err="1"/>
              <a:t>computere</a:t>
            </a:r>
            <a:endParaRPr dirty="0"/>
          </a:p>
          <a:p>
            <a:r>
              <a:rPr dirty="0" err="1">
                <a:solidFill>
                  <a:srgbClr val="00B0F0"/>
                </a:solidFill>
              </a:rPr>
              <a:t>Generația</a:t>
            </a:r>
            <a:r>
              <a:rPr dirty="0">
                <a:solidFill>
                  <a:srgbClr val="00B0F0"/>
                </a:solidFill>
              </a:rPr>
              <a:t> X</a:t>
            </a:r>
            <a:r>
              <a:rPr dirty="0"/>
              <a:t>: MTV, </a:t>
            </a:r>
            <a:r>
              <a:rPr dirty="0" err="1"/>
              <a:t>calculatoare</a:t>
            </a:r>
            <a:r>
              <a:rPr dirty="0"/>
              <a:t> </a:t>
            </a:r>
            <a:r>
              <a:rPr dirty="0" err="1"/>
              <a:t>personale</a:t>
            </a:r>
            <a:r>
              <a:rPr dirty="0"/>
              <a:t>, video games</a:t>
            </a:r>
          </a:p>
          <a:p>
            <a:r>
              <a:rPr dirty="0">
                <a:solidFill>
                  <a:srgbClr val="00B0F0"/>
                </a:solidFill>
              </a:rPr>
              <a:t>Millennials</a:t>
            </a:r>
            <a:r>
              <a:rPr dirty="0"/>
              <a:t>: internet, </a:t>
            </a:r>
            <a:r>
              <a:rPr dirty="0" err="1"/>
              <a:t>telefoane</a:t>
            </a:r>
            <a:r>
              <a:rPr dirty="0"/>
              <a:t> mobile, social media</a:t>
            </a:r>
          </a:p>
          <a:p>
            <a:r>
              <a:rPr dirty="0" err="1">
                <a:solidFill>
                  <a:srgbClr val="00B0F0"/>
                </a:solidFill>
              </a:rPr>
              <a:t>Generația</a:t>
            </a:r>
            <a:r>
              <a:rPr dirty="0">
                <a:solidFill>
                  <a:srgbClr val="00B0F0"/>
                </a:solidFill>
              </a:rPr>
              <a:t> Z</a:t>
            </a:r>
            <a:r>
              <a:rPr dirty="0"/>
              <a:t>: smartphone-</a:t>
            </a:r>
            <a:r>
              <a:rPr dirty="0" err="1"/>
              <a:t>uri</a:t>
            </a:r>
            <a:r>
              <a:rPr dirty="0"/>
              <a:t>, streaming, </a:t>
            </a:r>
            <a:r>
              <a:rPr dirty="0" err="1"/>
              <a:t>TikTok</a:t>
            </a:r>
            <a:endParaRPr dirty="0"/>
          </a:p>
          <a:p>
            <a:r>
              <a:rPr dirty="0" err="1">
                <a:solidFill>
                  <a:srgbClr val="00B0F0"/>
                </a:solidFill>
              </a:rPr>
              <a:t>Generația</a:t>
            </a:r>
            <a:r>
              <a:rPr dirty="0">
                <a:solidFill>
                  <a:srgbClr val="00B0F0"/>
                </a:solidFill>
              </a:rPr>
              <a:t> Alpha</a:t>
            </a:r>
            <a:r>
              <a:rPr dirty="0"/>
              <a:t>: AI, </a:t>
            </a:r>
            <a:r>
              <a:rPr dirty="0" err="1"/>
              <a:t>realitate</a:t>
            </a:r>
            <a:r>
              <a:rPr dirty="0"/>
              <a:t> </a:t>
            </a:r>
            <a:r>
              <a:rPr dirty="0" err="1"/>
              <a:t>augmentată</a:t>
            </a:r>
            <a:r>
              <a:rPr dirty="0"/>
              <a:t>, IoT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err="1">
                <a:solidFill>
                  <a:srgbClr val="FF0000"/>
                </a:solidFill>
              </a:rPr>
              <a:t>Analiza</a:t>
            </a:r>
            <a:r>
              <a:rPr b="1" dirty="0">
                <a:solidFill>
                  <a:srgbClr val="FF0000"/>
                </a:solidFill>
              </a:rPr>
              <a:t> </a:t>
            </a:r>
            <a:r>
              <a:rPr b="1" dirty="0" err="1">
                <a:solidFill>
                  <a:srgbClr val="FF0000"/>
                </a:solidFill>
              </a:rPr>
              <a:t>Comparativă</a:t>
            </a:r>
            <a:endParaRPr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b="1" dirty="0">
                <a:solidFill>
                  <a:srgbClr val="0070C0"/>
                </a:solidFill>
              </a:rPr>
              <a:t>Silent Generation</a:t>
            </a:r>
            <a:r>
              <a:rPr dirty="0"/>
              <a:t>: </a:t>
            </a:r>
            <a:r>
              <a:rPr dirty="0" err="1"/>
              <a:t>experiență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înțelepciune</a:t>
            </a:r>
            <a:endParaRPr dirty="0"/>
          </a:p>
          <a:p>
            <a:r>
              <a:rPr b="1" dirty="0">
                <a:solidFill>
                  <a:srgbClr val="0070C0"/>
                </a:solidFill>
              </a:rPr>
              <a:t>Baby Boomers</a:t>
            </a:r>
            <a:r>
              <a:rPr dirty="0"/>
              <a:t>: leadership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stabilitate</a:t>
            </a:r>
            <a:endParaRPr dirty="0"/>
          </a:p>
          <a:p>
            <a:r>
              <a:rPr b="1" dirty="0" err="1">
                <a:solidFill>
                  <a:srgbClr val="0070C0"/>
                </a:solidFill>
              </a:rPr>
              <a:t>Generația</a:t>
            </a:r>
            <a:r>
              <a:rPr b="1" dirty="0">
                <a:solidFill>
                  <a:srgbClr val="0070C0"/>
                </a:solidFill>
              </a:rPr>
              <a:t> X</a:t>
            </a:r>
            <a:r>
              <a:rPr dirty="0"/>
              <a:t>: </a:t>
            </a:r>
            <a:r>
              <a:rPr dirty="0" err="1"/>
              <a:t>creativitate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independență</a:t>
            </a:r>
            <a:endParaRPr dirty="0"/>
          </a:p>
          <a:p>
            <a:r>
              <a:rPr b="1" dirty="0">
                <a:solidFill>
                  <a:srgbClr val="0070C0"/>
                </a:solidFill>
              </a:rPr>
              <a:t>Millennials</a:t>
            </a:r>
            <a:r>
              <a:rPr dirty="0"/>
              <a:t>: optimism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diversitate</a:t>
            </a:r>
            <a:endParaRPr dirty="0"/>
          </a:p>
          <a:p>
            <a:r>
              <a:rPr b="1" dirty="0" err="1">
                <a:solidFill>
                  <a:srgbClr val="0070C0"/>
                </a:solidFill>
              </a:rPr>
              <a:t>Generația</a:t>
            </a:r>
            <a:r>
              <a:rPr b="1" dirty="0">
                <a:solidFill>
                  <a:srgbClr val="0070C0"/>
                </a:solidFill>
              </a:rPr>
              <a:t> Z</a:t>
            </a:r>
            <a:r>
              <a:rPr dirty="0"/>
              <a:t>: </a:t>
            </a:r>
            <a:r>
              <a:rPr dirty="0" err="1"/>
              <a:t>creativitate</a:t>
            </a:r>
            <a:r>
              <a:rPr dirty="0"/>
              <a:t> </a:t>
            </a:r>
            <a:r>
              <a:rPr dirty="0" err="1"/>
              <a:t>digitală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conștiință</a:t>
            </a:r>
            <a:r>
              <a:rPr dirty="0"/>
              <a:t> </a:t>
            </a:r>
            <a:r>
              <a:rPr dirty="0" err="1"/>
              <a:t>socială</a:t>
            </a:r>
            <a:endParaRPr dirty="0"/>
          </a:p>
          <a:p>
            <a:r>
              <a:rPr b="1" dirty="0" err="1">
                <a:solidFill>
                  <a:srgbClr val="0070C0"/>
                </a:solidFill>
              </a:rPr>
              <a:t>Generația</a:t>
            </a:r>
            <a:r>
              <a:rPr b="1" dirty="0">
                <a:solidFill>
                  <a:srgbClr val="0070C0"/>
                </a:solidFill>
              </a:rPr>
              <a:t> Alpha</a:t>
            </a:r>
            <a:r>
              <a:rPr dirty="0"/>
              <a:t>: </a:t>
            </a:r>
            <a:r>
              <a:rPr dirty="0" err="1"/>
              <a:t>adaptabilitate</a:t>
            </a:r>
            <a:r>
              <a:rPr dirty="0"/>
              <a:t> </a:t>
            </a:r>
            <a:r>
              <a:rPr dirty="0" err="1"/>
              <a:t>tehnologică</a:t>
            </a:r>
            <a:r>
              <a:rPr dirty="0"/>
              <a:t> </a:t>
            </a:r>
            <a:r>
              <a:rPr dirty="0" err="1"/>
              <a:t>și</a:t>
            </a:r>
            <a:r>
              <a:rPr dirty="0"/>
              <a:t> </a:t>
            </a:r>
            <a:r>
              <a:rPr dirty="0" err="1"/>
              <a:t>mentalitate</a:t>
            </a:r>
            <a:r>
              <a:rPr dirty="0"/>
              <a:t> </a:t>
            </a:r>
            <a:r>
              <a:rPr dirty="0" err="1"/>
              <a:t>globală</a:t>
            </a: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err="1">
                <a:solidFill>
                  <a:srgbClr val="FF0000"/>
                </a:solidFill>
              </a:rPr>
              <a:t>Concluzii</a:t>
            </a:r>
            <a:endParaRPr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dirty="0" err="1"/>
              <a:t>Înțelegerea</a:t>
            </a:r>
            <a:r>
              <a:rPr dirty="0"/>
              <a:t> </a:t>
            </a:r>
            <a:r>
              <a:rPr dirty="0" err="1"/>
              <a:t>caracteristicilor</a:t>
            </a:r>
            <a:r>
              <a:rPr dirty="0"/>
              <a:t> </a:t>
            </a:r>
            <a:r>
              <a:rPr dirty="0" err="1"/>
              <a:t>generaționale</a:t>
            </a:r>
            <a:r>
              <a:rPr dirty="0"/>
              <a:t> </a:t>
            </a:r>
            <a:r>
              <a:rPr dirty="0" err="1"/>
              <a:t>este</a:t>
            </a:r>
            <a:r>
              <a:rPr dirty="0"/>
              <a:t> </a:t>
            </a:r>
            <a:r>
              <a:rPr dirty="0" err="1"/>
              <a:t>esențială</a:t>
            </a:r>
            <a:endParaRPr dirty="0"/>
          </a:p>
          <a:p>
            <a:r>
              <a:rPr dirty="0" err="1"/>
              <a:t>Fiecare</a:t>
            </a:r>
            <a:r>
              <a:rPr dirty="0"/>
              <a:t> </a:t>
            </a:r>
            <a:r>
              <a:rPr dirty="0" err="1"/>
              <a:t>generație</a:t>
            </a:r>
            <a:r>
              <a:rPr dirty="0"/>
              <a:t> </a:t>
            </a:r>
            <a:r>
              <a:rPr dirty="0" err="1"/>
              <a:t>aduce</a:t>
            </a:r>
            <a:r>
              <a:rPr dirty="0"/>
              <a:t> </a:t>
            </a:r>
            <a:r>
              <a:rPr dirty="0" err="1"/>
              <a:t>contribuții</a:t>
            </a:r>
            <a:r>
              <a:rPr dirty="0"/>
              <a:t> </a:t>
            </a:r>
            <a:r>
              <a:rPr dirty="0" err="1"/>
              <a:t>valoroase</a:t>
            </a:r>
            <a:endParaRPr dirty="0"/>
          </a:p>
          <a:p>
            <a:r>
              <a:rPr dirty="0" err="1"/>
              <a:t>Teoriile</a:t>
            </a:r>
            <a:r>
              <a:rPr dirty="0"/>
              <a:t> au </a:t>
            </a:r>
            <a:r>
              <a:rPr dirty="0" err="1"/>
              <a:t>limitări</a:t>
            </a:r>
            <a:r>
              <a:rPr dirty="0"/>
              <a:t> </a:t>
            </a:r>
            <a:r>
              <a:rPr dirty="0" err="1"/>
              <a:t>dar</a:t>
            </a:r>
            <a:r>
              <a:rPr dirty="0"/>
              <a:t> </a:t>
            </a:r>
            <a:r>
              <a:rPr dirty="0" err="1"/>
              <a:t>oferă</a:t>
            </a:r>
            <a:r>
              <a:rPr dirty="0"/>
              <a:t> un </a:t>
            </a:r>
            <a:r>
              <a:rPr dirty="0" err="1"/>
              <a:t>cadru</a:t>
            </a:r>
            <a:r>
              <a:rPr dirty="0"/>
              <a:t> util</a:t>
            </a:r>
          </a:p>
          <a:p>
            <a:r>
              <a:rPr dirty="0" err="1"/>
              <a:t>Capacitatea</a:t>
            </a:r>
            <a:r>
              <a:rPr dirty="0"/>
              <a:t> de </a:t>
            </a:r>
            <a:r>
              <a:rPr dirty="0" err="1"/>
              <a:t>colaborare</a:t>
            </a:r>
            <a:r>
              <a:rPr dirty="0"/>
              <a:t> </a:t>
            </a:r>
            <a:r>
              <a:rPr dirty="0" err="1"/>
              <a:t>între</a:t>
            </a:r>
            <a:r>
              <a:rPr dirty="0"/>
              <a:t> </a:t>
            </a:r>
            <a:r>
              <a:rPr dirty="0" err="1"/>
              <a:t>generații</a:t>
            </a:r>
            <a:r>
              <a:rPr dirty="0"/>
              <a:t> </a:t>
            </a:r>
            <a:r>
              <a:rPr dirty="0" err="1"/>
              <a:t>devine</a:t>
            </a:r>
            <a:r>
              <a:rPr dirty="0"/>
              <a:t> </a:t>
            </a:r>
            <a:r>
              <a:rPr dirty="0" err="1"/>
              <a:t>crucială</a:t>
            </a:r>
            <a:endParaRPr dirty="0"/>
          </a:p>
          <a:p>
            <a:r>
              <a:rPr dirty="0" err="1"/>
              <a:t>Viitorul</a:t>
            </a:r>
            <a:r>
              <a:rPr dirty="0"/>
              <a:t> </a:t>
            </a:r>
            <a:r>
              <a:rPr dirty="0" err="1"/>
              <a:t>depinde</a:t>
            </a:r>
            <a:r>
              <a:rPr dirty="0"/>
              <a:t> de </a:t>
            </a:r>
            <a:r>
              <a:rPr dirty="0" err="1"/>
              <a:t>valorificarea</a:t>
            </a:r>
            <a:r>
              <a:rPr dirty="0"/>
              <a:t> </a:t>
            </a:r>
            <a:r>
              <a:rPr dirty="0" err="1"/>
              <a:t>punctelor</a:t>
            </a:r>
            <a:r>
              <a:rPr dirty="0"/>
              <a:t> forte ale </a:t>
            </a:r>
            <a:r>
              <a:rPr dirty="0" err="1"/>
              <a:t>fiecărei</a:t>
            </a:r>
            <a:r>
              <a:rPr dirty="0"/>
              <a:t> </a:t>
            </a:r>
            <a:r>
              <a:rPr dirty="0" err="1"/>
              <a:t>generații</a:t>
            </a:r>
            <a:endParaRPr dirty="0"/>
          </a:p>
          <a:p>
            <a:r>
              <a:rPr dirty="0" err="1"/>
              <a:t>Generația</a:t>
            </a:r>
            <a:r>
              <a:rPr dirty="0"/>
              <a:t> Alpha </a:t>
            </a:r>
            <a:r>
              <a:rPr dirty="0" err="1"/>
              <a:t>va</a:t>
            </a:r>
            <a:r>
              <a:rPr dirty="0"/>
              <a:t> </a:t>
            </a:r>
            <a:r>
              <a:rPr dirty="0" err="1"/>
              <a:t>juca</a:t>
            </a:r>
            <a:r>
              <a:rPr dirty="0"/>
              <a:t> un </a:t>
            </a:r>
            <a:r>
              <a:rPr dirty="0" err="1"/>
              <a:t>rol</a:t>
            </a:r>
            <a:r>
              <a:rPr dirty="0"/>
              <a:t> crucial </a:t>
            </a:r>
            <a:r>
              <a:rPr dirty="0" err="1"/>
              <a:t>în</a:t>
            </a:r>
            <a:r>
              <a:rPr dirty="0"/>
              <a:t> </a:t>
            </a:r>
            <a:r>
              <a:rPr dirty="0" err="1"/>
              <a:t>modelarea</a:t>
            </a:r>
            <a:r>
              <a:rPr dirty="0"/>
              <a:t> </a:t>
            </a:r>
            <a:r>
              <a:rPr dirty="0" err="1"/>
              <a:t>lumii</a:t>
            </a:r>
            <a:r>
              <a:rPr dirty="0"/>
              <a:t> de </a:t>
            </a:r>
            <a:r>
              <a:rPr dirty="0" err="1"/>
              <a:t>mâine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9F34FB-F1B3-4C3E-B9C7-2FCF33E9F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131" y="265906"/>
            <a:ext cx="66675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16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85508AD5-D66F-B518-38DD-BE255165B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3485" y="1819856"/>
            <a:ext cx="6418272" cy="1210736"/>
          </a:xfrm>
        </p:spPr>
        <p:txBody>
          <a:bodyPr/>
          <a:lstStyle/>
          <a:p>
            <a:pPr algn="ctr"/>
            <a:r>
              <a:rPr lang="ro-RO" b="1" i="0" noProof="0" dirty="0">
                <a:solidFill>
                  <a:srgbClr val="1A75DB"/>
                </a:solidFill>
                <a:effectLst/>
              </a:rPr>
              <a:t>Tipurile de Conflict în Domeniul Sănătății</a:t>
            </a:r>
            <a:br>
              <a:rPr lang="ro-RO" b="1" i="0" noProof="0" dirty="0">
                <a:solidFill>
                  <a:srgbClr val="1A75DB"/>
                </a:solidFill>
                <a:effectLst/>
              </a:rPr>
            </a:br>
            <a:br>
              <a:rPr lang="ro-RO" b="1" noProof="0" dirty="0">
                <a:solidFill>
                  <a:srgbClr val="1A75DB"/>
                </a:solidFill>
              </a:rPr>
            </a:br>
            <a:r>
              <a:rPr lang="ro-RO" b="1" noProof="0" dirty="0">
                <a:solidFill>
                  <a:srgbClr val="1A75DB"/>
                </a:solidFill>
              </a:rPr>
              <a:t>Conflicte informaționale</a:t>
            </a:r>
            <a:br>
              <a:rPr lang="ro-RO" b="1" noProof="0" dirty="0">
                <a:solidFill>
                  <a:srgbClr val="1A75DB"/>
                </a:solidFill>
              </a:rPr>
            </a:br>
            <a:r>
              <a:rPr lang="ro-RO" b="1" noProof="0" dirty="0">
                <a:solidFill>
                  <a:srgbClr val="1A75DB"/>
                </a:solidFill>
              </a:rPr>
              <a:t>Conflicte de valori</a:t>
            </a:r>
            <a:br>
              <a:rPr lang="ro-RO" b="1" noProof="0" dirty="0">
                <a:solidFill>
                  <a:srgbClr val="1A75DB"/>
                </a:solidFill>
              </a:rPr>
            </a:br>
            <a:r>
              <a:rPr lang="ro-RO" b="1" noProof="0" dirty="0">
                <a:solidFill>
                  <a:srgbClr val="1A75DB"/>
                </a:solidFill>
              </a:rPr>
              <a:t>Conflicte de interes</a:t>
            </a:r>
            <a:br>
              <a:rPr lang="ro-RO" b="1" noProof="0" dirty="0">
                <a:solidFill>
                  <a:srgbClr val="1A75DB"/>
                </a:solidFill>
              </a:rPr>
            </a:br>
            <a:r>
              <a:rPr lang="ro-RO" b="1" noProof="0" dirty="0">
                <a:solidFill>
                  <a:srgbClr val="1A75DB"/>
                </a:solidFill>
              </a:rPr>
              <a:t>Conflicte relaționale</a:t>
            </a:r>
            <a:br>
              <a:rPr lang="ro-RO" b="1" noProof="0" dirty="0">
                <a:solidFill>
                  <a:srgbClr val="1A75DB"/>
                </a:solidFill>
              </a:rPr>
            </a:br>
            <a:r>
              <a:rPr lang="ro-RO" b="1" noProof="0" dirty="0">
                <a:solidFill>
                  <a:srgbClr val="1A75DB"/>
                </a:solidFill>
              </a:rPr>
              <a:t>Conflicte structurale</a:t>
            </a:r>
            <a:endParaRPr lang="ro-RO" noProof="0" dirty="0">
              <a:solidFill>
                <a:srgbClr val="1A75DB"/>
              </a:solidFill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F55C0D9-729C-208F-332A-CF02A3694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4494" y="684057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o-RO" sz="1200" noProof="0" dirty="0"/>
              <a:t>Project: 101101139 — H-PASS — EU4H-2022-PJ</a:t>
            </a:r>
          </a:p>
        </p:txBody>
      </p:sp>
    </p:spTree>
    <p:extLst>
      <p:ext uri="{BB962C8B-B14F-4D97-AF65-F5344CB8AC3E}">
        <p14:creationId xmlns:p14="http://schemas.microsoft.com/office/powerpoint/2010/main" val="19482267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9BD82B4-6788-5422-B025-DC0E769DE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533" y="146121"/>
            <a:ext cx="9707606" cy="946699"/>
          </a:xfrm>
        </p:spPr>
        <p:txBody>
          <a:bodyPr/>
          <a:lstStyle/>
          <a:p>
            <a:r>
              <a:rPr lang="ro-RO" sz="3200" noProof="0" dirty="0"/>
              <a:t>Care sunt beneficiile care pot apărea atunci când diferite generații lucrează împreună în domeniul sănătății?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3A8CDE6-072A-C84D-9D4C-953EAFF82C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7533" y="1316409"/>
            <a:ext cx="4783179" cy="37711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o-RO" sz="2600" b="0" i="0" noProof="0" dirty="0">
                <a:solidFill>
                  <a:srgbClr val="1A1A1A"/>
                </a:solidFill>
                <a:effectLst/>
                <a:latin typeface="Inter"/>
              </a:rPr>
              <a:t>Reducerea diferențelor dintre generații</a:t>
            </a:r>
            <a:endParaRPr lang="ro-RO" sz="2600" b="0" i="0" noProof="0" dirty="0">
              <a:solidFill>
                <a:srgbClr val="212529"/>
              </a:solidFill>
              <a:effectLst/>
              <a:latin typeface="SlidoInter"/>
            </a:endParaRPr>
          </a:p>
          <a:p>
            <a:pPr>
              <a:lnSpc>
                <a:spcPct val="80000"/>
              </a:lnSpc>
            </a:pPr>
            <a:r>
              <a:rPr lang="ro-RO" sz="2600" b="0" i="0" noProof="0" dirty="0">
                <a:solidFill>
                  <a:srgbClr val="1A1A1A"/>
                </a:solidFill>
                <a:effectLst/>
                <a:latin typeface="Inter"/>
              </a:rPr>
              <a:t>Empatie</a:t>
            </a:r>
          </a:p>
          <a:p>
            <a:pPr>
              <a:lnSpc>
                <a:spcPct val="80000"/>
              </a:lnSpc>
            </a:pPr>
            <a:r>
              <a:rPr lang="ro-RO" sz="2600" noProof="0" dirty="0">
                <a:solidFill>
                  <a:srgbClr val="1A1A1A"/>
                </a:solidFill>
                <a:latin typeface="Inter"/>
              </a:rPr>
              <a:t>Perspective diferite</a:t>
            </a:r>
            <a:endParaRPr lang="ro-RO" sz="2600" noProof="0" dirty="0">
              <a:solidFill>
                <a:srgbClr val="212529"/>
              </a:solidFill>
              <a:latin typeface="SlidoInter"/>
            </a:endParaRPr>
          </a:p>
          <a:p>
            <a:pPr>
              <a:lnSpc>
                <a:spcPct val="80000"/>
              </a:lnSpc>
            </a:pPr>
            <a:endParaRPr lang="ro-RO" sz="2600" b="0" i="0" noProof="0" dirty="0">
              <a:solidFill>
                <a:srgbClr val="1A1A1A"/>
              </a:solidFill>
              <a:effectLst/>
              <a:latin typeface="Inter"/>
            </a:endParaRPr>
          </a:p>
          <a:p>
            <a:pPr>
              <a:lnSpc>
                <a:spcPct val="80000"/>
              </a:lnSpc>
            </a:pPr>
            <a:r>
              <a:rPr lang="ro-RO" sz="2600" noProof="0" dirty="0">
                <a:solidFill>
                  <a:srgbClr val="1A1A1A"/>
                </a:solidFill>
                <a:latin typeface="Inter"/>
              </a:rPr>
              <a:t>Experiență alături de motivație</a:t>
            </a:r>
            <a:endParaRPr lang="ro-RO" sz="2600" noProof="0" dirty="0">
              <a:solidFill>
                <a:srgbClr val="212529"/>
              </a:solidFill>
              <a:latin typeface="SlidoInter"/>
            </a:endParaRPr>
          </a:p>
          <a:p>
            <a:pPr>
              <a:lnSpc>
                <a:spcPct val="80000"/>
              </a:lnSpc>
            </a:pPr>
            <a:r>
              <a:rPr lang="ro-RO" sz="2600" noProof="0" dirty="0">
                <a:solidFill>
                  <a:srgbClr val="1A1A1A"/>
                </a:solidFill>
                <a:latin typeface="Inter"/>
              </a:rPr>
              <a:t>Experiență alături de tehnologie</a:t>
            </a:r>
            <a:endParaRPr lang="ro-RO" sz="2600" noProof="0" dirty="0">
              <a:solidFill>
                <a:srgbClr val="212529"/>
              </a:solidFill>
              <a:latin typeface="SlidoInter"/>
            </a:endParaRPr>
          </a:p>
          <a:p>
            <a:pPr>
              <a:lnSpc>
                <a:spcPct val="80000"/>
              </a:lnSpc>
            </a:pPr>
            <a:r>
              <a:rPr lang="ro-RO" sz="2600" noProof="0" dirty="0">
                <a:solidFill>
                  <a:srgbClr val="1A1A1A"/>
                </a:solidFill>
                <a:latin typeface="Inter"/>
              </a:rPr>
              <a:t>Combinarea experienței cu idei inovative</a:t>
            </a:r>
          </a:p>
          <a:p>
            <a:pPr>
              <a:lnSpc>
                <a:spcPct val="80000"/>
              </a:lnSpc>
            </a:pPr>
            <a:r>
              <a:rPr lang="ro-RO" sz="2600" noProof="0" dirty="0">
                <a:solidFill>
                  <a:srgbClr val="1A1A1A"/>
                </a:solidFill>
                <a:latin typeface="Inter"/>
              </a:rPr>
              <a:t>Idei bune</a:t>
            </a:r>
            <a:endParaRPr lang="ro-RO" sz="2600" noProof="0" dirty="0">
              <a:solidFill>
                <a:srgbClr val="212529"/>
              </a:solidFill>
              <a:latin typeface="SlidoInter"/>
            </a:endParaRPr>
          </a:p>
          <a:p>
            <a:pPr>
              <a:lnSpc>
                <a:spcPct val="80000"/>
              </a:lnSpc>
            </a:pPr>
            <a:r>
              <a:rPr lang="ro-RO" sz="2600" noProof="0" dirty="0">
                <a:solidFill>
                  <a:srgbClr val="1A1A1A"/>
                </a:solidFill>
                <a:latin typeface="Inter"/>
              </a:rPr>
              <a:t>Idei noi</a:t>
            </a:r>
            <a:endParaRPr lang="ro-RO" sz="2600" noProof="0" dirty="0">
              <a:solidFill>
                <a:srgbClr val="212529"/>
              </a:solidFill>
              <a:latin typeface="SlidoInter"/>
            </a:endParaRPr>
          </a:p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</a:pPr>
            <a:endParaRPr lang="ro-RO" sz="2600" noProof="0" dirty="0">
              <a:solidFill>
                <a:srgbClr val="212529"/>
              </a:solidFill>
              <a:latin typeface="SlidoInter"/>
            </a:endParaRPr>
          </a:p>
          <a:p>
            <a:pPr marL="0" indent="0" algn="l">
              <a:lnSpc>
                <a:spcPct val="80000"/>
              </a:lnSpc>
              <a:buNone/>
            </a:pPr>
            <a:endParaRPr lang="ro-RO" sz="2600" b="0" i="0" noProof="0" dirty="0">
              <a:solidFill>
                <a:srgbClr val="212529"/>
              </a:solidFill>
              <a:effectLst/>
              <a:latin typeface="SlidoInter"/>
            </a:endParaRPr>
          </a:p>
          <a:p>
            <a:endParaRPr lang="ro-RO" sz="2600" noProof="0" dirty="0"/>
          </a:p>
        </p:txBody>
      </p:sp>
      <p:sp>
        <p:nvSpPr>
          <p:cNvPr id="4" name="Tartalom helye 2">
            <a:extLst>
              <a:ext uri="{FF2B5EF4-FFF2-40B4-BE49-F238E27FC236}">
                <a16:creationId xmlns:a16="http://schemas.microsoft.com/office/drawing/2014/main" id="{BF02564E-77FB-8384-CBAA-81DCC1D6C14D}"/>
              </a:ext>
            </a:extLst>
          </p:cNvPr>
          <p:cNvSpPr txBox="1">
            <a:spLocks/>
          </p:cNvSpPr>
          <p:nvPr/>
        </p:nvSpPr>
        <p:spPr>
          <a:xfrm>
            <a:off x="5399881" y="1316409"/>
            <a:ext cx="5160324" cy="3771188"/>
          </a:xfrm>
          <a:prstGeom prst="rect">
            <a:avLst/>
          </a:prstGeom>
        </p:spPr>
        <p:txBody>
          <a:bodyPr/>
          <a:lstStyle>
            <a:lvl1pPr marL="239984" indent="-239984" algn="l" defTabSz="959937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95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99921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79890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59859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9827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9796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99764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973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o-RO" sz="2400" noProof="0" dirty="0">
                <a:solidFill>
                  <a:srgbClr val="1A1A1A"/>
                </a:solidFill>
                <a:latin typeface="Inter"/>
              </a:rPr>
              <a:t>Ajută la perfecționarea profesioniștilor, permite dezvoltarea personală</a:t>
            </a:r>
            <a:endParaRPr lang="ro-RO" sz="2400" noProof="0" dirty="0">
              <a:solidFill>
                <a:srgbClr val="212529"/>
              </a:solidFill>
              <a:latin typeface="SlidoInter"/>
            </a:endParaRPr>
          </a:p>
          <a:p>
            <a:pPr>
              <a:lnSpc>
                <a:spcPct val="80000"/>
              </a:lnSpc>
            </a:pPr>
            <a:r>
              <a:rPr lang="ro-RO" sz="2400" dirty="0">
                <a:solidFill>
                  <a:srgbClr val="1A1A1A"/>
                </a:solidFill>
                <a:latin typeface="Inter"/>
              </a:rPr>
              <a:t>Îmbunătățește schimbul de cunoștințe, inovarea, îngrijirea pacienților, dezvoltarea aptitudinilor și a adaptabilității </a:t>
            </a:r>
            <a:endParaRPr lang="ro-RO" sz="2400" noProof="0" dirty="0">
              <a:solidFill>
                <a:srgbClr val="1A1A1A"/>
              </a:solidFill>
              <a:latin typeface="Inter"/>
            </a:endParaRPr>
          </a:p>
          <a:p>
            <a:pPr>
              <a:lnSpc>
                <a:spcPct val="80000"/>
              </a:lnSpc>
            </a:pPr>
            <a:r>
              <a:rPr lang="ro-RO" sz="2400" noProof="0" dirty="0">
                <a:solidFill>
                  <a:srgbClr val="1A1A1A"/>
                </a:solidFill>
                <a:latin typeface="Inter"/>
              </a:rPr>
              <a:t>Mentorat invers</a:t>
            </a:r>
          </a:p>
          <a:p>
            <a:pPr>
              <a:lnSpc>
                <a:spcPct val="80000"/>
              </a:lnSpc>
            </a:pPr>
            <a:r>
              <a:rPr lang="ro-RO" sz="2400" noProof="0" dirty="0">
                <a:solidFill>
                  <a:srgbClr val="1A1A1A"/>
                </a:solidFill>
                <a:latin typeface="Inter"/>
              </a:rPr>
              <a:t>Învățare dinamică</a:t>
            </a:r>
            <a:endParaRPr lang="ro-RO" sz="2400" noProof="0" dirty="0">
              <a:solidFill>
                <a:srgbClr val="212529"/>
              </a:solidFill>
              <a:latin typeface="SlidoInter"/>
            </a:endParaRPr>
          </a:p>
          <a:p>
            <a:pPr>
              <a:lnSpc>
                <a:spcPct val="80000"/>
              </a:lnSpc>
            </a:pPr>
            <a:r>
              <a:rPr lang="ro-RO" sz="2400" noProof="0" dirty="0">
                <a:solidFill>
                  <a:srgbClr val="1A1A1A"/>
                </a:solidFill>
                <a:latin typeface="Inter"/>
              </a:rPr>
              <a:t>Oamenii pot învăța unii de la alții</a:t>
            </a:r>
          </a:p>
          <a:p>
            <a:pPr>
              <a:lnSpc>
                <a:spcPct val="80000"/>
              </a:lnSpc>
            </a:pPr>
            <a:endParaRPr lang="ro-RO" sz="2400" noProof="0" dirty="0">
              <a:solidFill>
                <a:srgbClr val="1A1A1A"/>
              </a:solidFill>
              <a:latin typeface="Inter"/>
            </a:endParaRPr>
          </a:p>
          <a:p>
            <a:pPr>
              <a:lnSpc>
                <a:spcPct val="80000"/>
              </a:lnSpc>
            </a:pPr>
            <a:r>
              <a:rPr lang="ro-RO" sz="2400" noProof="0" dirty="0">
                <a:solidFill>
                  <a:srgbClr val="1A1A1A"/>
                </a:solidFill>
                <a:latin typeface="Inter"/>
              </a:rPr>
              <a:t>Mai multe dovezi în practică</a:t>
            </a:r>
            <a:endParaRPr lang="ro-RO" sz="2400" noProof="0" dirty="0">
              <a:solidFill>
                <a:srgbClr val="212529"/>
              </a:solidFill>
              <a:latin typeface="SlidoInter"/>
            </a:endParaRPr>
          </a:p>
          <a:p>
            <a:pPr>
              <a:lnSpc>
                <a:spcPct val="80000"/>
              </a:lnSpc>
            </a:pPr>
            <a:r>
              <a:rPr lang="ro-RO" sz="2400" noProof="0" dirty="0">
                <a:solidFill>
                  <a:srgbClr val="1A1A1A"/>
                </a:solidFill>
                <a:latin typeface="Inter"/>
              </a:rPr>
              <a:t>Pentru ajutorul </a:t>
            </a:r>
            <a:r>
              <a:rPr lang="ro-RO" sz="2400" dirty="0">
                <a:solidFill>
                  <a:srgbClr val="1A1A1A"/>
                </a:solidFill>
                <a:latin typeface="Inter"/>
              </a:rPr>
              <a:t>pacienților</a:t>
            </a:r>
            <a:endParaRPr lang="ro-RO" sz="2400" noProof="0" dirty="0">
              <a:solidFill>
                <a:srgbClr val="212529"/>
              </a:solidFill>
              <a:latin typeface="SlidoInter"/>
            </a:endParaRPr>
          </a:p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</a:pPr>
            <a:endParaRPr lang="ro-RO" sz="2400" noProof="0" dirty="0">
              <a:solidFill>
                <a:srgbClr val="212529"/>
              </a:solidFill>
              <a:latin typeface="SlidoInter"/>
            </a:endParaRPr>
          </a:p>
          <a:p>
            <a:endParaRPr lang="ro-RO" sz="2400" noProof="0" dirty="0"/>
          </a:p>
        </p:txBody>
      </p:sp>
    </p:spTree>
    <p:extLst>
      <p:ext uri="{BB962C8B-B14F-4D97-AF65-F5344CB8AC3E}">
        <p14:creationId xmlns:p14="http://schemas.microsoft.com/office/powerpoint/2010/main" val="21145705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7745235-3AFF-F962-234A-993398A06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257" y="257634"/>
            <a:ext cx="9789480" cy="993805"/>
          </a:xfrm>
        </p:spPr>
        <p:txBody>
          <a:bodyPr/>
          <a:lstStyle/>
          <a:p>
            <a:r>
              <a:rPr lang="ro-RO" sz="3000" noProof="0" dirty="0"/>
              <a:t>Cum am putea îmbunătăți colaborarea dintre profesioniștii din domeniul sănătății provenind din generații diferite?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96273C2-F0FE-D63D-18D5-E2D934CA60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5828" y="1517131"/>
            <a:ext cx="4439196" cy="3771188"/>
          </a:xfrm>
        </p:spPr>
        <p:txBody>
          <a:bodyPr/>
          <a:lstStyle/>
          <a:p>
            <a:r>
              <a:rPr lang="ro-RO" sz="2400" noProof="0" dirty="0"/>
              <a:t>Găsirea punctelor forte ale fiecărei generație și aplicându-le</a:t>
            </a:r>
          </a:p>
          <a:p>
            <a:r>
              <a:rPr lang="ro-RO" sz="2400" noProof="0" dirty="0"/>
              <a:t>Echilibrul între metodele tradiționale (și valorile relative) și beneficiile tehnologiei</a:t>
            </a:r>
          </a:p>
          <a:p>
            <a:r>
              <a:rPr lang="ro-RO" sz="2400" noProof="0" dirty="0"/>
              <a:t>Reducerea diferențelor ierarhice</a:t>
            </a:r>
          </a:p>
          <a:p>
            <a:r>
              <a:rPr lang="ro-RO" sz="2400" noProof="0" dirty="0"/>
              <a:t>Prin ascultare și dialogare</a:t>
            </a:r>
          </a:p>
          <a:p>
            <a:r>
              <a:rPr lang="ro-RO" sz="2400" noProof="0" dirty="0"/>
              <a:t>Empatie</a:t>
            </a:r>
          </a:p>
          <a:p>
            <a:r>
              <a:rPr lang="ro-RO" sz="2400" noProof="0" dirty="0"/>
              <a:t>Evenimente sociale care să întărească legăturile dintre oameni, </a:t>
            </a:r>
            <a:r>
              <a:rPr lang="ro-RO" sz="2400" noProof="0" dirty="0" err="1"/>
              <a:t>teambuilding</a:t>
            </a:r>
            <a:r>
              <a:rPr lang="ro-RO" sz="2400" noProof="0" dirty="0"/>
              <a:t>-uri</a:t>
            </a:r>
          </a:p>
          <a:p>
            <a:r>
              <a:rPr lang="ro-RO" sz="2400" noProof="0" dirty="0"/>
              <a:t>Gândirea neconvențională</a:t>
            </a:r>
            <a:endParaRPr lang="ro-RO" noProof="0" dirty="0"/>
          </a:p>
        </p:txBody>
      </p:sp>
      <p:sp>
        <p:nvSpPr>
          <p:cNvPr id="6" name="Tartalom helye 2">
            <a:extLst>
              <a:ext uri="{FF2B5EF4-FFF2-40B4-BE49-F238E27FC236}">
                <a16:creationId xmlns:a16="http://schemas.microsoft.com/office/drawing/2014/main" id="{32B1522F-348F-5409-01AF-FEF9F2356DC9}"/>
              </a:ext>
            </a:extLst>
          </p:cNvPr>
          <p:cNvSpPr txBox="1">
            <a:spLocks/>
          </p:cNvSpPr>
          <p:nvPr/>
        </p:nvSpPr>
        <p:spPr>
          <a:xfrm>
            <a:off x="5112370" y="1547998"/>
            <a:ext cx="5699061" cy="3771188"/>
          </a:xfrm>
          <a:prstGeom prst="rect">
            <a:avLst/>
          </a:prstGeom>
        </p:spPr>
        <p:txBody>
          <a:bodyPr/>
          <a:lstStyle>
            <a:lvl1pPr marL="239984" indent="-239984" algn="l" defTabSz="959937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95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99921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79890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59859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9827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9796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99764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973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2400" noProof="0" dirty="0"/>
              <a:t>Lucrând pentru același scop, sarcini comune</a:t>
            </a:r>
          </a:p>
          <a:p>
            <a:r>
              <a:rPr lang="ro-RO" sz="2400" noProof="0" dirty="0"/>
              <a:t>Încercarea de a face parte din echipă</a:t>
            </a:r>
          </a:p>
          <a:p>
            <a:r>
              <a:rPr lang="ro-RO" sz="2400" noProof="0" dirty="0"/>
              <a:t>Lucrul în echipă și cooperare</a:t>
            </a:r>
          </a:p>
          <a:p>
            <a:r>
              <a:rPr lang="ro-RO" sz="2400" noProof="0" dirty="0"/>
              <a:t>Workshop-uri (Ateliere de lucru) și educare</a:t>
            </a:r>
          </a:p>
          <a:p>
            <a:r>
              <a:rPr lang="ro-RO" sz="2400" noProof="0" dirty="0"/>
              <a:t>Training-ul H-PASS</a:t>
            </a:r>
          </a:p>
          <a:p>
            <a:r>
              <a:rPr lang="ro-RO" sz="2400" noProof="0" dirty="0"/>
              <a:t>Mentorat/Sistem de prieteni (parteneriat)</a:t>
            </a:r>
          </a:p>
          <a:p>
            <a:r>
              <a:rPr lang="ro-RO" sz="2400" noProof="0" dirty="0"/>
              <a:t>Implicarea în training-uri de comunicare</a:t>
            </a:r>
          </a:p>
          <a:p>
            <a:r>
              <a:rPr lang="ro-RO" sz="2400" noProof="0" dirty="0"/>
              <a:t> Seminare scurte cu scop specific</a:t>
            </a:r>
          </a:p>
          <a:p>
            <a:r>
              <a:rPr lang="ro-RO" sz="2400" noProof="0" dirty="0"/>
              <a:t>Adoptarea de protocoale</a:t>
            </a:r>
          </a:p>
          <a:p>
            <a:endParaRPr lang="ro-RO" sz="2400" noProof="0" dirty="0"/>
          </a:p>
          <a:p>
            <a:endParaRPr lang="ro-RO" sz="2400" noProof="0" dirty="0"/>
          </a:p>
          <a:p>
            <a:endParaRPr lang="ro-RO" sz="2400" noProof="0" dirty="0"/>
          </a:p>
          <a:p>
            <a:endParaRPr lang="ro-RO" sz="2400" noProof="0" dirty="0"/>
          </a:p>
          <a:p>
            <a:endParaRPr lang="ro-RO" sz="2400" noProof="0" dirty="0"/>
          </a:p>
          <a:p>
            <a:endParaRPr lang="ro-RO" sz="2400" noProof="0" dirty="0"/>
          </a:p>
        </p:txBody>
      </p:sp>
    </p:spTree>
    <p:extLst>
      <p:ext uri="{BB962C8B-B14F-4D97-AF65-F5344CB8AC3E}">
        <p14:creationId xmlns:p14="http://schemas.microsoft.com/office/powerpoint/2010/main" val="3392172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6B0554-30D4-AC6E-FDEB-EA054F8DA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Sfârșitul unității de învățare</a:t>
            </a:r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0B5AD-9259-3B2C-6386-4CE656EDB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717" y="1415733"/>
            <a:ext cx="5247317" cy="715437"/>
          </a:xfrm>
        </p:spPr>
        <p:txBody>
          <a:bodyPr anchor="b">
            <a:normAutofit/>
          </a:bodyPr>
          <a:lstStyle/>
          <a:p>
            <a:r>
              <a:rPr lang="ro-RO" b="1" noProof="0" dirty="0"/>
              <a:t>Conflictele informaționale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0985AFA-AD66-AD2D-BD80-DDA124707683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00470707"/>
              </p:ext>
            </p:extLst>
          </p:nvPr>
        </p:nvGraphicFramePr>
        <p:xfrm>
          <a:off x="364717" y="2131170"/>
          <a:ext cx="10070329" cy="3771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7D09291-5A3E-30A4-6B5C-E8D544B96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o-RO" sz="1200" noProof="0" dirty="0"/>
              <a:t>Project: 101101139 — H-PASS — EU4H-2022-PJ</a:t>
            </a:r>
          </a:p>
        </p:txBody>
      </p:sp>
    </p:spTree>
    <p:extLst>
      <p:ext uri="{BB962C8B-B14F-4D97-AF65-F5344CB8AC3E}">
        <p14:creationId xmlns:p14="http://schemas.microsoft.com/office/powerpoint/2010/main" val="3279161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9E18A-55DD-7928-52D5-1145FB07C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931" y="1500035"/>
            <a:ext cx="4217463" cy="716688"/>
          </a:xfrm>
        </p:spPr>
        <p:txBody>
          <a:bodyPr anchor="b">
            <a:normAutofit/>
          </a:bodyPr>
          <a:lstStyle/>
          <a:p>
            <a:r>
              <a:rPr lang="ro-RO" b="1" dirty="0"/>
              <a:t>Conflictele de valori</a:t>
            </a:r>
            <a:r>
              <a:rPr lang="ro-RO" b="1" noProof="0" dirty="0"/>
              <a:t>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10FA6D5-F0D9-84E7-CF60-415A61215F8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96865762"/>
              </p:ext>
            </p:extLst>
          </p:nvPr>
        </p:nvGraphicFramePr>
        <p:xfrm>
          <a:off x="556931" y="2216723"/>
          <a:ext cx="9685900" cy="3771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DADD9EF-9722-6859-F29C-BB9F421A5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o-RO" sz="1200" noProof="0" dirty="0"/>
              <a:t>Project: 101101139 — H-PASS — EU4H-2022-PJ</a:t>
            </a:r>
          </a:p>
        </p:txBody>
      </p:sp>
    </p:spTree>
    <p:extLst>
      <p:ext uri="{BB962C8B-B14F-4D97-AF65-F5344CB8AC3E}">
        <p14:creationId xmlns:p14="http://schemas.microsoft.com/office/powerpoint/2010/main" val="4037082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45FC1-0B2E-F9AC-856A-BCB30FA10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931" y="1798320"/>
            <a:ext cx="4245851" cy="697454"/>
          </a:xfrm>
        </p:spPr>
        <p:txBody>
          <a:bodyPr/>
          <a:lstStyle/>
          <a:p>
            <a:r>
              <a:rPr lang="ro-RO" b="1" noProof="0" dirty="0"/>
              <a:t>Conflictele de interes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EE82754-81A7-305A-C88B-F5BEB22BA619}"/>
              </a:ext>
            </a:extLst>
          </p:cNvPr>
          <p:cNvSpPr/>
          <p:nvPr/>
        </p:nvSpPr>
        <p:spPr>
          <a:xfrm>
            <a:off x="556931" y="2990317"/>
            <a:ext cx="9685900" cy="982285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o-RO" sz="2400" noProof="0" dirty="0"/>
              <a:t>	</a:t>
            </a:r>
            <a:r>
              <a:rPr lang="ro-RO" sz="2400" dirty="0"/>
              <a:t>       </a:t>
            </a:r>
            <a:r>
              <a:rPr lang="ro-RO" sz="2800" noProof="0" dirty="0"/>
              <a:t>	</a:t>
            </a:r>
            <a:r>
              <a:rPr lang="ro-RO" sz="2400" noProof="0" dirty="0"/>
              <a:t>Concurența pentru nevoi sau resurse precum bani sau timp. </a:t>
            </a:r>
            <a:endParaRPr lang="ro-RO" sz="2800" noProof="0" dirty="0"/>
          </a:p>
        </p:txBody>
      </p:sp>
      <p:pic>
        <p:nvPicPr>
          <p:cNvPr id="6" name="Graphic 5" descr="Flying Money outline">
            <a:extLst>
              <a:ext uri="{FF2B5EF4-FFF2-40B4-BE49-F238E27FC236}">
                <a16:creationId xmlns:a16="http://schemas.microsoft.com/office/drawing/2014/main" id="{6602FA6A-6FDC-8BBF-4E10-8C906A6229D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3086" y="3050849"/>
            <a:ext cx="861219" cy="86121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BBE6E-6DE8-AF61-7DE2-63358FE8A2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o-RO" sz="1200" noProof="0" dirty="0"/>
              <a:t>Project: 101101139 — H-PASS — EU4H-2022-PJ</a:t>
            </a:r>
          </a:p>
        </p:txBody>
      </p:sp>
    </p:spTree>
    <p:extLst>
      <p:ext uri="{BB962C8B-B14F-4D97-AF65-F5344CB8AC3E}">
        <p14:creationId xmlns:p14="http://schemas.microsoft.com/office/powerpoint/2010/main" val="742888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62280-DB46-B208-8444-13412CD40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1631724"/>
            <a:ext cx="6698595" cy="808320"/>
          </a:xfrm>
        </p:spPr>
        <p:txBody>
          <a:bodyPr anchor="b">
            <a:normAutofit/>
          </a:bodyPr>
          <a:lstStyle/>
          <a:p>
            <a:r>
              <a:rPr kumimoji="0" lang="ro-RO" sz="4000" b="1" i="0" u="none" strike="noStrike" kern="1200" cap="none" spc="0" normalizeH="0" baseline="0" noProof="0" dirty="0">
                <a:ln>
                  <a:noFill/>
                </a:ln>
                <a:solidFill>
                  <a:srgbClr val="1A75DB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Conflictele relaționale</a:t>
            </a:r>
            <a:endParaRPr lang="ro-RO" b="1" strike="sngStrike" noProof="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344DF3E-618F-63D1-479E-4FF290F5422A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81924549"/>
              </p:ext>
            </p:extLst>
          </p:nvPr>
        </p:nvGraphicFramePr>
        <p:xfrm>
          <a:off x="603457" y="2402891"/>
          <a:ext cx="9534837" cy="3595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584BA3-299A-33D5-5F3D-835F58FF94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o-RO" sz="1200" noProof="0" dirty="0"/>
              <a:t>Project: 101101139 — H-PASS — EU4H-2022-PJ</a:t>
            </a:r>
          </a:p>
        </p:txBody>
      </p:sp>
    </p:spTree>
    <p:extLst>
      <p:ext uri="{BB962C8B-B14F-4D97-AF65-F5344CB8AC3E}">
        <p14:creationId xmlns:p14="http://schemas.microsoft.com/office/powerpoint/2010/main" val="654883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7A1FE-CF05-048D-4FE7-4A8021C4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1898106"/>
            <a:ext cx="4374943" cy="644317"/>
          </a:xfrm>
        </p:spPr>
        <p:txBody>
          <a:bodyPr anchor="b">
            <a:normAutofit/>
          </a:bodyPr>
          <a:lstStyle/>
          <a:p>
            <a:r>
              <a:rPr lang="ro-RO" b="1" noProof="0" dirty="0"/>
              <a:t>Conflictele structurale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D09D099-CA68-8A3F-FC86-B74EC0A5FA1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25887053"/>
              </p:ext>
            </p:extLst>
          </p:nvPr>
        </p:nvGraphicFramePr>
        <p:xfrm>
          <a:off x="603457" y="2696636"/>
          <a:ext cx="9685900" cy="3274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E0E0EAE-8068-B366-7FAD-C8B6F17BB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o-RO" sz="1200" noProof="0" dirty="0"/>
              <a:t>Project: 101101139 — H-PASS — EU4H-2022-PJ</a:t>
            </a:r>
          </a:p>
        </p:txBody>
      </p:sp>
    </p:spTree>
    <p:extLst>
      <p:ext uri="{BB962C8B-B14F-4D97-AF65-F5344CB8AC3E}">
        <p14:creationId xmlns:p14="http://schemas.microsoft.com/office/powerpoint/2010/main" val="3973667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4FD5AB-7ED3-47D6-975F-C266FF61CB98}"/>
              </a:ext>
            </a:extLst>
          </p:cNvPr>
          <p:cNvSpPr txBox="1"/>
          <p:nvPr/>
        </p:nvSpPr>
        <p:spPr>
          <a:xfrm>
            <a:off x="339634" y="618309"/>
            <a:ext cx="10694125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3600" dirty="0" err="1"/>
              <a:t>Conceptul</a:t>
            </a:r>
            <a:r>
              <a:rPr lang="en-GB" sz="3600" dirty="0"/>
              <a:t> de </a:t>
            </a:r>
            <a:r>
              <a:rPr lang="en-GB" sz="3600" dirty="0" err="1"/>
              <a:t>generații</a:t>
            </a:r>
            <a:r>
              <a:rPr lang="en-GB" sz="3600" dirty="0"/>
              <a:t> </a:t>
            </a:r>
            <a:r>
              <a:rPr lang="en-GB" sz="3600" dirty="0" err="1"/>
              <a:t>sociale</a:t>
            </a:r>
            <a:r>
              <a:rPr lang="en-GB" sz="3600" dirty="0"/>
              <a:t> </a:t>
            </a:r>
            <a:r>
              <a:rPr lang="en-GB" sz="3600" dirty="0" err="1"/>
              <a:t>reprezintă</a:t>
            </a:r>
            <a:r>
              <a:rPr lang="en-GB" sz="3600" dirty="0"/>
              <a:t> </a:t>
            </a:r>
            <a:r>
              <a:rPr lang="en-GB" sz="3600" dirty="0" err="1"/>
              <a:t>modalități</a:t>
            </a:r>
            <a:r>
              <a:rPr lang="en-GB" sz="3600" dirty="0"/>
              <a:t> de </a:t>
            </a:r>
            <a:r>
              <a:rPr lang="en-GB" sz="3600" dirty="0" err="1"/>
              <a:t>înțelegere</a:t>
            </a:r>
            <a:r>
              <a:rPr lang="en-GB" sz="3600" dirty="0"/>
              <a:t> a </a:t>
            </a:r>
            <a:r>
              <a:rPr lang="en-GB" sz="3600" dirty="0" err="1"/>
              <a:t>evoluției</a:t>
            </a:r>
            <a:r>
              <a:rPr lang="en-GB" sz="3600" dirty="0"/>
              <a:t> </a:t>
            </a:r>
            <a:r>
              <a:rPr lang="en-GB" sz="3600" dirty="0" err="1"/>
              <a:t>societății</a:t>
            </a:r>
            <a:endParaRPr lang="en-GB" sz="36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3600" dirty="0" err="1"/>
              <a:t>Fiecare</a:t>
            </a:r>
            <a:r>
              <a:rPr lang="en-GB" sz="3600" dirty="0"/>
              <a:t> </a:t>
            </a:r>
            <a:r>
              <a:rPr lang="en-GB" sz="3600" dirty="0" err="1"/>
              <a:t>generație</a:t>
            </a:r>
            <a:r>
              <a:rPr lang="en-GB" sz="3600" dirty="0"/>
              <a:t> </a:t>
            </a:r>
            <a:r>
              <a:rPr lang="en-GB" sz="3600" dirty="0" err="1"/>
              <a:t>este</a:t>
            </a:r>
            <a:r>
              <a:rPr lang="en-GB" sz="3600" dirty="0"/>
              <a:t> </a:t>
            </a:r>
            <a:r>
              <a:rPr lang="en-GB" sz="3600" dirty="0" err="1"/>
              <a:t>modelată</a:t>
            </a:r>
            <a:r>
              <a:rPr lang="en-GB" sz="3600" dirty="0"/>
              <a:t> de </a:t>
            </a:r>
            <a:r>
              <a:rPr lang="en-GB" sz="3600" dirty="0" err="1"/>
              <a:t>evenimente</a:t>
            </a:r>
            <a:r>
              <a:rPr lang="en-GB" sz="3600" dirty="0"/>
              <a:t> </a:t>
            </a:r>
            <a:r>
              <a:rPr lang="en-GB" sz="3600" dirty="0" err="1"/>
              <a:t>istorice</a:t>
            </a:r>
            <a:r>
              <a:rPr lang="en-GB" sz="3600" dirty="0"/>
              <a:t> </a:t>
            </a:r>
            <a:r>
              <a:rPr lang="en-GB" sz="3600" dirty="0" err="1"/>
              <a:t>și</a:t>
            </a:r>
            <a:r>
              <a:rPr lang="en-GB" sz="3600" dirty="0"/>
              <a:t> </a:t>
            </a:r>
            <a:r>
              <a:rPr lang="en-GB" sz="3600" dirty="0" err="1"/>
              <a:t>transformări</a:t>
            </a:r>
            <a:r>
              <a:rPr lang="en-GB" sz="3600" dirty="0"/>
              <a:t> </a:t>
            </a:r>
            <a:r>
              <a:rPr lang="en-GB" sz="3600" dirty="0" err="1"/>
              <a:t>tehnologice</a:t>
            </a:r>
            <a:endParaRPr lang="en-GB" sz="36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3600" dirty="0"/>
              <a:t>Teoria </a:t>
            </a:r>
            <a:r>
              <a:rPr lang="en-GB" sz="3600" dirty="0" err="1"/>
              <a:t>generațională</a:t>
            </a:r>
            <a:r>
              <a:rPr lang="en-GB" sz="3600" dirty="0"/>
              <a:t> Strauss-Howe (1991) - </a:t>
            </a:r>
            <a:r>
              <a:rPr lang="en-GB" sz="3600" dirty="0" err="1"/>
              <a:t>evenimente</a:t>
            </a:r>
            <a:r>
              <a:rPr lang="en-GB" sz="3600" dirty="0"/>
              <a:t> </a:t>
            </a:r>
            <a:r>
              <a:rPr lang="en-GB" sz="3600" dirty="0" err="1"/>
              <a:t>istorice</a:t>
            </a:r>
            <a:r>
              <a:rPr lang="en-GB" sz="3600" dirty="0"/>
              <a:t> </a:t>
            </a:r>
            <a:r>
              <a:rPr lang="en-GB" sz="3600" dirty="0" err="1"/>
              <a:t>asociate</a:t>
            </a:r>
            <a:r>
              <a:rPr lang="en-GB" sz="3600" dirty="0"/>
              <a:t> cu </a:t>
            </a:r>
            <a:r>
              <a:rPr lang="en-GB" sz="3600" dirty="0" err="1"/>
              <a:t>personaje</a:t>
            </a:r>
            <a:r>
              <a:rPr lang="en-GB" sz="3600" dirty="0"/>
              <a:t> </a:t>
            </a:r>
            <a:r>
              <a:rPr lang="en-GB" sz="3600" dirty="0" err="1"/>
              <a:t>generaționale</a:t>
            </a:r>
            <a:endParaRPr lang="en-GB" sz="36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3600" dirty="0" err="1"/>
              <a:t>Fiecare</a:t>
            </a:r>
            <a:r>
              <a:rPr lang="en-GB" sz="3600" dirty="0"/>
              <a:t> </a:t>
            </a:r>
            <a:r>
              <a:rPr lang="en-GB" sz="3600" dirty="0" err="1"/>
              <a:t>generație</a:t>
            </a:r>
            <a:r>
              <a:rPr lang="en-GB" sz="3600" dirty="0"/>
              <a:t> </a:t>
            </a:r>
            <a:r>
              <a:rPr lang="en-GB" sz="3600" dirty="0" err="1"/>
              <a:t>creează</a:t>
            </a:r>
            <a:r>
              <a:rPr lang="en-GB" sz="3600" dirty="0"/>
              <a:t> o </a:t>
            </a:r>
            <a:r>
              <a:rPr lang="en-GB" sz="3600" dirty="0" err="1"/>
              <a:t>nouă</a:t>
            </a:r>
            <a:r>
              <a:rPr lang="en-GB" sz="3600" dirty="0"/>
              <a:t> </a:t>
            </a:r>
            <a:r>
              <a:rPr lang="en-GB" sz="3600" dirty="0" err="1"/>
              <a:t>eră</a:t>
            </a:r>
            <a:r>
              <a:rPr lang="en-GB" sz="3600" dirty="0"/>
              <a:t> </a:t>
            </a:r>
            <a:r>
              <a:rPr lang="en-GB" sz="3600" dirty="0" err="1"/>
              <a:t>socială</a:t>
            </a:r>
            <a:r>
              <a:rPr lang="en-GB" sz="3600" dirty="0"/>
              <a:t> care </a:t>
            </a:r>
            <a:r>
              <a:rPr lang="en-GB" sz="3600" dirty="0" err="1"/>
              <a:t>durează</a:t>
            </a:r>
            <a:r>
              <a:rPr lang="en-GB" sz="3600" dirty="0"/>
              <a:t> 20-25 de ani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3600" dirty="0" err="1"/>
              <a:t>Utilă</a:t>
            </a:r>
            <a:r>
              <a:rPr lang="en-GB" sz="3600" dirty="0"/>
              <a:t> </a:t>
            </a:r>
            <a:r>
              <a:rPr lang="en-GB" sz="3600" dirty="0" err="1"/>
              <a:t>pentru</a:t>
            </a:r>
            <a:r>
              <a:rPr lang="en-GB" sz="3600" dirty="0"/>
              <a:t> marketing, management </a:t>
            </a:r>
            <a:r>
              <a:rPr lang="en-GB" sz="3600" dirty="0" err="1"/>
              <a:t>și</a:t>
            </a:r>
            <a:r>
              <a:rPr lang="en-GB" sz="3600" dirty="0"/>
              <a:t> </a:t>
            </a:r>
            <a:r>
              <a:rPr lang="en-GB" sz="3600" dirty="0" err="1"/>
              <a:t>studii</a:t>
            </a:r>
            <a:r>
              <a:rPr lang="en-GB" sz="3600" dirty="0"/>
              <a:t> </a:t>
            </a:r>
            <a:r>
              <a:rPr lang="en-GB" sz="3600" dirty="0" err="1"/>
              <a:t>sociale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69253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02035F49-35D4-55C6-E9E2-3F181E432D50}"/>
              </a:ext>
            </a:extLst>
          </p:cNvPr>
          <p:cNvGrpSpPr/>
          <p:nvPr/>
        </p:nvGrpSpPr>
        <p:grpSpPr>
          <a:xfrm>
            <a:off x="135473" y="0"/>
            <a:ext cx="10805054" cy="6250193"/>
            <a:chOff x="135473" y="0"/>
            <a:chExt cx="10805054" cy="6250193"/>
          </a:xfrm>
        </p:grpSpPr>
        <p:pic>
          <p:nvPicPr>
            <p:cNvPr id="4" name="Picture 2" descr="X, Y, Z Genrációk – miben különbözünk">
              <a:extLst>
                <a:ext uri="{FF2B5EF4-FFF2-40B4-BE49-F238E27FC236}">
                  <a16:creationId xmlns:a16="http://schemas.microsoft.com/office/drawing/2014/main" id="{265C8239-435A-4AAC-6827-D52B730940E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960" t="13878" r="-1664" b="12077"/>
            <a:stretch/>
          </p:blipFill>
          <p:spPr bwMode="auto">
            <a:xfrm>
              <a:off x="135473" y="0"/>
              <a:ext cx="10805054" cy="5525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C9437BB-4124-A79B-6B92-F56C80D5B62C}"/>
                </a:ext>
              </a:extLst>
            </p:cNvPr>
            <p:cNvSpPr/>
            <p:nvPr/>
          </p:nvSpPr>
          <p:spPr>
            <a:xfrm>
              <a:off x="1015594" y="5676129"/>
              <a:ext cx="1602889" cy="574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noProof="0" dirty="0">
                  <a:solidFill>
                    <a:schemeClr val="tx1"/>
                  </a:solidFill>
                </a:rPr>
                <a:t>Născuți în anii 1946-1964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DAD5852-CF50-95BB-ECC8-F9A19A5D9E1F}"/>
                </a:ext>
              </a:extLst>
            </p:cNvPr>
            <p:cNvSpPr/>
            <p:nvPr/>
          </p:nvSpPr>
          <p:spPr>
            <a:xfrm>
              <a:off x="1015593" y="5053980"/>
              <a:ext cx="1602889" cy="574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sz="2600" b="1" noProof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Boomers</a:t>
              </a:r>
              <a:endParaRPr lang="ro-RO" sz="2600" b="1" noProof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7C78C8A-1375-06BE-E0A4-3BB9F3844F78}"/>
                </a:ext>
              </a:extLst>
            </p:cNvPr>
            <p:cNvSpPr/>
            <p:nvPr/>
          </p:nvSpPr>
          <p:spPr>
            <a:xfrm>
              <a:off x="3115127" y="5053980"/>
              <a:ext cx="1891554" cy="574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sz="2600" b="1" noProof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Generația X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50F13C6-A307-CE52-8CB3-090CCE89B037}"/>
                </a:ext>
              </a:extLst>
            </p:cNvPr>
            <p:cNvSpPr/>
            <p:nvPr/>
          </p:nvSpPr>
          <p:spPr>
            <a:xfrm>
              <a:off x="3259459" y="5676129"/>
              <a:ext cx="1747222" cy="574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noProof="0" dirty="0">
                  <a:solidFill>
                    <a:schemeClr val="tx1"/>
                  </a:solidFill>
                </a:rPr>
                <a:t>Născuți în anii 1960-1970/1980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27E3F7B-8A3D-394A-07CB-F0378C504229}"/>
                </a:ext>
              </a:extLst>
            </p:cNvPr>
            <p:cNvSpPr/>
            <p:nvPr/>
          </p:nvSpPr>
          <p:spPr>
            <a:xfrm>
              <a:off x="5666482" y="5053980"/>
              <a:ext cx="1891554" cy="574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sz="2600" b="1" noProof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Generația Y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DEFBA05-D4CD-6EEF-348E-94004158EB09}"/>
                </a:ext>
              </a:extLst>
            </p:cNvPr>
            <p:cNvSpPr/>
            <p:nvPr/>
          </p:nvSpPr>
          <p:spPr>
            <a:xfrm>
              <a:off x="5738648" y="5676129"/>
              <a:ext cx="1747222" cy="574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noProof="0" dirty="0">
                  <a:solidFill>
                    <a:schemeClr val="tx1"/>
                  </a:solidFill>
                </a:rPr>
                <a:t>Născuți în anii 1980/1990-2000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DADB43F-9FEB-FEC4-C030-33ACC54AD326}"/>
                </a:ext>
              </a:extLst>
            </p:cNvPr>
            <p:cNvSpPr/>
            <p:nvPr/>
          </p:nvSpPr>
          <p:spPr>
            <a:xfrm>
              <a:off x="8255041" y="5053980"/>
              <a:ext cx="1891554" cy="574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sz="2600" b="1" noProof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Generația Z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2E80071-EBDB-3D72-25ED-B38A7FF38A49}"/>
                </a:ext>
              </a:extLst>
            </p:cNvPr>
            <p:cNvSpPr/>
            <p:nvPr/>
          </p:nvSpPr>
          <p:spPr>
            <a:xfrm>
              <a:off x="8327207" y="5628044"/>
              <a:ext cx="1747222" cy="574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noProof="0" dirty="0">
                  <a:solidFill>
                    <a:schemeClr val="tx1"/>
                  </a:solidFill>
                </a:rPr>
                <a:t>Născuți în anii 2000-2010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CFD43A7-2015-811F-A83C-6A7C5B255DA0}"/>
                </a:ext>
              </a:extLst>
            </p:cNvPr>
            <p:cNvSpPr/>
            <p:nvPr/>
          </p:nvSpPr>
          <p:spPr>
            <a:xfrm>
              <a:off x="284073" y="279701"/>
              <a:ext cx="1742739" cy="69093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noProof="0" dirty="0">
                  <a:solidFill>
                    <a:sysClr val="windowText" lastClr="000000"/>
                  </a:solidFill>
                </a:rPr>
                <a:t>SCRIE-MI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7FAD770-ACD9-F645-E5C4-103E2B3BB599}"/>
                </a:ext>
              </a:extLst>
            </p:cNvPr>
            <p:cNvSpPr/>
            <p:nvPr/>
          </p:nvSpPr>
          <p:spPr>
            <a:xfrm>
              <a:off x="2564692" y="290459"/>
              <a:ext cx="1742739" cy="69093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noProof="0" dirty="0">
                  <a:solidFill>
                    <a:sysClr val="windowText" lastClr="000000"/>
                  </a:solidFill>
                </a:rPr>
                <a:t>SUNĂ-MĂ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EE71C91-34FD-0A7B-BBC8-E21575E6C55A}"/>
                </a:ext>
              </a:extLst>
            </p:cNvPr>
            <p:cNvSpPr/>
            <p:nvPr/>
          </p:nvSpPr>
          <p:spPr>
            <a:xfrm>
              <a:off x="6574607" y="290459"/>
              <a:ext cx="1742739" cy="69093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noProof="0" dirty="0">
                  <a:solidFill>
                    <a:sysClr val="windowText" lastClr="000000"/>
                  </a:solidFill>
                </a:rPr>
                <a:t>SCRIE-MI EMAIL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40FCEBC-C738-C18B-6436-3B417CF20213}"/>
                </a:ext>
              </a:extLst>
            </p:cNvPr>
            <p:cNvSpPr/>
            <p:nvPr/>
          </p:nvSpPr>
          <p:spPr>
            <a:xfrm>
              <a:off x="8964581" y="306270"/>
              <a:ext cx="1742739" cy="69093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noProof="0" dirty="0">
                  <a:solidFill>
                    <a:sysClr val="windowText" lastClr="000000"/>
                  </a:solidFill>
                </a:rPr>
                <a:t>SCRIE-MI MESAJ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43724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APP_VERSION" val="1.14.0.5919"/>
  <p:tag name="SLIDO_PRESENTATION_ID" val="6fced902-de01-4395-af48-7b21b6a15264"/>
  <p:tag name="SLIDO_EVENT_UUID" val="46650eea-1bec-4c48-8938-634bd8fee995"/>
  <p:tag name="SLIDO_EVENT_SECTION_UUID" val="56f029f3-5928-4928-b138-6475f4ded410"/>
</p:tagLst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WP1" id="{4B36F218-781F-48EA-A3A4-3C68CE2B9DF0}" vid="{CFB3FBCA-A14A-4BF6-A7F1-DEE90507213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19D27F-485F-424B-BBA9-7FA72AD92939}">
  <ds:schemaRefs>
    <ds:schemaRef ds:uri="0cb709d3-8535-4900-99f2-74827045ee9b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3f9b33f2-e184-4f9f-88d2-a82b0ebeece2"/>
    <ds:schemaRef ds:uri="2da7511b-2940-4308-a464-b67521a1cece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2A34CF-6A49-4DBE-AE8D-413A21CD0D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H-PASS_presentation_WP1_25July2023</Template>
  <TotalTime>5192</TotalTime>
  <Words>1007</Words>
  <Application>Microsoft Office PowerPoint</Application>
  <PresentationFormat>Custom</PresentationFormat>
  <Paragraphs>150</Paragraphs>
  <Slides>22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Calibri</vt:lpstr>
      <vt:lpstr>Calibri Light</vt:lpstr>
      <vt:lpstr>Inter</vt:lpstr>
      <vt:lpstr>SlidoInter</vt:lpstr>
      <vt:lpstr>Wingdings</vt:lpstr>
      <vt:lpstr>Tema di Office</vt:lpstr>
      <vt:lpstr>Office Theme</vt:lpstr>
      <vt:lpstr>1_Tema di Office</vt:lpstr>
      <vt:lpstr>Modulul 2 Ziua 2 Training sincron</vt:lpstr>
      <vt:lpstr>Tipurile de Conflict în Domeniul Sănătății  Conflicte informaționale Conflicte de valori Conflicte de interes Conflicte relaționale Conflicte structurale</vt:lpstr>
      <vt:lpstr>Conflictele informaționale</vt:lpstr>
      <vt:lpstr>Conflictele de valori </vt:lpstr>
      <vt:lpstr>Conflictele de interes</vt:lpstr>
      <vt:lpstr>Conflictele relaționale</vt:lpstr>
      <vt:lpstr>Conflictele structurale</vt:lpstr>
      <vt:lpstr>PowerPoint Presentation</vt:lpstr>
      <vt:lpstr>PowerPoint Presentation</vt:lpstr>
      <vt:lpstr>Silent Generation (1928-1945)</vt:lpstr>
      <vt:lpstr>Baby Boomers (1946-1964)</vt:lpstr>
      <vt:lpstr>Generația X (1965-1980)</vt:lpstr>
      <vt:lpstr>Generația Y - Millennials (1981-1996)</vt:lpstr>
      <vt:lpstr>Generația Z (1997-2012)</vt:lpstr>
      <vt:lpstr>Generația Alpha (2010-prezent)</vt:lpstr>
      <vt:lpstr>Evoluția Tehnologică și Generațiile</vt:lpstr>
      <vt:lpstr>Analiza Comparativă</vt:lpstr>
      <vt:lpstr>Concluzii</vt:lpstr>
      <vt:lpstr>PowerPoint Presentation</vt:lpstr>
      <vt:lpstr>Care sunt beneficiile care pot apărea atunci când diferite generații lucrează împreună în domeniul sănătății?</vt:lpstr>
      <vt:lpstr>Cum am putea îmbunătăți colaborarea dintre profesioniștii din domeniul sănătății provenind din generații diferite?</vt:lpstr>
      <vt:lpstr>Sfârșitul unității de învățare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STEERING COMMITTEE MEETING</dc:title>
  <dc:creator>szogi.melinda</dc:creator>
  <cp:lastModifiedBy>Octavia Gligor</cp:lastModifiedBy>
  <cp:revision>83</cp:revision>
  <dcterms:created xsi:type="dcterms:W3CDTF">2023-07-21T15:01:30Z</dcterms:created>
  <dcterms:modified xsi:type="dcterms:W3CDTF">2026-04-08T11:35:54Z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