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5" r:id="rId1"/>
    <p:sldMasterId id="2147483695" r:id="rId2"/>
  </p:sldMasterIdLst>
  <p:notesMasterIdLst>
    <p:notesMasterId r:id="rId14"/>
  </p:notesMasterIdLst>
  <p:sldIdLst>
    <p:sldId id="256" r:id="rId3"/>
    <p:sldId id="389" r:id="rId4"/>
    <p:sldId id="374" r:id="rId5"/>
    <p:sldId id="391" r:id="rId6"/>
    <p:sldId id="392" r:id="rId7"/>
    <p:sldId id="395" r:id="rId8"/>
    <p:sldId id="387" r:id="rId9"/>
    <p:sldId id="390" r:id="rId10"/>
    <p:sldId id="393" r:id="rId11"/>
    <p:sldId id="394" r:id="rId12"/>
    <p:sldId id="257" r:id="rId13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DC"/>
    <a:srgbClr val="FFEBFA"/>
    <a:srgbClr val="00C6D6"/>
    <a:srgbClr val="FFCDF3"/>
    <a:srgbClr val="AB0084"/>
    <a:srgbClr val="0063DC"/>
    <a:srgbClr val="FB0087"/>
    <a:srgbClr val="02FF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75F878-E45D-4A48-9966-6154350D32D6}" v="5" dt="2026-04-08T15:35:45.469"/>
  </p1510:revLst>
</p1510:revInfo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Világos stílus 3 – 5. jelölőszín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201"/>
    <p:restoredTop sz="93450" autoAdjust="0"/>
  </p:normalViewPr>
  <p:slideViewPr>
    <p:cSldViewPr snapToGrid="0">
      <p:cViewPr varScale="1">
        <p:scale>
          <a:sx n="70" d="100"/>
          <a:sy n="70" d="100"/>
        </p:scale>
        <p:origin x="97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80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ctavia Gligor" userId="e69cddd200b289c7" providerId="LiveId" clId="{63DFBC67-2417-417A-A85E-D6DC50EF74FB}"/>
    <pc:docChg chg="undo custSel addSld delSld modSld delMainMaster">
      <pc:chgData name="Octavia Gligor" userId="e69cddd200b289c7" providerId="LiveId" clId="{63DFBC67-2417-417A-A85E-D6DC50EF74FB}" dt="2026-04-08T15:35:45.442" v="12"/>
      <pc:docMkLst>
        <pc:docMk/>
      </pc:docMkLst>
      <pc:sldChg chg="addSp modSp add mod">
        <pc:chgData name="Octavia Gligor" userId="e69cddd200b289c7" providerId="LiveId" clId="{63DFBC67-2417-417A-A85E-D6DC50EF74FB}" dt="2026-04-08T15:35:25.715" v="7" actId="1076"/>
        <pc:sldMkLst>
          <pc:docMk/>
          <pc:sldMk cId="839785364" sldId="256"/>
        </pc:sldMkLst>
        <pc:spChg chg="mod">
          <ac:chgData name="Octavia Gligor" userId="e69cddd200b289c7" providerId="LiveId" clId="{63DFBC67-2417-417A-A85E-D6DC50EF74FB}" dt="2026-04-08T15:35:08.553" v="4"/>
          <ac:spMkLst>
            <pc:docMk/>
            <pc:sldMk cId="839785364" sldId="256"/>
            <ac:spMk id="2" creationId="{00000000-0000-0000-0000-000000000000}"/>
          </ac:spMkLst>
        </pc:spChg>
        <pc:spChg chg="mod">
          <ac:chgData name="Octavia Gligor" userId="e69cddd200b289c7" providerId="LiveId" clId="{63DFBC67-2417-417A-A85E-D6DC50EF74FB}" dt="2026-04-08T15:35:25.715" v="7" actId="1076"/>
          <ac:spMkLst>
            <pc:docMk/>
            <pc:sldMk cId="839785364" sldId="256"/>
            <ac:spMk id="3" creationId="{42C95AA1-FFFF-E9B2-3ADE-D6654F6417B4}"/>
          </ac:spMkLst>
        </pc:spChg>
        <pc:spChg chg="add mod">
          <ac:chgData name="Octavia Gligor" userId="e69cddd200b289c7" providerId="LiveId" clId="{63DFBC67-2417-417A-A85E-D6DC50EF74FB}" dt="2026-04-08T15:35:18.855" v="5"/>
          <ac:spMkLst>
            <pc:docMk/>
            <pc:sldMk cId="839785364" sldId="256"/>
            <ac:spMk id="4" creationId="{D261DC9C-4166-D213-9017-6C7EBAB82425}"/>
          </ac:spMkLst>
        </pc:spChg>
      </pc:sldChg>
      <pc:sldChg chg="add">
        <pc:chgData name="Octavia Gligor" userId="e69cddd200b289c7" providerId="LiveId" clId="{63DFBC67-2417-417A-A85E-D6DC50EF74FB}" dt="2026-04-08T15:35:45.442" v="12"/>
        <pc:sldMkLst>
          <pc:docMk/>
          <pc:sldMk cId="2080289239" sldId="257"/>
        </pc:sldMkLst>
      </pc:sldChg>
      <pc:sldChg chg="modSp del mod">
        <pc:chgData name="Octavia Gligor" userId="e69cddd200b289c7" providerId="LiveId" clId="{63DFBC67-2417-417A-A85E-D6DC50EF74FB}" dt="2026-04-08T15:35:29.086" v="8" actId="47"/>
        <pc:sldMkLst>
          <pc:docMk/>
          <pc:sldMk cId="1673876862" sldId="272"/>
        </pc:sldMkLst>
        <pc:spChg chg="mod">
          <ac:chgData name="Octavia Gligor" userId="e69cddd200b289c7" providerId="LiveId" clId="{63DFBC67-2417-417A-A85E-D6DC50EF74FB}" dt="2026-04-08T15:35:03.163" v="2" actId="20577"/>
          <ac:spMkLst>
            <pc:docMk/>
            <pc:sldMk cId="1673876862" sldId="272"/>
            <ac:spMk id="2" creationId="{00000000-0000-0000-0000-000000000000}"/>
          </ac:spMkLst>
        </pc:spChg>
      </pc:sldChg>
      <pc:sldChg chg="del">
        <pc:chgData name="Octavia Gligor" userId="e69cddd200b289c7" providerId="LiveId" clId="{63DFBC67-2417-417A-A85E-D6DC50EF74FB}" dt="2026-04-08T15:35:32.865" v="9" actId="47"/>
        <pc:sldMkLst>
          <pc:docMk/>
          <pc:sldMk cId="3289197807" sldId="289"/>
        </pc:sldMkLst>
      </pc:sldChg>
      <pc:sldChg chg="new del">
        <pc:chgData name="Octavia Gligor" userId="e69cddd200b289c7" providerId="LiveId" clId="{63DFBC67-2417-417A-A85E-D6DC50EF74FB}" dt="2026-04-08T15:35:36.775" v="11" actId="680"/>
        <pc:sldMkLst>
          <pc:docMk/>
          <pc:sldMk cId="603066200" sldId="396"/>
        </pc:sldMkLst>
      </pc:sldChg>
      <pc:sldMasterChg chg="del delSldLayout">
        <pc:chgData name="Octavia Gligor" userId="e69cddd200b289c7" providerId="LiveId" clId="{63DFBC67-2417-417A-A85E-D6DC50EF74FB}" dt="2026-04-08T15:35:32.865" v="9" actId="47"/>
        <pc:sldMasterMkLst>
          <pc:docMk/>
          <pc:sldMasterMk cId="3326245806" sldId="2147483660"/>
        </pc:sldMasterMkLst>
        <pc:sldLayoutChg chg="del">
          <pc:chgData name="Octavia Gligor" userId="e69cddd200b289c7" providerId="LiveId" clId="{63DFBC67-2417-417A-A85E-D6DC50EF74FB}" dt="2026-04-08T15:35:32.865" v="9" actId="47"/>
          <pc:sldLayoutMkLst>
            <pc:docMk/>
            <pc:sldMasterMk cId="3326245806" sldId="2147483660"/>
            <pc:sldLayoutMk cId="1587065112" sldId="2147483661"/>
          </pc:sldLayoutMkLst>
        </pc:sldLayoutChg>
        <pc:sldLayoutChg chg="del">
          <pc:chgData name="Octavia Gligor" userId="e69cddd200b289c7" providerId="LiveId" clId="{63DFBC67-2417-417A-A85E-D6DC50EF74FB}" dt="2026-04-08T15:35:32.865" v="9" actId="47"/>
          <pc:sldLayoutMkLst>
            <pc:docMk/>
            <pc:sldMasterMk cId="3326245806" sldId="2147483660"/>
            <pc:sldLayoutMk cId="3741434907" sldId="2147483662"/>
          </pc:sldLayoutMkLst>
        </pc:sldLayoutChg>
        <pc:sldLayoutChg chg="del">
          <pc:chgData name="Octavia Gligor" userId="e69cddd200b289c7" providerId="LiveId" clId="{63DFBC67-2417-417A-A85E-D6DC50EF74FB}" dt="2026-04-08T15:35:32.865" v="9" actId="47"/>
          <pc:sldLayoutMkLst>
            <pc:docMk/>
            <pc:sldMasterMk cId="3326245806" sldId="2147483660"/>
            <pc:sldLayoutMk cId="2112206130" sldId="2147483663"/>
          </pc:sldLayoutMkLst>
        </pc:sldLayoutChg>
        <pc:sldLayoutChg chg="del">
          <pc:chgData name="Octavia Gligor" userId="e69cddd200b289c7" providerId="LiveId" clId="{63DFBC67-2417-417A-A85E-D6DC50EF74FB}" dt="2026-04-08T15:35:32.865" v="9" actId="47"/>
          <pc:sldLayoutMkLst>
            <pc:docMk/>
            <pc:sldMasterMk cId="3326245806" sldId="2147483660"/>
            <pc:sldLayoutMk cId="208318314" sldId="2147483664"/>
          </pc:sldLayoutMkLst>
        </pc:sldLayoutChg>
        <pc:sldLayoutChg chg="del">
          <pc:chgData name="Octavia Gligor" userId="e69cddd200b289c7" providerId="LiveId" clId="{63DFBC67-2417-417A-A85E-D6DC50EF74FB}" dt="2026-04-08T15:35:32.865" v="9" actId="47"/>
          <pc:sldLayoutMkLst>
            <pc:docMk/>
            <pc:sldMasterMk cId="3326245806" sldId="2147483660"/>
            <pc:sldLayoutMk cId="2907237913" sldId="2147483665"/>
          </pc:sldLayoutMkLst>
        </pc:sldLayoutChg>
        <pc:sldLayoutChg chg="del">
          <pc:chgData name="Octavia Gligor" userId="e69cddd200b289c7" providerId="LiveId" clId="{63DFBC67-2417-417A-A85E-D6DC50EF74FB}" dt="2026-04-08T15:35:32.865" v="9" actId="47"/>
          <pc:sldLayoutMkLst>
            <pc:docMk/>
            <pc:sldMasterMk cId="3326245806" sldId="2147483660"/>
            <pc:sldLayoutMk cId="1914908860" sldId="2147483666"/>
          </pc:sldLayoutMkLst>
        </pc:sldLayoutChg>
        <pc:sldLayoutChg chg="del">
          <pc:chgData name="Octavia Gligor" userId="e69cddd200b289c7" providerId="LiveId" clId="{63DFBC67-2417-417A-A85E-D6DC50EF74FB}" dt="2026-04-08T15:35:32.865" v="9" actId="47"/>
          <pc:sldLayoutMkLst>
            <pc:docMk/>
            <pc:sldMasterMk cId="3326245806" sldId="2147483660"/>
            <pc:sldLayoutMk cId="1128230803" sldId="2147483668"/>
          </pc:sldLayoutMkLst>
        </pc:sldLayoutChg>
        <pc:sldLayoutChg chg="del">
          <pc:chgData name="Octavia Gligor" userId="e69cddd200b289c7" providerId="LiveId" clId="{63DFBC67-2417-417A-A85E-D6DC50EF74FB}" dt="2026-04-08T15:35:32.865" v="9" actId="47"/>
          <pc:sldLayoutMkLst>
            <pc:docMk/>
            <pc:sldMasterMk cId="3326245806" sldId="2147483660"/>
            <pc:sldLayoutMk cId="35209656" sldId="2147483669"/>
          </pc:sldLayoutMkLst>
        </pc:sldLayoutChg>
        <pc:sldLayoutChg chg="del">
          <pc:chgData name="Octavia Gligor" userId="e69cddd200b289c7" providerId="LiveId" clId="{63DFBC67-2417-417A-A85E-D6DC50EF74FB}" dt="2026-04-08T15:35:32.865" v="9" actId="47"/>
          <pc:sldLayoutMkLst>
            <pc:docMk/>
            <pc:sldMasterMk cId="3326245806" sldId="2147483660"/>
            <pc:sldLayoutMk cId="2084537574" sldId="2147483670"/>
          </pc:sldLayoutMkLst>
        </pc:sldLayoutChg>
        <pc:sldLayoutChg chg="del">
          <pc:chgData name="Octavia Gligor" userId="e69cddd200b289c7" providerId="LiveId" clId="{63DFBC67-2417-417A-A85E-D6DC50EF74FB}" dt="2026-04-08T15:35:32.865" v="9" actId="47"/>
          <pc:sldLayoutMkLst>
            <pc:docMk/>
            <pc:sldMasterMk cId="3326245806" sldId="2147483660"/>
            <pc:sldLayoutMk cId="1876426846" sldId="2147483671"/>
          </pc:sldLayoutMkLst>
        </pc:sldLayoutChg>
        <pc:sldLayoutChg chg="del">
          <pc:chgData name="Octavia Gligor" userId="e69cddd200b289c7" providerId="LiveId" clId="{63DFBC67-2417-417A-A85E-D6DC50EF74FB}" dt="2026-04-08T15:35:32.865" v="9" actId="47"/>
          <pc:sldLayoutMkLst>
            <pc:docMk/>
            <pc:sldMasterMk cId="3326245806" sldId="2147483660"/>
            <pc:sldLayoutMk cId="1815171227" sldId="2147483672"/>
          </pc:sldLayoutMkLst>
        </pc:sldLayoutChg>
        <pc:sldLayoutChg chg="del">
          <pc:chgData name="Octavia Gligor" userId="e69cddd200b289c7" providerId="LiveId" clId="{63DFBC67-2417-417A-A85E-D6DC50EF74FB}" dt="2026-04-08T15:35:29.086" v="8" actId="47"/>
          <pc:sldLayoutMkLst>
            <pc:docMk/>
            <pc:sldMasterMk cId="3326245806" sldId="2147483660"/>
            <pc:sldLayoutMk cId="2654925406" sldId="2147483673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7.png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960164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" y="3397079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422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5" y="6672710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12" y="6672709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95"/>
          <a:stretch>
            <a:fillRect/>
          </a:stretch>
        </p:blipFill>
        <p:spPr>
          <a:xfrm>
            <a:off x="9219431" y="2"/>
            <a:ext cx="1438485" cy="101121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A1DB5F5-CD3F-F78E-2733-C6403F799AB0}"/>
              </a:ext>
            </a:extLst>
          </p:cNvPr>
          <p:cNvGrpSpPr/>
          <p:nvPr userDrawn="1"/>
        </p:nvGrpSpPr>
        <p:grpSpPr>
          <a:xfrm>
            <a:off x="9268258" y="873164"/>
            <a:ext cx="1389663" cy="640524"/>
            <a:chOff x="6271707" y="1483208"/>
            <a:chExt cx="1646841" cy="64052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FA5349E-9C19-F3D8-2420-FB31C70600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31830" t="45415" b="-1"/>
            <a:stretch>
              <a:fillRect/>
            </a:stretch>
          </p:blipFill>
          <p:spPr>
            <a:xfrm>
              <a:off x="6271707" y="1828800"/>
              <a:ext cx="1646841" cy="294932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FD80E2F-4713-0FED-7F79-929CB41C95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31830" t="-12906" r="30699" b="48944"/>
            <a:stretch>
              <a:fillRect/>
            </a:stretch>
          </p:blipFill>
          <p:spPr>
            <a:xfrm>
              <a:off x="6642512" y="1483208"/>
              <a:ext cx="905230" cy="3455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0464568"/>
      </p:ext>
    </p:extLst>
  </p:cSld>
  <p:clrMapOvr>
    <a:masterClrMapping/>
  </p:clrMapOvr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1" y="6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2" y="6"/>
            <a:ext cx="3986421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71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5" y="5919979"/>
            <a:ext cx="1197996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9" y="2722499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3375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3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8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025" b="1" baseline="0"/>
            </a:lvl1pPr>
            <a:lvl2pPr marL="385839" indent="0">
              <a:buNone/>
              <a:defRPr sz="1688" b="1"/>
            </a:lvl2pPr>
            <a:lvl3pPr marL="771674" indent="0">
              <a:buNone/>
              <a:defRPr sz="1519" b="1"/>
            </a:lvl3pPr>
            <a:lvl4pPr marL="1157509" indent="0">
              <a:buNone/>
              <a:defRPr sz="1350" b="1"/>
            </a:lvl4pPr>
            <a:lvl5pPr marL="1543346" indent="0">
              <a:buNone/>
              <a:defRPr sz="1350" b="1"/>
            </a:lvl5pPr>
            <a:lvl6pPr marL="1929184" indent="0">
              <a:buNone/>
              <a:defRPr sz="1350" b="1"/>
            </a:lvl6pPr>
            <a:lvl7pPr marL="2315022" indent="0">
              <a:buNone/>
              <a:defRPr sz="1350" b="1"/>
            </a:lvl7pPr>
            <a:lvl8pPr marL="2700858" indent="0">
              <a:buNone/>
              <a:defRPr sz="1350" b="1"/>
            </a:lvl8pPr>
            <a:lvl9pPr marL="3086694" indent="0">
              <a:buNone/>
              <a:defRPr sz="135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1224132408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71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9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7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59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7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220708"/>
            <a:ext cx="4789407" cy="5596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759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8" y="6129182"/>
            <a:ext cx="2382358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829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311409508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4185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03567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8977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242966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019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732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H-PASS is co-funded by the EU4Health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Programme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the European Union under Grant Agreement No. 11101139 (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Views and opinions expressed are however those of the author(s) only and do not necessarily reflect those of the European Union or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Neither the European Union nor the granting authority can be held responsible for them.</a:t>
            </a:r>
            <a:endParaRPr lang="en-GB" sz="900" kern="1200" dirty="0">
              <a:solidFill>
                <a:schemeClr val="bg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/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Kép 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06" y="6108109"/>
            <a:ext cx="2860083" cy="63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853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0992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850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</p:sldLayoutIdLst>
  <p:txStyles>
    <p:titleStyle>
      <a:lvl1pPr algn="l" defTabSz="810103" rtl="0" eaLnBrk="1" latinLnBrk="0" hangingPunct="1">
        <a:lnSpc>
          <a:spcPct val="90000"/>
        </a:lnSpc>
        <a:spcBef>
          <a:spcPct val="0"/>
        </a:spcBef>
        <a:buNone/>
        <a:defRPr sz="38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526" indent="-202526" algn="l" defTabSz="810103" rtl="0" eaLnBrk="1" latinLnBrk="0" hangingPunct="1">
        <a:lnSpc>
          <a:spcPct val="90000"/>
        </a:lnSpc>
        <a:spcBef>
          <a:spcPts val="887"/>
        </a:spcBef>
        <a:buFont typeface="Arial" panose="020B0604020202020204" pitchFamily="34" charset="0"/>
        <a:buChar char="•"/>
        <a:defRPr sz="2481" kern="1200">
          <a:solidFill>
            <a:schemeClr val="tx1"/>
          </a:solidFill>
          <a:latin typeface="+mn-lt"/>
          <a:ea typeface="+mn-ea"/>
          <a:cs typeface="+mn-cs"/>
        </a:defRPr>
      </a:lvl1pPr>
      <a:lvl2pPr marL="607577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12628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3pPr>
      <a:lvl4pPr marL="1417679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4pPr>
      <a:lvl5pPr marL="1822732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5pPr>
      <a:lvl6pPr marL="2227783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6pPr>
      <a:lvl7pPr marL="2632835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7pPr>
      <a:lvl8pPr marL="3037886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8pPr>
      <a:lvl9pPr marL="3442938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1pPr>
      <a:lvl2pPr marL="405052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2pPr>
      <a:lvl3pPr marL="810103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3pPr>
      <a:lvl4pPr marL="1215154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5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5pPr>
      <a:lvl6pPr marL="2025258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6pPr>
      <a:lvl7pPr marL="2430309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7pPr>
      <a:lvl8pPr marL="2835360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8pPr>
      <a:lvl9pPr marL="3240411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-1" y="3126164"/>
            <a:ext cx="10799763" cy="1174819"/>
          </a:xfrm>
        </p:spPr>
        <p:txBody>
          <a:bodyPr/>
          <a:lstStyle/>
          <a:p>
            <a:r>
              <a:rPr kumimoji="0" lang="en-GB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Bine </a:t>
            </a:r>
            <a:r>
              <a:rPr kumimoji="0" lang="en-GB" sz="5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ați</a:t>
            </a:r>
            <a:r>
              <a:rPr kumimoji="0" lang="en-GB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n-GB" sz="5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venit</a:t>
            </a:r>
            <a:r>
              <a:rPr kumimoji="0" lang="en-GB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la </a:t>
            </a:r>
            <a:r>
              <a:rPr kumimoji="0" lang="en-GB" sz="5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Modulul</a:t>
            </a:r>
            <a:r>
              <a:rPr kumimoji="0" lang="en-GB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„</a:t>
            </a:r>
            <a:r>
              <a:rPr kumimoji="0" lang="en-GB" sz="5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Agentul</a:t>
            </a:r>
            <a:r>
              <a:rPr kumimoji="0" lang="en-GB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n-GB" sz="5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Schimbării</a:t>
            </a:r>
            <a:r>
              <a:rPr kumimoji="0" lang="en-GB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n-GB" sz="5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Digitale</a:t>
            </a:r>
            <a:r>
              <a:rPr kumimoji="0" lang="en-GB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”!</a:t>
            </a:r>
            <a:r>
              <a:rPr kumimoji="0" lang="hu-HU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endParaRPr lang="en-GB" dirty="0"/>
          </a:p>
        </p:txBody>
      </p:sp>
      <p:sp>
        <p:nvSpPr>
          <p:cNvPr id="3" name="Cím 1">
            <a:extLst>
              <a:ext uri="{FF2B5EF4-FFF2-40B4-BE49-F238E27FC236}">
                <a16:creationId xmlns:a16="http://schemas.microsoft.com/office/drawing/2014/main" id="{42C95AA1-FFFF-E9B2-3ADE-D6654F6417B4}"/>
              </a:ext>
            </a:extLst>
          </p:cNvPr>
          <p:cNvSpPr txBox="1">
            <a:spLocks/>
          </p:cNvSpPr>
          <p:nvPr/>
        </p:nvSpPr>
        <p:spPr>
          <a:xfrm>
            <a:off x="261335" y="6794567"/>
            <a:ext cx="3041022" cy="225120"/>
          </a:xfrm>
          <a:prstGeom prst="rect">
            <a:avLst/>
          </a:prstGeom>
        </p:spPr>
        <p:txBody>
          <a:bodyPr/>
          <a:lstStyle>
            <a:lvl1pPr algn="ctr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09995"/>
            <a:r>
              <a:rPr lang="en-GB" sz="1181" b="0" dirty="0">
                <a:solidFill>
                  <a:prstClr val="white"/>
                </a:solidFill>
                <a:latin typeface="Calibri Light" panose="020F0302020204030204"/>
              </a:rPr>
              <a:t>Project: 101101139 – H-PASS – EU4H-2022-PJ</a:t>
            </a: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D261DC9C-4166-D213-9017-6C7EBAB82425}"/>
              </a:ext>
            </a:extLst>
          </p:cNvPr>
          <p:cNvSpPr txBox="1"/>
          <p:nvPr/>
        </p:nvSpPr>
        <p:spPr>
          <a:xfrm>
            <a:off x="2251585" y="4715325"/>
            <a:ext cx="66072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000" b="1" dirty="0"/>
              <a:t>Ses</a:t>
            </a:r>
            <a:r>
              <a:rPr lang="en-US" sz="3000" b="1" dirty="0" err="1"/>
              <a:t>iunea</a:t>
            </a:r>
            <a:r>
              <a:rPr lang="hu-HU" sz="3000" b="1" dirty="0"/>
              <a:t> </a:t>
            </a:r>
          </a:p>
          <a:p>
            <a:pPr algn="ctr"/>
            <a:r>
              <a:rPr lang="hu-HU" sz="3000" b="1" dirty="0"/>
              <a:t>2.   18:00</a:t>
            </a:r>
          </a:p>
        </p:txBody>
      </p:sp>
    </p:spTree>
    <p:extLst>
      <p:ext uri="{BB962C8B-B14F-4D97-AF65-F5344CB8AC3E}">
        <p14:creationId xmlns:p14="http://schemas.microsoft.com/office/powerpoint/2010/main" val="839785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EFED65-1DF2-8A04-CD1B-B39527FD8F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943" y="1549918"/>
            <a:ext cx="5291586" cy="52915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136C6E-2BB9-867F-E87B-613047B6F7A0}"/>
              </a:ext>
            </a:extLst>
          </p:cNvPr>
          <p:cNvSpPr txBox="1"/>
          <p:nvPr/>
        </p:nvSpPr>
        <p:spPr>
          <a:xfrm>
            <a:off x="989943" y="503583"/>
            <a:ext cx="804407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O" altLang="en-RO" sz="2800" b="1" dirty="0">
                <a:solidFill>
                  <a:srgbClr val="0064DC"/>
                </a:solidFill>
              </a:rPr>
              <a:t>H-PASS - Formare pentru Agenții Schimbării Digitale - Chestionar final</a:t>
            </a:r>
          </a:p>
          <a:p>
            <a:endParaRPr lang="en-RO" dirty="0"/>
          </a:p>
        </p:txBody>
      </p:sp>
    </p:spTree>
    <p:extLst>
      <p:ext uri="{BB962C8B-B14F-4D97-AF65-F5344CB8AC3E}">
        <p14:creationId xmlns:p14="http://schemas.microsoft.com/office/powerpoint/2010/main" val="15160368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06B0554-30D4-AC6E-FDEB-EA054F8DA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Sfârșitul unității de învățare</a:t>
            </a:r>
          </a:p>
        </p:txBody>
      </p:sp>
    </p:spTree>
    <p:extLst>
      <p:ext uri="{BB962C8B-B14F-4D97-AF65-F5344CB8AC3E}">
        <p14:creationId xmlns:p14="http://schemas.microsoft.com/office/powerpoint/2010/main" val="2080289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C4EE5-A704-D714-E547-77950850C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9A5F97-945F-2E09-D0DF-730CD8FA2A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7415" y="2001507"/>
            <a:ext cx="9685900" cy="4127987"/>
          </a:xfrm>
        </p:spPr>
        <p:txBody>
          <a:bodyPr/>
          <a:lstStyle/>
          <a:p>
            <a:pPr algn="just">
              <a:buClr>
                <a:srgbClr val="1A75DB"/>
              </a:buClr>
            </a:pPr>
            <a:r>
              <a:rPr lang="hu-HU" b="1" dirty="0" err="1"/>
              <a:t>Intoducere</a:t>
            </a:r>
            <a:r>
              <a:rPr lang="hu-HU" b="1" dirty="0"/>
              <a:t> </a:t>
            </a:r>
          </a:p>
          <a:p>
            <a:pPr algn="just">
              <a:buClr>
                <a:srgbClr val="1A75DB"/>
              </a:buClr>
            </a:pPr>
            <a:r>
              <a:rPr lang="hu-HU" sz="2800" b="1" dirty="0" err="1">
                <a:solidFill>
                  <a:srgbClr val="0064DC"/>
                </a:solidFill>
              </a:rPr>
              <a:t>Definiția</a:t>
            </a:r>
            <a:r>
              <a:rPr lang="hu-HU" sz="2800" b="1" dirty="0">
                <a:solidFill>
                  <a:srgbClr val="0064DC"/>
                </a:solidFill>
              </a:rPr>
              <a:t> </a:t>
            </a:r>
            <a:r>
              <a:rPr lang="hu-HU" sz="2800" b="1" dirty="0" err="1">
                <a:solidFill>
                  <a:srgbClr val="0064DC"/>
                </a:solidFill>
              </a:rPr>
              <a:t>rolului</a:t>
            </a:r>
            <a:r>
              <a:rPr lang="hu-HU" sz="2800" b="1" dirty="0">
                <a:solidFill>
                  <a:srgbClr val="0064DC"/>
                </a:solidFill>
              </a:rPr>
              <a:t> </a:t>
            </a:r>
            <a:r>
              <a:rPr lang="hu-HU" sz="2800" b="1" i="1" dirty="0">
                <a:solidFill>
                  <a:srgbClr val="0064DC"/>
                </a:solidFill>
              </a:rPr>
              <a:t>de </a:t>
            </a:r>
            <a:r>
              <a:rPr lang="hu-HU" sz="2800" b="1" i="1" dirty="0" err="1">
                <a:solidFill>
                  <a:srgbClr val="0064DC"/>
                </a:solidFill>
              </a:rPr>
              <a:t>Agent</a:t>
            </a:r>
            <a:r>
              <a:rPr lang="hu-HU" sz="2800" b="1" i="1" dirty="0">
                <a:solidFill>
                  <a:srgbClr val="0064DC"/>
                </a:solidFill>
              </a:rPr>
              <a:t> </a:t>
            </a:r>
            <a:r>
              <a:rPr lang="hu-HU" sz="2800" b="1" i="1" dirty="0" err="1">
                <a:solidFill>
                  <a:srgbClr val="0064DC"/>
                </a:solidFill>
              </a:rPr>
              <a:t>al</a:t>
            </a:r>
            <a:r>
              <a:rPr lang="hu-HU" sz="2800" b="1" i="1" dirty="0">
                <a:solidFill>
                  <a:srgbClr val="0064DC"/>
                </a:solidFill>
              </a:rPr>
              <a:t> </a:t>
            </a:r>
            <a:r>
              <a:rPr lang="hu-HU" sz="2800" b="1" i="1" dirty="0" err="1">
                <a:solidFill>
                  <a:srgbClr val="0064DC"/>
                </a:solidFill>
              </a:rPr>
              <a:t>Schimbării</a:t>
            </a:r>
            <a:r>
              <a:rPr lang="hu-HU" sz="2800" b="1" i="1" dirty="0">
                <a:solidFill>
                  <a:srgbClr val="0064DC"/>
                </a:solidFill>
              </a:rPr>
              <a:t> </a:t>
            </a:r>
            <a:r>
              <a:rPr lang="hu-HU" sz="2800" b="1" i="1" dirty="0" err="1">
                <a:solidFill>
                  <a:srgbClr val="0064DC"/>
                </a:solidFill>
              </a:rPr>
              <a:t>Digitale</a:t>
            </a:r>
            <a:endParaRPr lang="hu-HU" b="1" dirty="0"/>
          </a:p>
          <a:p>
            <a:pPr algn="just">
              <a:buClr>
                <a:srgbClr val="1A75DB"/>
              </a:buClr>
            </a:pPr>
            <a:r>
              <a:rPr lang="en-US" sz="3200" b="1" dirty="0" err="1"/>
              <a:t>Exerciţiu</a:t>
            </a:r>
            <a:r>
              <a:rPr lang="en-US" sz="3200" b="1" dirty="0"/>
              <a:t> – </a:t>
            </a:r>
            <a:r>
              <a:rPr lang="en-US" sz="3200" b="1" dirty="0" err="1"/>
              <a:t>studiu</a:t>
            </a:r>
            <a:r>
              <a:rPr lang="en-US" sz="3200" b="1" dirty="0"/>
              <a:t> de </a:t>
            </a:r>
            <a:r>
              <a:rPr lang="en-US" sz="3200" b="1" dirty="0" err="1"/>
              <a:t>caz</a:t>
            </a:r>
            <a:r>
              <a:rPr lang="en-US" sz="3200" b="1" dirty="0"/>
              <a:t> 2</a:t>
            </a:r>
          </a:p>
          <a:p>
            <a:pPr algn="just">
              <a:buClr>
                <a:srgbClr val="1A75DB"/>
              </a:buClr>
            </a:pPr>
            <a:r>
              <a:rPr lang="en-US" sz="3200" b="1" dirty="0" err="1"/>
              <a:t>Concluzie</a:t>
            </a:r>
            <a:endParaRPr lang="en-US" sz="3200" b="1" dirty="0"/>
          </a:p>
          <a:p>
            <a:pPr algn="just">
              <a:buClr>
                <a:srgbClr val="1A75DB"/>
              </a:buClr>
            </a:pPr>
            <a:r>
              <a:rPr lang="en-US" sz="3200" b="1" i="1" dirty="0">
                <a:solidFill>
                  <a:srgbClr val="0064DC"/>
                </a:solidFill>
              </a:rPr>
              <a:t>Post DCA training survey</a:t>
            </a:r>
          </a:p>
          <a:p>
            <a:pPr algn="just">
              <a:buClr>
                <a:srgbClr val="1A75DB"/>
              </a:buClr>
            </a:pPr>
            <a:endParaRPr lang="hu-HU" sz="3200" b="1" i="1" dirty="0">
              <a:solidFill>
                <a:srgbClr val="0064DC"/>
              </a:solidFill>
            </a:endParaRPr>
          </a:p>
          <a:p>
            <a:pPr algn="just">
              <a:buClr>
                <a:srgbClr val="1A75DB"/>
              </a:buClr>
            </a:pPr>
            <a:endParaRPr lang="en-US" sz="3200" b="1" dirty="0">
              <a:solidFill>
                <a:srgbClr val="0064DC"/>
              </a:solidFill>
            </a:endParaRPr>
          </a:p>
          <a:p>
            <a:pPr algn="just">
              <a:buClr>
                <a:srgbClr val="1A75DB"/>
              </a:buClr>
            </a:pPr>
            <a:endParaRPr lang="en-GB" sz="3200" b="1" dirty="0">
              <a:solidFill>
                <a:srgbClr val="0063DC"/>
              </a:solidFill>
            </a:endParaRPr>
          </a:p>
          <a:p>
            <a:pPr algn="just">
              <a:buClr>
                <a:srgbClr val="1A75DB"/>
              </a:buClr>
            </a:pPr>
            <a:endParaRPr lang="en-US" dirty="0"/>
          </a:p>
        </p:txBody>
      </p:sp>
      <p:sp>
        <p:nvSpPr>
          <p:cNvPr id="4" name="Cím 1">
            <a:extLst>
              <a:ext uri="{FF2B5EF4-FFF2-40B4-BE49-F238E27FC236}">
                <a16:creationId xmlns:a16="http://schemas.microsoft.com/office/drawing/2014/main" id="{2458CB48-ACFF-8BD0-6D6D-4CF6A1954AD6}"/>
              </a:ext>
            </a:extLst>
          </p:cNvPr>
          <p:cNvSpPr txBox="1">
            <a:spLocks/>
          </p:cNvSpPr>
          <p:nvPr/>
        </p:nvSpPr>
        <p:spPr>
          <a:xfrm>
            <a:off x="758072" y="941289"/>
            <a:ext cx="5307736" cy="740240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599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4400" b="1" dirty="0">
                <a:solidFill>
                  <a:srgbClr val="0063DC"/>
                </a:solidFill>
                <a:latin typeface="Calibri" panose="020F0502020204030204"/>
              </a:rPr>
              <a:t>Agenda</a:t>
            </a:r>
            <a:endParaRPr kumimoji="0" lang="en-GB" sz="4400" b="1" i="0" u="none" strike="noStrike" kern="1200" cap="none" spc="0" normalizeH="0" baseline="0" noProof="0" dirty="0">
              <a:ln>
                <a:noFill/>
              </a:ln>
              <a:solidFill>
                <a:srgbClr val="0063DC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E8BABE0C-968B-D990-F0E8-E837422A2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Project: 101101139 — H-PASS — EU4H-2022-PJ</a:t>
            </a:r>
            <a:endParaRPr kumimoji="0" lang="el-G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6553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900B88-C815-C3FB-14C3-0881535A8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>
            <a:extLst>
              <a:ext uri="{FF2B5EF4-FFF2-40B4-BE49-F238E27FC236}">
                <a16:creationId xmlns:a16="http://schemas.microsoft.com/office/drawing/2014/main" id="{C7C1C558-24B1-CD4C-511D-351A1844C7E4}"/>
              </a:ext>
            </a:extLst>
          </p:cNvPr>
          <p:cNvSpPr txBox="1">
            <a:spLocks/>
          </p:cNvSpPr>
          <p:nvPr/>
        </p:nvSpPr>
        <p:spPr>
          <a:xfrm>
            <a:off x="386113" y="553832"/>
            <a:ext cx="9391768" cy="740240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599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000" i="0" u="none" strike="noStrike" kern="1200" cap="none" spc="0" normalizeH="0" baseline="0" noProof="0" dirty="0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Plani</a:t>
            </a:r>
            <a:r>
              <a:rPr lang="en-US" sz="4000" dirty="0" err="1">
                <a:solidFill>
                  <a:srgbClr val="0063DC"/>
                </a:solidFill>
                <a:latin typeface="Calibri" panose="020F0502020204030204"/>
              </a:rPr>
              <a:t>ficarea</a:t>
            </a:r>
            <a:r>
              <a:rPr lang="en-US" sz="4000" dirty="0">
                <a:solidFill>
                  <a:srgbClr val="0063DC"/>
                </a:solidFill>
                <a:latin typeface="Calibri" panose="020F0502020204030204"/>
              </a:rPr>
              <a:t> </a:t>
            </a:r>
            <a:r>
              <a:rPr lang="en-US" sz="4000" dirty="0" err="1">
                <a:solidFill>
                  <a:srgbClr val="0063DC"/>
                </a:solidFill>
                <a:latin typeface="Calibri" panose="020F0502020204030204"/>
              </a:rPr>
              <a:t>activităţilor</a:t>
            </a:r>
            <a:r>
              <a:rPr lang="en-US" sz="4000" dirty="0">
                <a:solidFill>
                  <a:srgbClr val="0063DC"/>
                </a:solidFill>
                <a:latin typeface="Calibri" panose="020F0502020204030204"/>
              </a:rPr>
              <a:t> de </a:t>
            </a:r>
            <a:r>
              <a:rPr lang="en-US" sz="4000" dirty="0" err="1">
                <a:solidFill>
                  <a:srgbClr val="0063DC"/>
                </a:solidFill>
                <a:latin typeface="Calibri" panose="020F0502020204030204"/>
              </a:rPr>
              <a:t>comunicare</a:t>
            </a:r>
            <a:endParaRPr kumimoji="0" lang="en-GB" sz="4000" i="0" u="none" strike="noStrike" kern="1200" cap="none" spc="0" normalizeH="0" baseline="0" noProof="0" dirty="0">
              <a:ln>
                <a:noFill/>
              </a:ln>
              <a:solidFill>
                <a:srgbClr val="0063DC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F01DAD9-A97E-A558-AD42-7329C67F9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Project: 101101139 — H-PASS — EU4H-2022-PJ</a:t>
            </a:r>
            <a:endParaRPr kumimoji="0" lang="el-G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DEE9B1-4E4C-0A9B-F0E6-3DB39926408A}"/>
              </a:ext>
            </a:extLst>
          </p:cNvPr>
          <p:cNvSpPr txBox="1"/>
          <p:nvPr/>
        </p:nvSpPr>
        <p:spPr>
          <a:xfrm>
            <a:off x="96671" y="3189568"/>
            <a:ext cx="624614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500" dirty="0" err="1"/>
              <a:t>Conceptul</a:t>
            </a:r>
            <a:r>
              <a:rPr lang="en-GB" sz="2500" dirty="0"/>
              <a:t> „5W” </a:t>
            </a:r>
            <a:r>
              <a:rPr lang="en-GB" sz="2500" dirty="0" err="1"/>
              <a:t>reprezintă</a:t>
            </a:r>
            <a:r>
              <a:rPr lang="en-GB" sz="2500" dirty="0"/>
              <a:t> un </a:t>
            </a:r>
            <a:r>
              <a:rPr lang="en-GB" sz="2500" dirty="0" err="1"/>
              <a:t>cadru</a:t>
            </a:r>
            <a:r>
              <a:rPr lang="en-GB" sz="2500" dirty="0"/>
              <a:t> </a:t>
            </a:r>
            <a:r>
              <a:rPr lang="en-GB" sz="2500" dirty="0" err="1"/>
              <a:t>simplu</a:t>
            </a:r>
            <a:r>
              <a:rPr lang="en-GB" sz="2500" dirty="0"/>
              <a:t> care </a:t>
            </a:r>
            <a:r>
              <a:rPr lang="en-GB" sz="2500" dirty="0" err="1"/>
              <a:t>te</a:t>
            </a:r>
            <a:r>
              <a:rPr lang="en-GB" sz="2500" dirty="0"/>
              <a:t> </a:t>
            </a:r>
            <a:r>
              <a:rPr lang="en-GB" sz="2500" dirty="0" err="1"/>
              <a:t>ajută</a:t>
            </a:r>
            <a:r>
              <a:rPr lang="en-GB" sz="2500" dirty="0"/>
              <a:t> </a:t>
            </a:r>
            <a:r>
              <a:rPr lang="en-GB" sz="2500" dirty="0" err="1"/>
              <a:t>să</a:t>
            </a:r>
            <a:r>
              <a:rPr lang="en-GB" sz="2500" dirty="0"/>
              <a:t> </a:t>
            </a:r>
            <a:r>
              <a:rPr lang="en-GB" sz="2500" dirty="0" err="1"/>
              <a:t>planifici</a:t>
            </a:r>
            <a:r>
              <a:rPr lang="en-GB" sz="2500" dirty="0"/>
              <a:t> o </a:t>
            </a:r>
            <a:r>
              <a:rPr lang="en-GB" sz="2500" dirty="0" err="1"/>
              <a:t>comunicare</a:t>
            </a:r>
            <a:r>
              <a:rPr lang="en-GB" sz="2500" dirty="0"/>
              <a:t> </a:t>
            </a:r>
            <a:r>
              <a:rPr lang="en-GB" sz="2500" dirty="0" err="1"/>
              <a:t>eficientă</a:t>
            </a:r>
            <a:r>
              <a:rPr lang="en-GB" sz="2500" dirty="0"/>
              <a:t> </a:t>
            </a:r>
            <a:r>
              <a:rPr lang="en-GB" sz="2500" dirty="0" err="1"/>
              <a:t>prin</a:t>
            </a:r>
            <a:r>
              <a:rPr lang="en-GB" sz="2500" dirty="0"/>
              <a:t> </a:t>
            </a:r>
            <a:r>
              <a:rPr lang="en-GB" sz="2500" dirty="0" err="1"/>
              <a:t>adresarea</a:t>
            </a:r>
            <a:r>
              <a:rPr lang="en-GB" sz="2500" dirty="0"/>
              <a:t> unor </a:t>
            </a:r>
            <a:r>
              <a:rPr lang="en-GB" sz="2500" dirty="0" err="1"/>
              <a:t>întrebări</a:t>
            </a:r>
            <a:r>
              <a:rPr lang="en-GB" sz="2500" dirty="0"/>
              <a:t> </a:t>
            </a:r>
            <a:r>
              <a:rPr lang="en-GB" sz="2500" dirty="0" err="1"/>
              <a:t>esențiale</a:t>
            </a:r>
            <a:r>
              <a:rPr lang="en-GB" sz="2500" dirty="0"/>
              <a:t>: cine </a:t>
            </a:r>
            <a:r>
              <a:rPr lang="en-GB" sz="2500" dirty="0" err="1"/>
              <a:t>vorbește</a:t>
            </a:r>
            <a:r>
              <a:rPr lang="en-GB" sz="2500" dirty="0"/>
              <a:t>, ce </a:t>
            </a:r>
            <a:r>
              <a:rPr lang="en-GB" sz="2500" dirty="0" err="1"/>
              <a:t>anume</a:t>
            </a:r>
            <a:r>
              <a:rPr lang="en-GB" sz="2500" dirty="0"/>
              <a:t> </a:t>
            </a:r>
            <a:r>
              <a:rPr lang="en-GB" sz="2500" dirty="0" err="1"/>
              <a:t>este</a:t>
            </a:r>
            <a:r>
              <a:rPr lang="en-GB" sz="2500" dirty="0"/>
              <a:t> </a:t>
            </a:r>
            <a:r>
              <a:rPr lang="en-GB" sz="2500" dirty="0" err="1"/>
              <a:t>transmis</a:t>
            </a:r>
            <a:r>
              <a:rPr lang="en-GB" sz="2500" dirty="0"/>
              <a:t>, </a:t>
            </a:r>
            <a:r>
              <a:rPr lang="en-GB" sz="2500" dirty="0" err="1"/>
              <a:t>prin</a:t>
            </a:r>
            <a:r>
              <a:rPr lang="en-GB" sz="2500" dirty="0"/>
              <a:t> ce canal, cui și cu ce </a:t>
            </a:r>
            <a:r>
              <a:rPr lang="en-GB" sz="2500" dirty="0" err="1"/>
              <a:t>efect</a:t>
            </a:r>
            <a:r>
              <a:rPr lang="en-US" sz="2500" dirty="0"/>
              <a:t>?</a:t>
            </a:r>
            <a:endParaRPr lang="en-GB" sz="25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27403E-8A75-215F-EC81-8F08644E971C}"/>
              </a:ext>
            </a:extLst>
          </p:cNvPr>
          <p:cNvSpPr txBox="1"/>
          <p:nvPr/>
        </p:nvSpPr>
        <p:spPr>
          <a:xfrm>
            <a:off x="96671" y="1833421"/>
            <a:ext cx="7749480" cy="5416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920" dirty="0" err="1"/>
              <a:t>Conceptul</a:t>
            </a:r>
            <a:r>
              <a:rPr lang="en-GB" sz="2920" dirty="0"/>
              <a:t> </a:t>
            </a:r>
            <a:r>
              <a:rPr lang="en-GB" sz="2920" dirty="0" err="1"/>
              <a:t>celor</a:t>
            </a:r>
            <a:r>
              <a:rPr lang="en-GB" sz="2920" dirty="0"/>
              <a:t> 5W în </a:t>
            </a:r>
            <a:r>
              <a:rPr lang="en-GB" sz="2920" dirty="0" err="1"/>
              <a:t>comunicarea</a:t>
            </a:r>
            <a:r>
              <a:rPr lang="en-GB" sz="2920" dirty="0"/>
              <a:t> </a:t>
            </a:r>
            <a:r>
              <a:rPr lang="en-GB" sz="2920" dirty="0" err="1"/>
              <a:t>eficientă</a:t>
            </a:r>
            <a:endParaRPr lang="en-GB" sz="292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6240A9-9099-D6AF-7F2E-1FFED17DFEE6}"/>
              </a:ext>
            </a:extLst>
          </p:cNvPr>
          <p:cNvSpPr txBox="1"/>
          <p:nvPr/>
        </p:nvSpPr>
        <p:spPr>
          <a:xfrm>
            <a:off x="6402624" y="2458599"/>
            <a:ext cx="1131376" cy="3477875"/>
          </a:xfrm>
          <a:prstGeom prst="rect">
            <a:avLst/>
          </a:prstGeom>
          <a:noFill/>
          <a:ln>
            <a:solidFill>
              <a:srgbClr val="0063D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Cine?</a:t>
            </a:r>
            <a:br>
              <a:rPr lang="en-US" sz="2000" b="1" dirty="0"/>
            </a:br>
            <a:br>
              <a:rPr lang="en-US" sz="2000" b="1" dirty="0"/>
            </a:br>
            <a:r>
              <a:rPr lang="en-US" sz="2000" b="1" dirty="0"/>
              <a:t>Ce?</a:t>
            </a:r>
            <a:br>
              <a:rPr lang="en-US" sz="2000" b="1" dirty="0"/>
            </a:br>
            <a:br>
              <a:rPr lang="en-US" sz="2000" b="1" dirty="0"/>
            </a:br>
            <a:r>
              <a:rPr lang="en-US" sz="2000" b="1" dirty="0"/>
              <a:t>Prin ce canal? </a:t>
            </a:r>
            <a:br>
              <a:rPr lang="en-US" sz="2000" b="1" dirty="0"/>
            </a:br>
            <a:br>
              <a:rPr lang="en-US" sz="2000" b="1" dirty="0"/>
            </a:br>
            <a:r>
              <a:rPr lang="en-US" sz="2000" b="1" dirty="0"/>
              <a:t>Cui? </a:t>
            </a:r>
            <a:br>
              <a:rPr lang="en-US" sz="2000" b="1" dirty="0"/>
            </a:br>
            <a:br>
              <a:rPr lang="en-US" sz="2000" b="1" dirty="0"/>
            </a:br>
            <a:r>
              <a:rPr lang="en-US" sz="2000" b="1" dirty="0"/>
              <a:t>Cu ce </a:t>
            </a:r>
            <a:r>
              <a:rPr lang="en-US" sz="2000" b="1" dirty="0" err="1"/>
              <a:t>efect</a:t>
            </a:r>
            <a:r>
              <a:rPr lang="en-US" sz="2000" b="1" dirty="0"/>
              <a:t>?</a:t>
            </a:r>
            <a:endParaRPr lang="en-GB" sz="2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973F8B-A981-E187-30B7-B361ED268164}"/>
              </a:ext>
            </a:extLst>
          </p:cNvPr>
          <p:cNvSpPr txBox="1"/>
          <p:nvPr/>
        </p:nvSpPr>
        <p:spPr>
          <a:xfrm>
            <a:off x="7633180" y="2445722"/>
            <a:ext cx="30322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/>
              <a:t>– </a:t>
            </a:r>
            <a:r>
              <a:rPr lang="en-GB" sz="2000" dirty="0" err="1"/>
              <a:t>sursa</a:t>
            </a:r>
            <a:r>
              <a:rPr lang="en-GB" sz="2000" dirty="0"/>
              <a:t> </a:t>
            </a:r>
            <a:r>
              <a:rPr lang="en-GB" sz="2000" dirty="0" err="1"/>
              <a:t>mesajului</a:t>
            </a:r>
            <a:endParaRPr lang="en-GB" sz="2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6C6DAA-81CB-366C-F1F1-BFD6FCF374F7}"/>
              </a:ext>
            </a:extLst>
          </p:cNvPr>
          <p:cNvSpPr txBox="1"/>
          <p:nvPr/>
        </p:nvSpPr>
        <p:spPr>
          <a:xfrm>
            <a:off x="7633180" y="3048276"/>
            <a:ext cx="55328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/>
              <a:t>– </a:t>
            </a:r>
            <a:r>
              <a:rPr lang="en-GB" sz="2000" dirty="0" err="1"/>
              <a:t>conținutul</a:t>
            </a:r>
            <a:r>
              <a:rPr lang="en-GB" sz="2000" dirty="0"/>
              <a:t> </a:t>
            </a:r>
            <a:r>
              <a:rPr lang="en-GB" sz="2000" dirty="0" err="1"/>
              <a:t>mesajului</a:t>
            </a:r>
            <a:endParaRPr lang="en-GB" sz="2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C792B5-2BC9-E7EE-66A5-EE14C628B997}"/>
              </a:ext>
            </a:extLst>
          </p:cNvPr>
          <p:cNvSpPr txBox="1"/>
          <p:nvPr/>
        </p:nvSpPr>
        <p:spPr>
          <a:xfrm>
            <a:off x="7633180" y="3797427"/>
            <a:ext cx="67727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/>
              <a:t>– </a:t>
            </a:r>
            <a:r>
              <a:rPr lang="en-GB" sz="2000" dirty="0" err="1"/>
              <a:t>mijlocul</a:t>
            </a:r>
            <a:r>
              <a:rPr lang="en-GB" sz="2000" dirty="0"/>
              <a:t> de </a:t>
            </a:r>
            <a:r>
              <a:rPr lang="en-GB" sz="2000" dirty="0" err="1"/>
              <a:t>comunicare</a:t>
            </a:r>
            <a:endParaRPr lang="en-GB" sz="2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E7EAAD7-D7E3-BEB1-22E9-81A42D4DC6E8}"/>
              </a:ext>
            </a:extLst>
          </p:cNvPr>
          <p:cNvSpPr txBox="1"/>
          <p:nvPr/>
        </p:nvSpPr>
        <p:spPr>
          <a:xfrm>
            <a:off x="7633180" y="4563542"/>
            <a:ext cx="73926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/>
              <a:t>– </a:t>
            </a:r>
            <a:r>
              <a:rPr lang="en-GB" sz="2000" dirty="0" err="1"/>
              <a:t>publicul</a:t>
            </a:r>
            <a:r>
              <a:rPr lang="en-GB" sz="2000" dirty="0"/>
              <a:t> </a:t>
            </a:r>
            <a:r>
              <a:rPr lang="en-GB" sz="2000" dirty="0" err="1"/>
              <a:t>țintă</a:t>
            </a:r>
            <a:endParaRPr lang="en-GB" sz="20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6333017-DE2A-9176-6916-E37C22054BD3}"/>
              </a:ext>
            </a:extLst>
          </p:cNvPr>
          <p:cNvSpPr txBox="1"/>
          <p:nvPr/>
        </p:nvSpPr>
        <p:spPr>
          <a:xfrm>
            <a:off x="7633180" y="5329657"/>
            <a:ext cx="21447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/>
              <a:t>– </a:t>
            </a:r>
            <a:r>
              <a:rPr lang="en-GB" sz="2000" dirty="0" err="1"/>
              <a:t>rezultatul</a:t>
            </a:r>
            <a:r>
              <a:rPr lang="en-GB" sz="2000" dirty="0"/>
              <a:t> </a:t>
            </a:r>
            <a:r>
              <a:rPr lang="en-GB" sz="2000" dirty="0" err="1"/>
              <a:t>dorit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064165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4670E1F6-DB57-3F2A-8561-6DE0EA2BD8E2}"/>
              </a:ext>
            </a:extLst>
          </p:cNvPr>
          <p:cNvSpPr/>
          <p:nvPr/>
        </p:nvSpPr>
        <p:spPr>
          <a:xfrm>
            <a:off x="7463790" y="6172200"/>
            <a:ext cx="3335973" cy="1027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F647EB88-5EF1-D677-B66F-171BE9DBC1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433" y="524986"/>
            <a:ext cx="10868196" cy="614934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F7BBB1F-57B6-0C2F-1C66-5F1611EE33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103" y="993668"/>
            <a:ext cx="7932976" cy="53420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25A6A0-CCF9-8C87-C7FB-165AEE88AA7D}"/>
              </a:ext>
            </a:extLst>
          </p:cNvPr>
          <p:cNvSpPr txBox="1"/>
          <p:nvPr/>
        </p:nvSpPr>
        <p:spPr>
          <a:xfrm>
            <a:off x="498103" y="902455"/>
            <a:ext cx="83342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 err="1">
                <a:solidFill>
                  <a:schemeClr val="bg1"/>
                </a:solidFill>
              </a:rPr>
              <a:t>Planificarea</a:t>
            </a:r>
            <a:r>
              <a:rPr lang="en-GB" sz="2800" b="1" dirty="0">
                <a:solidFill>
                  <a:schemeClr val="bg1"/>
                </a:solidFill>
              </a:rPr>
              <a:t> </a:t>
            </a:r>
            <a:r>
              <a:rPr lang="en-GB" sz="2800" b="1" dirty="0" err="1">
                <a:solidFill>
                  <a:schemeClr val="bg1"/>
                </a:solidFill>
              </a:rPr>
              <a:t>activităților</a:t>
            </a:r>
            <a:r>
              <a:rPr lang="en-GB" sz="2800" b="1" dirty="0">
                <a:solidFill>
                  <a:schemeClr val="bg1"/>
                </a:solidFill>
              </a:rPr>
              <a:t> de </a:t>
            </a:r>
            <a:r>
              <a:rPr lang="en-GB" sz="2800" b="1" dirty="0" err="1">
                <a:solidFill>
                  <a:schemeClr val="bg1"/>
                </a:solidFill>
              </a:rPr>
              <a:t>comunicare</a:t>
            </a:r>
            <a:r>
              <a:rPr lang="en-GB" sz="2800" b="1" dirty="0">
                <a:solidFill>
                  <a:schemeClr val="bg1"/>
                </a:solidFill>
              </a:rPr>
              <a:t>: </a:t>
            </a:r>
            <a:r>
              <a:rPr lang="en-GB" sz="2800" b="1" dirty="0" err="1">
                <a:solidFill>
                  <a:schemeClr val="bg1"/>
                </a:solidFill>
              </a:rPr>
              <a:t>pași</a:t>
            </a:r>
            <a:r>
              <a:rPr lang="en-GB" sz="2800" b="1" dirty="0">
                <a:solidFill>
                  <a:schemeClr val="bg1"/>
                </a:solidFill>
              </a:rPr>
              <a:t> </a:t>
            </a:r>
            <a:r>
              <a:rPr lang="en-GB" sz="2800" b="1" dirty="0" err="1">
                <a:solidFill>
                  <a:schemeClr val="bg1"/>
                </a:solidFill>
              </a:rPr>
              <a:t>esențiali</a:t>
            </a:r>
            <a:endParaRPr lang="en-GB" sz="2800" b="1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9699B08-868C-23A7-0F43-1B9CBAD90F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623" y="1822692"/>
            <a:ext cx="1651523" cy="25408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40519F3-C231-9F71-3A69-2068018026D6}"/>
              </a:ext>
            </a:extLst>
          </p:cNvPr>
          <p:cNvSpPr txBox="1"/>
          <p:nvPr/>
        </p:nvSpPr>
        <p:spPr>
          <a:xfrm>
            <a:off x="642623" y="1718899"/>
            <a:ext cx="54321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Părțile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b="1" dirty="0" err="1">
                <a:solidFill>
                  <a:schemeClr val="bg1"/>
                </a:solidFill>
              </a:rPr>
              <a:t>interesate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04C46AA-ECD5-A2D4-6619-7E6D4142F0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9751" y="1738458"/>
            <a:ext cx="1651523" cy="37325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3A4CB26-0A9B-37C0-2D52-811990FB79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1162" y="4369631"/>
            <a:ext cx="2814696" cy="37325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C5FEB18-E5A1-A1B1-09C5-E47C4397E0A2}"/>
              </a:ext>
            </a:extLst>
          </p:cNvPr>
          <p:cNvSpPr txBox="1"/>
          <p:nvPr/>
        </p:nvSpPr>
        <p:spPr>
          <a:xfrm>
            <a:off x="4060556" y="1718899"/>
            <a:ext cx="46022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Colaborare</a:t>
            </a:r>
            <a:endParaRPr lang="en-GB" sz="2400" b="1" dirty="0">
              <a:solidFill>
                <a:schemeClr val="bg1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551CCDE-B517-3F7D-AB9B-9CE3703E2A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5053" y="1703519"/>
            <a:ext cx="1525473" cy="37325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4DF133B-3152-BC9F-B805-FCAD9DD96F03}"/>
              </a:ext>
            </a:extLst>
          </p:cNvPr>
          <p:cNvSpPr txBox="1"/>
          <p:nvPr/>
        </p:nvSpPr>
        <p:spPr>
          <a:xfrm>
            <a:off x="7625053" y="1718898"/>
            <a:ext cx="55406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Obiective</a:t>
            </a:r>
            <a:endParaRPr lang="en-GB" sz="2400" b="1" dirty="0">
              <a:solidFill>
                <a:schemeClr val="bg1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560F286-641E-DD16-A462-99D49EA0AA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623" y="4385011"/>
            <a:ext cx="2054479" cy="37325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ADBEFED9-D5C3-702D-FF06-4288D804F977}"/>
              </a:ext>
            </a:extLst>
          </p:cNvPr>
          <p:cNvSpPr txBox="1"/>
          <p:nvPr/>
        </p:nvSpPr>
        <p:spPr>
          <a:xfrm>
            <a:off x="642623" y="4281220"/>
            <a:ext cx="66642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Mesaj</a:t>
            </a:r>
            <a:endParaRPr lang="en-GB" sz="2400" b="1" dirty="0">
              <a:solidFill>
                <a:schemeClr val="bg1"/>
              </a:solidFill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9067909-C1D2-FFDC-7A25-F2AE22EAB8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0556" y="4332422"/>
            <a:ext cx="2014223" cy="37325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7F0F9FF-7B04-3E40-ED4A-AC4A9DF9F5F1}"/>
              </a:ext>
            </a:extLst>
          </p:cNvPr>
          <p:cNvSpPr txBox="1"/>
          <p:nvPr/>
        </p:nvSpPr>
        <p:spPr>
          <a:xfrm>
            <a:off x="4135493" y="4288216"/>
            <a:ext cx="66642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</a:rPr>
              <a:t>Public-</a:t>
            </a:r>
            <a:r>
              <a:rPr lang="en-GB" sz="2400" b="1" dirty="0" err="1">
                <a:solidFill>
                  <a:schemeClr val="bg1"/>
                </a:solidFill>
              </a:rPr>
              <a:t>țintă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DCE6BB6-6475-296E-7BDE-820867F6AF16}"/>
              </a:ext>
            </a:extLst>
          </p:cNvPr>
          <p:cNvSpPr txBox="1"/>
          <p:nvPr/>
        </p:nvSpPr>
        <p:spPr>
          <a:xfrm>
            <a:off x="7625053" y="4319877"/>
            <a:ext cx="66642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</a:rPr>
              <a:t>Canale de </a:t>
            </a:r>
            <a:r>
              <a:rPr lang="en-GB" sz="2400" b="1" dirty="0" err="1">
                <a:solidFill>
                  <a:schemeClr val="bg1"/>
                </a:solidFill>
              </a:rPr>
              <a:t>comunicare</a:t>
            </a:r>
            <a:endParaRPr lang="en-GB" sz="2400" b="1" dirty="0">
              <a:solidFill>
                <a:schemeClr val="bg1"/>
              </a:solidFill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11ECBD91-6254-CE83-5324-A2C3609639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044" y="2512745"/>
            <a:ext cx="2627101" cy="1013586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581537D5-0DA8-3368-C65E-2C641624F4EC}"/>
              </a:ext>
            </a:extLst>
          </p:cNvPr>
          <p:cNvSpPr txBox="1"/>
          <p:nvPr/>
        </p:nvSpPr>
        <p:spPr>
          <a:xfrm>
            <a:off x="526831" y="2196789"/>
            <a:ext cx="271231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Elaborează</a:t>
            </a:r>
            <a:r>
              <a:rPr lang="en-GB" dirty="0">
                <a:solidFill>
                  <a:schemeClr val="bg1"/>
                </a:solidFill>
              </a:rPr>
              <a:t> o </a:t>
            </a:r>
            <a:r>
              <a:rPr lang="en-GB" dirty="0" err="1">
                <a:solidFill>
                  <a:schemeClr val="bg1"/>
                </a:solidFill>
              </a:rPr>
              <a:t>listă</a:t>
            </a:r>
            <a:r>
              <a:rPr lang="en-GB" dirty="0">
                <a:solidFill>
                  <a:schemeClr val="bg1"/>
                </a:solidFill>
              </a:rPr>
              <a:t> care </a:t>
            </a:r>
            <a:r>
              <a:rPr lang="en-GB" dirty="0" err="1">
                <a:solidFill>
                  <a:schemeClr val="bg1"/>
                </a:solidFill>
              </a:rPr>
              <a:t>să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includă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canalele</a:t>
            </a:r>
            <a:r>
              <a:rPr lang="en-GB" dirty="0">
                <a:solidFill>
                  <a:schemeClr val="bg1"/>
                </a:solidFill>
              </a:rPr>
              <a:t> lor de </a:t>
            </a:r>
            <a:r>
              <a:rPr lang="en-GB" dirty="0" err="1">
                <a:solidFill>
                  <a:schemeClr val="bg1"/>
                </a:solidFill>
              </a:rPr>
              <a:t>comunicare</a:t>
            </a:r>
            <a:r>
              <a:rPr lang="en-GB" dirty="0">
                <a:solidFill>
                  <a:schemeClr val="bg1"/>
                </a:solidFill>
              </a:rPr>
              <a:t>, </a:t>
            </a:r>
            <a:r>
              <a:rPr lang="en-GB" dirty="0" err="1">
                <a:solidFill>
                  <a:schemeClr val="bg1"/>
                </a:solidFill>
              </a:rPr>
              <a:t>interesele</a:t>
            </a:r>
            <a:r>
              <a:rPr lang="en-GB" dirty="0">
                <a:solidFill>
                  <a:schemeClr val="bg1"/>
                </a:solidFill>
              </a:rPr>
              <a:t> și </a:t>
            </a:r>
            <a:r>
              <a:rPr lang="en-GB" dirty="0" err="1">
                <a:solidFill>
                  <a:schemeClr val="bg1"/>
                </a:solidFill>
              </a:rPr>
              <a:t>influența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potențială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asupra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proiectului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tău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88E23EDF-25FB-9C0A-DDA7-7DC10E1E2A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4305" y="4985780"/>
            <a:ext cx="2664980" cy="1100924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AE89355-346B-0EC3-8813-E40032AD6C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0556" y="2474742"/>
            <a:ext cx="2619213" cy="943104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9FFC8E6E-991D-377D-ABF9-27531755AE17}"/>
              </a:ext>
            </a:extLst>
          </p:cNvPr>
          <p:cNvSpPr txBox="1"/>
          <p:nvPr/>
        </p:nvSpPr>
        <p:spPr>
          <a:xfrm>
            <a:off x="3960476" y="2335288"/>
            <a:ext cx="287880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Implică </a:t>
            </a:r>
            <a:r>
              <a:rPr lang="en-GB" dirty="0" err="1">
                <a:solidFill>
                  <a:schemeClr val="bg1"/>
                </a:solidFill>
              </a:rPr>
              <a:t>membrii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echipei</a:t>
            </a:r>
            <a:r>
              <a:rPr lang="en-GB" dirty="0">
                <a:solidFill>
                  <a:schemeClr val="bg1"/>
                </a:solidFill>
              </a:rPr>
              <a:t> de </a:t>
            </a:r>
            <a:r>
              <a:rPr lang="en-GB" dirty="0" err="1">
                <a:solidFill>
                  <a:schemeClr val="bg1"/>
                </a:solidFill>
              </a:rPr>
              <a:t>comunicare</a:t>
            </a:r>
            <a:r>
              <a:rPr lang="en-GB" dirty="0">
                <a:solidFill>
                  <a:schemeClr val="bg1"/>
                </a:solidFill>
              </a:rPr>
              <a:t> din cadrul </a:t>
            </a:r>
            <a:r>
              <a:rPr lang="en-GB" dirty="0" err="1">
                <a:solidFill>
                  <a:schemeClr val="bg1"/>
                </a:solidFill>
              </a:rPr>
              <a:t>instituției</a:t>
            </a:r>
            <a:r>
              <a:rPr lang="en-GB" dirty="0">
                <a:solidFill>
                  <a:schemeClr val="bg1"/>
                </a:solidFill>
              </a:rPr>
              <a:t> și </a:t>
            </a:r>
            <a:r>
              <a:rPr lang="en-GB" dirty="0" err="1">
                <a:solidFill>
                  <a:schemeClr val="bg1"/>
                </a:solidFill>
              </a:rPr>
              <a:t>obține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sprijinul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acestora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5562ED9B-FB4E-929D-8C45-B6172D3F4A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1966" y="2501105"/>
            <a:ext cx="2545753" cy="916741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D6D9CB57-C2A4-3277-69F0-8C5579CA0D2F}"/>
              </a:ext>
            </a:extLst>
          </p:cNvPr>
          <p:cNvSpPr txBox="1"/>
          <p:nvPr/>
        </p:nvSpPr>
        <p:spPr>
          <a:xfrm>
            <a:off x="7529202" y="2364660"/>
            <a:ext cx="27437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Definește scopurile pe care dorești să le atingi prin activitățile tale de comunicare.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8B7EE0BE-97F1-2475-D212-D4343AA926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623" y="5037063"/>
            <a:ext cx="2801876" cy="1049641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A39442F3-86ED-F22C-C4EA-67B474840108}"/>
              </a:ext>
            </a:extLst>
          </p:cNvPr>
          <p:cNvSpPr txBox="1"/>
          <p:nvPr/>
        </p:nvSpPr>
        <p:spPr>
          <a:xfrm>
            <a:off x="718823" y="4969941"/>
            <a:ext cx="280187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Elaborează</a:t>
            </a:r>
            <a:r>
              <a:rPr lang="en-GB" dirty="0">
                <a:solidFill>
                  <a:schemeClr val="bg1"/>
                </a:solidFill>
              </a:rPr>
              <a:t> și </a:t>
            </a:r>
            <a:r>
              <a:rPr lang="en-GB" dirty="0" err="1">
                <a:solidFill>
                  <a:schemeClr val="bg1"/>
                </a:solidFill>
              </a:rPr>
              <a:t>testează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mesajele</a:t>
            </a:r>
            <a:r>
              <a:rPr lang="en-GB" dirty="0">
                <a:solidFill>
                  <a:schemeClr val="bg1"/>
                </a:solidFill>
              </a:rPr>
              <a:t>-cheie și </a:t>
            </a:r>
            <a:r>
              <a:rPr lang="en-GB" dirty="0" err="1">
                <a:solidFill>
                  <a:schemeClr val="bg1"/>
                </a:solidFill>
              </a:rPr>
              <a:t>împărtășește</a:t>
            </a:r>
            <a:r>
              <a:rPr lang="en-GB" dirty="0">
                <a:solidFill>
                  <a:schemeClr val="bg1"/>
                </a:solidFill>
              </a:rPr>
              <a:t>-le cu </a:t>
            </a:r>
            <a:r>
              <a:rPr lang="en-GB" dirty="0" err="1">
                <a:solidFill>
                  <a:schemeClr val="bg1"/>
                </a:solidFill>
              </a:rPr>
              <a:t>toți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colegii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implicați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D3F27FF-A5F7-7ADB-F75E-BBE5FCB2CC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93721" y="5070423"/>
            <a:ext cx="2493998" cy="865428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AAEEDB92-9B0E-D62B-B108-C78E3F57AE19}"/>
              </a:ext>
            </a:extLst>
          </p:cNvPr>
          <p:cNvSpPr txBox="1"/>
          <p:nvPr/>
        </p:nvSpPr>
        <p:spPr>
          <a:xfrm>
            <a:off x="4104589" y="4819530"/>
            <a:ext cx="296017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Analizează</a:t>
            </a:r>
            <a:r>
              <a:rPr lang="en-GB" dirty="0">
                <a:solidFill>
                  <a:schemeClr val="bg1"/>
                </a:solidFill>
              </a:rPr>
              <a:t> cui </a:t>
            </a:r>
            <a:r>
              <a:rPr lang="en-GB" dirty="0" err="1">
                <a:solidFill>
                  <a:schemeClr val="bg1"/>
                </a:solidFill>
              </a:rPr>
              <a:t>dorești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să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te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adresezi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prin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mesajele</a:t>
            </a:r>
            <a:r>
              <a:rPr lang="en-GB" dirty="0">
                <a:solidFill>
                  <a:schemeClr val="bg1"/>
                </a:solidFill>
              </a:rPr>
              <a:t> tale. Implică </a:t>
            </a:r>
            <a:r>
              <a:rPr lang="en-GB" dirty="0" err="1">
                <a:solidFill>
                  <a:schemeClr val="bg1"/>
                </a:solidFill>
              </a:rPr>
              <a:t>publicul-țintă</a:t>
            </a:r>
            <a:r>
              <a:rPr lang="en-GB" dirty="0">
                <a:solidFill>
                  <a:schemeClr val="bg1"/>
                </a:solidFill>
              </a:rPr>
              <a:t> în </a:t>
            </a:r>
            <a:r>
              <a:rPr lang="en-GB" dirty="0" err="1">
                <a:solidFill>
                  <a:schemeClr val="bg1"/>
                </a:solidFill>
              </a:rPr>
              <a:t>diferitele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etape</a:t>
            </a:r>
            <a:r>
              <a:rPr lang="en-GB" dirty="0">
                <a:solidFill>
                  <a:schemeClr val="bg1"/>
                </a:solidFill>
              </a:rPr>
              <a:t> ale </a:t>
            </a:r>
            <a:r>
              <a:rPr lang="en-GB" dirty="0" err="1">
                <a:solidFill>
                  <a:schemeClr val="bg1"/>
                </a:solidFill>
              </a:rPr>
              <a:t>procesului</a:t>
            </a:r>
            <a:r>
              <a:rPr lang="en-GB" dirty="0">
                <a:solidFill>
                  <a:schemeClr val="bg1"/>
                </a:solidFill>
              </a:rPr>
              <a:t> de </a:t>
            </a:r>
            <a:r>
              <a:rPr lang="en-GB" dirty="0" err="1">
                <a:solidFill>
                  <a:schemeClr val="bg1"/>
                </a:solidFill>
              </a:rPr>
              <a:t>comunicare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85E4268-28E0-1733-65B6-32934943CA4C}"/>
              </a:ext>
            </a:extLst>
          </p:cNvPr>
          <p:cNvSpPr txBox="1"/>
          <p:nvPr/>
        </p:nvSpPr>
        <p:spPr>
          <a:xfrm>
            <a:off x="7776162" y="5034129"/>
            <a:ext cx="261921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Identifică cele mai eficiente canale pentru a ajunge la publicul tău.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735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D36AE-F15A-E4E5-5B78-2599ACE9A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1DB238A0-FBCB-5194-70B7-22A6FC6F007F}"/>
              </a:ext>
            </a:extLst>
          </p:cNvPr>
          <p:cNvSpPr/>
          <p:nvPr/>
        </p:nvSpPr>
        <p:spPr>
          <a:xfrm>
            <a:off x="7463790" y="6172200"/>
            <a:ext cx="3335973" cy="1027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77D115CF-7DDA-7BB7-2FCF-57D495CB7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0331"/>
            <a:ext cx="10799763" cy="60786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EDEE5D5-EA53-01D4-8705-726D40B3FC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527" y="1174956"/>
            <a:ext cx="7973554" cy="53789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3A1954-2E8F-5EC0-776D-0F507BA0C0BB}"/>
              </a:ext>
            </a:extLst>
          </p:cNvPr>
          <p:cNvSpPr txBox="1"/>
          <p:nvPr/>
        </p:nvSpPr>
        <p:spPr>
          <a:xfrm>
            <a:off x="426527" y="913346"/>
            <a:ext cx="84000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 err="1">
                <a:solidFill>
                  <a:schemeClr val="bg1"/>
                </a:solidFill>
              </a:rPr>
              <a:t>Planificarea</a:t>
            </a:r>
            <a:r>
              <a:rPr lang="en-GB" sz="2800" b="1" dirty="0">
                <a:solidFill>
                  <a:schemeClr val="bg1"/>
                </a:solidFill>
              </a:rPr>
              <a:t> </a:t>
            </a:r>
            <a:r>
              <a:rPr lang="en-GB" sz="2800" b="1" dirty="0" err="1">
                <a:solidFill>
                  <a:schemeClr val="bg1"/>
                </a:solidFill>
              </a:rPr>
              <a:t>activităților</a:t>
            </a:r>
            <a:r>
              <a:rPr lang="en-GB" sz="2800" b="1" dirty="0">
                <a:solidFill>
                  <a:schemeClr val="bg1"/>
                </a:solidFill>
              </a:rPr>
              <a:t> de </a:t>
            </a:r>
            <a:r>
              <a:rPr lang="en-GB" sz="2800" b="1" dirty="0" err="1">
                <a:solidFill>
                  <a:schemeClr val="bg1"/>
                </a:solidFill>
              </a:rPr>
              <a:t>comunicare</a:t>
            </a:r>
            <a:r>
              <a:rPr lang="en-GB" sz="2800" b="1" dirty="0">
                <a:solidFill>
                  <a:schemeClr val="bg1"/>
                </a:solidFill>
              </a:rPr>
              <a:t>: </a:t>
            </a:r>
            <a:r>
              <a:rPr lang="en-GB" sz="2800" b="1" dirty="0" err="1">
                <a:solidFill>
                  <a:schemeClr val="bg1"/>
                </a:solidFill>
              </a:rPr>
              <a:t>pași</a:t>
            </a:r>
            <a:r>
              <a:rPr lang="en-GB" sz="2800" b="1" dirty="0">
                <a:solidFill>
                  <a:schemeClr val="bg1"/>
                </a:solidFill>
              </a:rPr>
              <a:t> </a:t>
            </a:r>
            <a:r>
              <a:rPr lang="en-GB" sz="2800" b="1" dirty="0" err="1">
                <a:solidFill>
                  <a:schemeClr val="bg1"/>
                </a:solidFill>
              </a:rPr>
              <a:t>esențiali</a:t>
            </a:r>
            <a:endParaRPr lang="en-GB" sz="2800" b="1" dirty="0">
              <a:solidFill>
                <a:schemeClr val="bg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0D41244-E540-1681-769C-EC1A6A799B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948" y="1964908"/>
            <a:ext cx="1239681" cy="25729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AAA6829-D357-5498-DBB1-DC715E416E6B}"/>
              </a:ext>
            </a:extLst>
          </p:cNvPr>
          <p:cNvSpPr txBox="1"/>
          <p:nvPr/>
        </p:nvSpPr>
        <p:spPr>
          <a:xfrm>
            <a:off x="768947" y="1789581"/>
            <a:ext cx="12125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</a:rPr>
              <a:t>Resurse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CB34BC7-033A-D2BB-D666-36BA9232F1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4661" y="1831889"/>
            <a:ext cx="1926634" cy="39986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F0576F0-B18B-ACE7-3C39-3D93E6B0B3B5}"/>
              </a:ext>
            </a:extLst>
          </p:cNvPr>
          <p:cNvSpPr txBox="1"/>
          <p:nvPr/>
        </p:nvSpPr>
        <p:spPr>
          <a:xfrm>
            <a:off x="4214660" y="1780775"/>
            <a:ext cx="13802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</a:rPr>
              <a:t>Calendar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89734C4-0EC2-7D5A-83E0-D067EAAD09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3941" y="1913021"/>
            <a:ext cx="1009791" cy="33822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6C61371-21BF-4D00-8947-B5DEF9F7D318}"/>
              </a:ext>
            </a:extLst>
          </p:cNvPr>
          <p:cNvSpPr txBox="1"/>
          <p:nvPr/>
        </p:nvSpPr>
        <p:spPr>
          <a:xfrm>
            <a:off x="7595009" y="1783864"/>
            <a:ext cx="21017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</a:rPr>
              <a:t>Relaţii </a:t>
            </a:r>
            <a:r>
              <a:rPr lang="en-GB" sz="2400" b="1" dirty="0" err="1">
                <a:solidFill>
                  <a:schemeClr val="bg1"/>
                </a:solidFill>
              </a:rPr>
              <a:t>publice</a:t>
            </a:r>
            <a:endParaRPr lang="en-GB" sz="2400" b="1" dirty="0">
              <a:solidFill>
                <a:schemeClr val="bg1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842E280-CEB4-16FC-BD1E-F1E73DB30E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923" y="4468678"/>
            <a:ext cx="1239681" cy="25729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44DD6AC-02FF-D4A2-A425-B30F5070F4FC}"/>
              </a:ext>
            </a:extLst>
          </p:cNvPr>
          <p:cNvSpPr txBox="1"/>
          <p:nvPr/>
        </p:nvSpPr>
        <p:spPr>
          <a:xfrm>
            <a:off x="900923" y="4306745"/>
            <a:ext cx="16292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Raportare</a:t>
            </a:r>
            <a:endParaRPr lang="en-GB" sz="2400" b="1" dirty="0">
              <a:solidFill>
                <a:schemeClr val="bg1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17BA212-96F6-4D16-2150-EB7417310B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5025" y="4306745"/>
            <a:ext cx="2054648" cy="41922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CB2D301-7EAA-F945-16ED-86E1E19ED351}"/>
              </a:ext>
            </a:extLst>
          </p:cNvPr>
          <p:cNvSpPr txBox="1"/>
          <p:nvPr/>
        </p:nvSpPr>
        <p:spPr>
          <a:xfrm>
            <a:off x="3924270" y="4150274"/>
            <a:ext cx="29161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Managementul </a:t>
            </a:r>
            <a:r>
              <a:rPr lang="en-GB" sz="2400" b="1" dirty="0" err="1">
                <a:solidFill>
                  <a:schemeClr val="bg1"/>
                </a:solidFill>
              </a:rPr>
              <a:t>riscurilor</a:t>
            </a:r>
            <a:endParaRPr lang="en-GB" sz="2400" b="1" dirty="0">
              <a:solidFill>
                <a:schemeClr val="bg1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5C0D730-67D7-D235-CF12-97812F5645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9665" y="4411567"/>
            <a:ext cx="1719337" cy="35684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959E0EB3-24EA-B0F8-1F28-7A43D6FCCD53}"/>
              </a:ext>
            </a:extLst>
          </p:cNvPr>
          <p:cNvSpPr txBox="1"/>
          <p:nvPr/>
        </p:nvSpPr>
        <p:spPr>
          <a:xfrm>
            <a:off x="7731503" y="4306744"/>
            <a:ext cx="16292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Evaluare</a:t>
            </a:r>
            <a:endParaRPr lang="en-GB" sz="2400" b="1" dirty="0">
              <a:solidFill>
                <a:schemeClr val="bg1"/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14A29DC2-D3DA-0F3B-D585-F5464A7B36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5407" y="3542498"/>
            <a:ext cx="1428949" cy="11431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55285C2-AB69-0CF1-F426-78A4AAE9E1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537" y="5113081"/>
            <a:ext cx="2566809" cy="92333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1776054-55E5-9080-0E1A-2B9EDB1D55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469" y="2707253"/>
            <a:ext cx="2572142" cy="78481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6FDFA18-58E2-89BD-F1B4-08E45004F04A}"/>
              </a:ext>
            </a:extLst>
          </p:cNvPr>
          <p:cNvSpPr txBox="1"/>
          <p:nvPr/>
        </p:nvSpPr>
        <p:spPr>
          <a:xfrm>
            <a:off x="532297" y="2375423"/>
            <a:ext cx="27123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 err="1">
                <a:solidFill>
                  <a:schemeClr val="bg1"/>
                </a:solidFill>
              </a:rPr>
              <a:t>Analizează</a:t>
            </a:r>
            <a:r>
              <a:rPr lang="en-GB" dirty="0">
                <a:solidFill>
                  <a:schemeClr val="bg1"/>
                </a:solidFill>
              </a:rPr>
              <a:t> de ce resurse ai </a:t>
            </a:r>
            <a:r>
              <a:rPr lang="en-GB" dirty="0" err="1">
                <a:solidFill>
                  <a:schemeClr val="bg1"/>
                </a:solidFill>
              </a:rPr>
              <a:t>nevoie</a:t>
            </a:r>
            <a:r>
              <a:rPr lang="en-GB" dirty="0">
                <a:solidFill>
                  <a:schemeClr val="bg1"/>
                </a:solidFill>
              </a:rPr>
              <a:t> pentru a </a:t>
            </a:r>
            <a:r>
              <a:rPr lang="en-GB" dirty="0" err="1">
                <a:solidFill>
                  <a:schemeClr val="bg1"/>
                </a:solidFill>
              </a:rPr>
              <a:t>implementa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activitățile</a:t>
            </a:r>
            <a:r>
              <a:rPr lang="en-GB" dirty="0">
                <a:solidFill>
                  <a:schemeClr val="bg1"/>
                </a:solidFill>
              </a:rPr>
              <a:t> de </a:t>
            </a:r>
            <a:r>
              <a:rPr lang="en-GB" dirty="0" err="1">
                <a:solidFill>
                  <a:schemeClr val="bg1"/>
                </a:solidFill>
              </a:rPr>
              <a:t>comunicare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planificate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7AFFE4AD-8B31-91BA-AE7C-1A396BBD7E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2174" y="2658389"/>
            <a:ext cx="2600349" cy="805873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545D65AB-C0DD-0DD7-FD52-9C3AC2D02087}"/>
              </a:ext>
            </a:extLst>
          </p:cNvPr>
          <p:cNvSpPr txBox="1"/>
          <p:nvPr/>
        </p:nvSpPr>
        <p:spPr>
          <a:xfrm>
            <a:off x="4082174" y="2448873"/>
            <a:ext cx="27123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 err="1">
                <a:solidFill>
                  <a:schemeClr val="bg1"/>
                </a:solidFill>
              </a:rPr>
              <a:t>Elaborează</a:t>
            </a:r>
            <a:r>
              <a:rPr lang="en-GB" dirty="0">
                <a:solidFill>
                  <a:schemeClr val="bg1"/>
                </a:solidFill>
              </a:rPr>
              <a:t> un calendar pentru </a:t>
            </a:r>
            <a:r>
              <a:rPr lang="en-GB" dirty="0" err="1">
                <a:solidFill>
                  <a:schemeClr val="bg1"/>
                </a:solidFill>
              </a:rPr>
              <a:t>activitățile</a:t>
            </a:r>
            <a:r>
              <a:rPr lang="en-GB" dirty="0">
                <a:solidFill>
                  <a:schemeClr val="bg1"/>
                </a:solidFill>
              </a:rPr>
              <a:t> de </a:t>
            </a:r>
            <a:r>
              <a:rPr lang="en-GB" dirty="0" err="1">
                <a:solidFill>
                  <a:schemeClr val="bg1"/>
                </a:solidFill>
              </a:rPr>
              <a:t>comunicare</a:t>
            </a:r>
            <a:r>
              <a:rPr lang="en-GB" dirty="0">
                <a:solidFill>
                  <a:schemeClr val="bg1"/>
                </a:solidFill>
              </a:rPr>
              <a:t>, cu </a:t>
            </a:r>
            <a:r>
              <a:rPr lang="en-GB" dirty="0" err="1">
                <a:solidFill>
                  <a:schemeClr val="bg1"/>
                </a:solidFill>
              </a:rPr>
              <a:t>etape</a:t>
            </a:r>
            <a:r>
              <a:rPr lang="en-GB" dirty="0">
                <a:solidFill>
                  <a:schemeClr val="bg1"/>
                </a:solidFill>
              </a:rPr>
              <a:t> și </a:t>
            </a:r>
            <a:r>
              <a:rPr lang="en-GB" dirty="0" err="1">
                <a:solidFill>
                  <a:schemeClr val="bg1"/>
                </a:solidFill>
              </a:rPr>
              <a:t>repere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clare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95C87A2B-C195-A3D3-6720-E2B15E925A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0086" y="2558759"/>
            <a:ext cx="2607208" cy="101699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F66B497-25EA-96F7-EE7A-3A28C3C0DE8F}"/>
              </a:ext>
            </a:extLst>
          </p:cNvPr>
          <p:cNvSpPr txBox="1"/>
          <p:nvPr/>
        </p:nvSpPr>
        <p:spPr>
          <a:xfrm>
            <a:off x="7326785" y="2301181"/>
            <a:ext cx="313832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 err="1">
                <a:solidFill>
                  <a:schemeClr val="bg1"/>
                </a:solidFill>
              </a:rPr>
              <a:t>Identifică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oportunitățile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potențiale</a:t>
            </a:r>
            <a:r>
              <a:rPr lang="en-GB" dirty="0">
                <a:solidFill>
                  <a:schemeClr val="bg1"/>
                </a:solidFill>
              </a:rPr>
              <a:t> de </a:t>
            </a:r>
            <a:r>
              <a:rPr lang="en-GB" dirty="0" err="1">
                <a:solidFill>
                  <a:schemeClr val="bg1"/>
                </a:solidFill>
              </a:rPr>
              <a:t>promovare</a:t>
            </a:r>
            <a:r>
              <a:rPr lang="en-GB" dirty="0">
                <a:solidFill>
                  <a:schemeClr val="bg1"/>
                </a:solidFill>
              </a:rPr>
              <a:t> în mass-media. </a:t>
            </a:r>
            <a:r>
              <a:rPr lang="en-GB" dirty="0" err="1">
                <a:solidFill>
                  <a:schemeClr val="bg1"/>
                </a:solidFill>
              </a:rPr>
              <a:t>Colaborează</a:t>
            </a:r>
            <a:r>
              <a:rPr lang="en-GB" dirty="0">
                <a:solidFill>
                  <a:schemeClr val="bg1"/>
                </a:solidFill>
              </a:rPr>
              <a:t> cu </a:t>
            </a:r>
            <a:r>
              <a:rPr lang="en-GB" dirty="0" err="1">
                <a:solidFill>
                  <a:schemeClr val="bg1"/>
                </a:solidFill>
              </a:rPr>
              <a:t>părțile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interesate</a:t>
            </a:r>
            <a:r>
              <a:rPr lang="en-GB" dirty="0">
                <a:solidFill>
                  <a:schemeClr val="bg1"/>
                </a:solidFill>
              </a:rPr>
              <a:t> locale și </a:t>
            </a:r>
            <a:r>
              <a:rPr lang="en-GB" dirty="0" err="1">
                <a:solidFill>
                  <a:schemeClr val="bg1"/>
                </a:solidFill>
              </a:rPr>
              <a:t>utilizează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canalele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acestora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28BC9F31-A78D-3B04-4985-2277B11305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4197" y="5067121"/>
            <a:ext cx="2689036" cy="1027113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87ED07BF-6EA3-9A62-698C-814534AC8C6F}"/>
              </a:ext>
            </a:extLst>
          </p:cNvPr>
          <p:cNvSpPr txBox="1"/>
          <p:nvPr/>
        </p:nvSpPr>
        <p:spPr>
          <a:xfrm>
            <a:off x="460739" y="5113081"/>
            <a:ext cx="313832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 err="1">
                <a:solidFill>
                  <a:schemeClr val="bg1"/>
                </a:solidFill>
              </a:rPr>
              <a:t>Monitorizează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eficiența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activităților</a:t>
            </a:r>
            <a:r>
              <a:rPr lang="en-GB" dirty="0">
                <a:solidFill>
                  <a:schemeClr val="bg1"/>
                </a:solidFill>
              </a:rPr>
              <a:t> de </a:t>
            </a:r>
            <a:r>
              <a:rPr lang="en-GB" dirty="0" err="1">
                <a:solidFill>
                  <a:schemeClr val="bg1"/>
                </a:solidFill>
              </a:rPr>
              <a:t>comunicare</a:t>
            </a:r>
            <a:r>
              <a:rPr lang="en-GB" dirty="0">
                <a:solidFill>
                  <a:schemeClr val="bg1"/>
                </a:solidFill>
              </a:rPr>
              <a:t> pentru a </a:t>
            </a:r>
            <a:r>
              <a:rPr lang="en-GB" dirty="0" err="1">
                <a:solidFill>
                  <a:schemeClr val="bg1"/>
                </a:solidFill>
              </a:rPr>
              <a:t>realiza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îmbunătățiri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BB40FB06-3829-D94C-85D5-B929E435EA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3790" y="5396743"/>
            <a:ext cx="2745332" cy="461665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4EC93D71-48AB-94A8-0338-2C5B6992AFD0}"/>
              </a:ext>
            </a:extLst>
          </p:cNvPr>
          <p:cNvSpPr txBox="1"/>
          <p:nvPr/>
        </p:nvSpPr>
        <p:spPr>
          <a:xfrm>
            <a:off x="3869167" y="5084632"/>
            <a:ext cx="313832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Identifică posibilele riscuri de comunicare și dezvoltă strategii pentru a le putea gestiona ulterior.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0151299-692E-CE67-4FB2-76F8E8D5285B}"/>
              </a:ext>
            </a:extLst>
          </p:cNvPr>
          <p:cNvSpPr txBox="1"/>
          <p:nvPr/>
        </p:nvSpPr>
        <p:spPr>
          <a:xfrm>
            <a:off x="7478067" y="5170904"/>
            <a:ext cx="264922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 err="1">
                <a:solidFill>
                  <a:schemeClr val="bg1"/>
                </a:solidFill>
              </a:rPr>
              <a:t>Evaluează</a:t>
            </a:r>
            <a:r>
              <a:rPr lang="en-GB" dirty="0">
                <a:solidFill>
                  <a:schemeClr val="bg1"/>
                </a:solidFill>
              </a:rPr>
              <a:t> ce a </a:t>
            </a:r>
            <a:r>
              <a:rPr lang="en-GB" dirty="0" err="1">
                <a:solidFill>
                  <a:schemeClr val="bg1"/>
                </a:solidFill>
              </a:rPr>
              <a:t>funcționat</a:t>
            </a:r>
            <a:r>
              <a:rPr lang="en-GB" dirty="0">
                <a:solidFill>
                  <a:schemeClr val="bg1"/>
                </a:solidFill>
              </a:rPr>
              <a:t> bine și ce </a:t>
            </a:r>
            <a:r>
              <a:rPr lang="en-GB" dirty="0" err="1">
                <a:solidFill>
                  <a:schemeClr val="bg1"/>
                </a:solidFill>
              </a:rPr>
              <a:t>ar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putea</a:t>
            </a:r>
            <a:r>
              <a:rPr lang="en-GB" dirty="0">
                <a:solidFill>
                  <a:schemeClr val="bg1"/>
                </a:solidFill>
              </a:rPr>
              <a:t> fi </a:t>
            </a:r>
            <a:r>
              <a:rPr lang="en-GB" dirty="0" err="1">
                <a:solidFill>
                  <a:schemeClr val="bg1"/>
                </a:solidFill>
              </a:rPr>
              <a:t>îmbunătățit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87324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BCD376-1D68-AF5E-303C-DC0EF6EF1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>
            <a:extLst>
              <a:ext uri="{FF2B5EF4-FFF2-40B4-BE49-F238E27FC236}">
                <a16:creationId xmlns:a16="http://schemas.microsoft.com/office/drawing/2014/main" id="{DBA1D8C5-1F7B-FFA2-9C76-4F7168699436}"/>
              </a:ext>
            </a:extLst>
          </p:cNvPr>
          <p:cNvSpPr txBox="1">
            <a:spLocks/>
          </p:cNvSpPr>
          <p:nvPr/>
        </p:nvSpPr>
        <p:spPr>
          <a:xfrm>
            <a:off x="324120" y="547546"/>
            <a:ext cx="9391768" cy="740240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599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Crearea de impact </a:t>
            </a:r>
            <a:r>
              <a:rPr kumimoji="0" lang="en-US" sz="4000" i="0" u="none" strike="noStrike" kern="1200" cap="none" spc="0" normalizeH="0" baseline="0" noProof="0" dirty="0" err="1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prin</a:t>
            </a: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en-US" sz="4000" i="0" u="none" strike="noStrike" kern="1200" cap="none" spc="0" normalizeH="0" baseline="0" noProof="0" dirty="0" err="1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comunicarea</a:t>
            </a: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ta</a:t>
            </a:r>
            <a:endParaRPr kumimoji="0" lang="en-GB" sz="4000" i="0" u="none" strike="noStrike" kern="1200" cap="none" spc="0" normalizeH="0" baseline="0" noProof="0" dirty="0">
              <a:ln>
                <a:noFill/>
              </a:ln>
              <a:solidFill>
                <a:srgbClr val="0063DC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C9F23A13-0F76-D4D6-B3E2-9AD4849560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Project: 101101139 — H-PASS — EU4H-2022-PJ</a:t>
            </a:r>
            <a:endParaRPr kumimoji="0" lang="el-G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473FE386-6220-2989-76B7-A43A010091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2" y="2239711"/>
            <a:ext cx="10504170" cy="40061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23A4A1-7812-9ABF-4B79-EAA9646C00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376" y="2613808"/>
            <a:ext cx="9035512" cy="32811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2D224AD-BBAE-6604-79A1-0BAD37157B7E}"/>
              </a:ext>
            </a:extLst>
          </p:cNvPr>
          <p:cNvSpPr txBox="1"/>
          <p:nvPr/>
        </p:nvSpPr>
        <p:spPr>
          <a:xfrm>
            <a:off x="1131376" y="2393730"/>
            <a:ext cx="54011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 err="1">
                <a:solidFill>
                  <a:schemeClr val="bg1"/>
                </a:solidFill>
              </a:rPr>
              <a:t>Fă</a:t>
            </a:r>
            <a:r>
              <a:rPr lang="en-GB" b="1" dirty="0">
                <a:solidFill>
                  <a:schemeClr val="bg1"/>
                </a:solidFill>
              </a:rPr>
              <a:t>-l </a:t>
            </a:r>
            <a:r>
              <a:rPr lang="en-GB" b="1" dirty="0" err="1">
                <a:solidFill>
                  <a:schemeClr val="bg1"/>
                </a:solidFill>
              </a:rPr>
              <a:t>ușor</a:t>
            </a:r>
            <a:r>
              <a:rPr lang="en-GB" b="1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A56C36-45D4-DFA1-7E88-6EFCC5135EF8}"/>
              </a:ext>
            </a:extLst>
          </p:cNvPr>
          <p:cNvSpPr txBox="1"/>
          <p:nvPr/>
        </p:nvSpPr>
        <p:spPr>
          <a:xfrm>
            <a:off x="1131376" y="2681299"/>
            <a:ext cx="91442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dirty="0" err="1">
                <a:solidFill>
                  <a:schemeClr val="bg1"/>
                </a:solidFill>
              </a:rPr>
              <a:t>Simplifică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mesajele</a:t>
            </a:r>
            <a:r>
              <a:rPr lang="en-GB" dirty="0">
                <a:solidFill>
                  <a:schemeClr val="bg1"/>
                </a:solidFill>
              </a:rPr>
              <a:t>. </a:t>
            </a:r>
            <a:r>
              <a:rPr lang="en-GB" dirty="0" err="1">
                <a:solidFill>
                  <a:schemeClr val="bg1"/>
                </a:solidFill>
              </a:rPr>
              <a:t>Claritatea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mesajului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duce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adesea</a:t>
            </a:r>
            <a:r>
              <a:rPr lang="en-GB" dirty="0">
                <a:solidFill>
                  <a:schemeClr val="bg1"/>
                </a:solidFill>
              </a:rPr>
              <a:t> la o </a:t>
            </a:r>
            <a:r>
              <a:rPr lang="en-GB" dirty="0" err="1">
                <a:solidFill>
                  <a:schemeClr val="bg1"/>
                </a:solidFill>
              </a:rPr>
              <a:t>creștere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semnificativă</a:t>
            </a:r>
            <a:r>
              <a:rPr lang="en-GB" dirty="0">
                <a:solidFill>
                  <a:schemeClr val="bg1"/>
                </a:solidFill>
              </a:rPr>
              <a:t> a </a:t>
            </a:r>
            <a:r>
              <a:rPr lang="en-GB" dirty="0" err="1">
                <a:solidFill>
                  <a:schemeClr val="bg1"/>
                </a:solidFill>
              </a:rPr>
              <a:t>ratei</a:t>
            </a:r>
            <a:r>
              <a:rPr lang="en-GB" dirty="0">
                <a:solidFill>
                  <a:schemeClr val="bg1"/>
                </a:solidFill>
              </a:rPr>
              <a:t> de </a:t>
            </a:r>
            <a:r>
              <a:rPr lang="en-GB" dirty="0" err="1">
                <a:solidFill>
                  <a:schemeClr val="bg1"/>
                </a:solidFill>
              </a:rPr>
              <a:t>răspuns</a:t>
            </a:r>
            <a:r>
              <a:rPr lang="en-GB" dirty="0">
                <a:solidFill>
                  <a:schemeClr val="bg1"/>
                </a:solidFill>
              </a:rPr>
              <a:t> în </a:t>
            </a:r>
            <a:r>
              <a:rPr lang="en-GB" dirty="0" err="1">
                <a:solidFill>
                  <a:schemeClr val="bg1"/>
                </a:solidFill>
              </a:rPr>
              <a:t>comunicare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0A99EB-5680-90D5-060F-A9E604DA9B72}"/>
              </a:ext>
            </a:extLst>
          </p:cNvPr>
          <p:cNvSpPr txBox="1"/>
          <p:nvPr/>
        </p:nvSpPr>
        <p:spPr>
          <a:xfrm>
            <a:off x="1131376" y="3390946"/>
            <a:ext cx="54011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 err="1">
                <a:solidFill>
                  <a:schemeClr val="bg1"/>
                </a:solidFill>
              </a:rPr>
              <a:t>Fă</a:t>
            </a:r>
            <a:r>
              <a:rPr lang="en-GB" b="1" dirty="0">
                <a:solidFill>
                  <a:schemeClr val="bg1"/>
                </a:solidFill>
              </a:rPr>
              <a:t>-l </a:t>
            </a:r>
            <a:r>
              <a:rPr lang="en-GB" b="1" dirty="0" err="1">
                <a:solidFill>
                  <a:schemeClr val="bg1"/>
                </a:solidFill>
              </a:rPr>
              <a:t>atractiv</a:t>
            </a:r>
            <a:r>
              <a:rPr lang="en-GB" b="1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92C04D5-239A-15FE-8110-4B88F77F746F}"/>
              </a:ext>
            </a:extLst>
          </p:cNvPr>
          <p:cNvSpPr txBox="1"/>
          <p:nvPr/>
        </p:nvSpPr>
        <p:spPr>
          <a:xfrm>
            <a:off x="1131376" y="3652616"/>
            <a:ext cx="91442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dirty="0" err="1">
                <a:solidFill>
                  <a:schemeClr val="bg1"/>
                </a:solidFill>
              </a:rPr>
              <a:t>Atrage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atenția</a:t>
            </a:r>
            <a:r>
              <a:rPr lang="en-GB" dirty="0">
                <a:solidFill>
                  <a:schemeClr val="bg1"/>
                </a:solidFill>
              </a:rPr>
              <a:t>. </a:t>
            </a:r>
            <a:r>
              <a:rPr lang="en-GB" dirty="0" err="1">
                <a:solidFill>
                  <a:schemeClr val="bg1"/>
                </a:solidFill>
              </a:rPr>
              <a:t>Suntem</a:t>
            </a:r>
            <a:r>
              <a:rPr lang="en-GB" dirty="0">
                <a:solidFill>
                  <a:schemeClr val="bg1"/>
                </a:solidFill>
              </a:rPr>
              <a:t> mai </a:t>
            </a:r>
            <a:r>
              <a:rPr lang="en-GB" dirty="0" err="1">
                <a:solidFill>
                  <a:schemeClr val="bg1"/>
                </a:solidFill>
              </a:rPr>
              <a:t>predispuși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să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acționăm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atunci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când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ceva</a:t>
            </a:r>
            <a:r>
              <a:rPr lang="en-GB" dirty="0">
                <a:solidFill>
                  <a:schemeClr val="bg1"/>
                </a:solidFill>
              </a:rPr>
              <a:t> ne </a:t>
            </a:r>
            <a:r>
              <a:rPr lang="en-GB" dirty="0" err="1">
                <a:solidFill>
                  <a:schemeClr val="bg1"/>
                </a:solidFill>
              </a:rPr>
              <a:t>captează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interesul</a:t>
            </a:r>
            <a:r>
              <a:rPr lang="en-GB" dirty="0">
                <a:solidFill>
                  <a:schemeClr val="bg1"/>
                </a:solidFill>
              </a:rPr>
              <a:t>. </a:t>
            </a:r>
            <a:r>
              <a:rPr lang="en-GB" dirty="0" err="1">
                <a:solidFill>
                  <a:schemeClr val="bg1"/>
                </a:solidFill>
              </a:rPr>
              <a:t>Modalitățile</a:t>
            </a:r>
            <a:r>
              <a:rPr lang="en-GB" dirty="0">
                <a:solidFill>
                  <a:schemeClr val="bg1"/>
                </a:solidFill>
              </a:rPr>
              <a:t> de a face </a:t>
            </a:r>
            <a:r>
              <a:rPr lang="en-GB" dirty="0" err="1">
                <a:solidFill>
                  <a:schemeClr val="bg1"/>
                </a:solidFill>
              </a:rPr>
              <a:t>acest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lucru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includ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utilizarea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imaginilor</a:t>
            </a:r>
            <a:r>
              <a:rPr lang="en-GB" dirty="0">
                <a:solidFill>
                  <a:schemeClr val="bg1"/>
                </a:solidFill>
              </a:rPr>
              <a:t>, a </a:t>
            </a:r>
            <a:r>
              <a:rPr lang="en-GB" dirty="0" err="1">
                <a:solidFill>
                  <a:schemeClr val="bg1"/>
                </a:solidFill>
              </a:rPr>
              <a:t>culorii</a:t>
            </a:r>
            <a:r>
              <a:rPr lang="en-GB" dirty="0">
                <a:solidFill>
                  <a:schemeClr val="bg1"/>
                </a:solidFill>
              </a:rPr>
              <a:t> sau a </a:t>
            </a:r>
            <a:r>
              <a:rPr lang="en-GB" dirty="0" err="1">
                <a:solidFill>
                  <a:schemeClr val="bg1"/>
                </a:solidFill>
              </a:rPr>
              <a:t>personalizării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CBBF9B-5D7B-3C12-7575-7AA5510E3CC1}"/>
              </a:ext>
            </a:extLst>
          </p:cNvPr>
          <p:cNvSpPr txBox="1"/>
          <p:nvPr/>
        </p:nvSpPr>
        <p:spPr>
          <a:xfrm>
            <a:off x="1131376" y="4325247"/>
            <a:ext cx="54011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 err="1">
                <a:solidFill>
                  <a:schemeClr val="bg1"/>
                </a:solidFill>
              </a:rPr>
              <a:t>Fă</a:t>
            </a:r>
            <a:r>
              <a:rPr lang="en-GB" b="1" dirty="0">
                <a:solidFill>
                  <a:schemeClr val="bg1"/>
                </a:solidFill>
              </a:rPr>
              <a:t>-l social!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D90FC81-8C3F-8D60-89EF-004261A9C8E0}"/>
              </a:ext>
            </a:extLst>
          </p:cNvPr>
          <p:cNvSpPr txBox="1"/>
          <p:nvPr/>
        </p:nvSpPr>
        <p:spPr>
          <a:xfrm>
            <a:off x="1119751" y="4555000"/>
            <a:ext cx="91558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Arată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că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majoritatea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oamenilor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adoptă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comportamentul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dorit</a:t>
            </a:r>
            <a:r>
              <a:rPr lang="en-GB" dirty="0">
                <a:solidFill>
                  <a:schemeClr val="bg1"/>
                </a:solidFill>
              </a:rPr>
              <a:t>. </a:t>
            </a:r>
            <a:r>
              <a:rPr lang="en-GB" dirty="0" err="1">
                <a:solidFill>
                  <a:schemeClr val="bg1"/>
                </a:solidFill>
              </a:rPr>
              <a:t>Folosește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puterea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rețelelor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sociale</a:t>
            </a:r>
            <a:r>
              <a:rPr lang="en-GB" dirty="0">
                <a:solidFill>
                  <a:schemeClr val="bg1"/>
                </a:solidFill>
              </a:rPr>
              <a:t>. </a:t>
            </a:r>
            <a:r>
              <a:rPr lang="en-GB" dirty="0" err="1">
                <a:solidFill>
                  <a:schemeClr val="bg1"/>
                </a:solidFill>
              </a:rPr>
              <a:t>Încurajează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oamenii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să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își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asume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angajamente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față</a:t>
            </a:r>
            <a:r>
              <a:rPr lang="en-GB" dirty="0">
                <a:solidFill>
                  <a:schemeClr val="bg1"/>
                </a:solidFill>
              </a:rPr>
              <a:t> de </a:t>
            </a:r>
            <a:r>
              <a:rPr lang="en-GB" dirty="0" err="1">
                <a:solidFill>
                  <a:schemeClr val="bg1"/>
                </a:solidFill>
              </a:rPr>
              <a:t>ceilalți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5A8A1F-3863-5207-989A-1866C9376263}"/>
              </a:ext>
            </a:extLst>
          </p:cNvPr>
          <p:cNvSpPr txBox="1"/>
          <p:nvPr/>
        </p:nvSpPr>
        <p:spPr>
          <a:xfrm>
            <a:off x="1131376" y="5138416"/>
            <a:ext cx="54011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 err="1">
                <a:solidFill>
                  <a:schemeClr val="bg1"/>
                </a:solidFill>
              </a:rPr>
              <a:t>Fă</a:t>
            </a:r>
            <a:r>
              <a:rPr lang="en-GB" b="1" dirty="0">
                <a:solidFill>
                  <a:schemeClr val="bg1"/>
                </a:solidFill>
              </a:rPr>
              <a:t>-l </a:t>
            </a:r>
            <a:r>
              <a:rPr lang="en-GB" b="1" dirty="0" err="1">
                <a:solidFill>
                  <a:schemeClr val="bg1"/>
                </a:solidFill>
              </a:rPr>
              <a:t>oportun</a:t>
            </a:r>
            <a:r>
              <a:rPr lang="en-GB" b="1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49A6348-E268-5F69-77E9-3E58F0D970BE}"/>
              </a:ext>
            </a:extLst>
          </p:cNvPr>
          <p:cNvSpPr txBox="1"/>
          <p:nvPr/>
        </p:nvSpPr>
        <p:spPr>
          <a:xfrm>
            <a:off x="1131375" y="5401799"/>
            <a:ext cx="94694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Transmite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mesajul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atunci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când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oamenii</a:t>
            </a:r>
            <a:r>
              <a:rPr lang="en-GB" dirty="0">
                <a:solidFill>
                  <a:schemeClr val="bg1"/>
                </a:solidFill>
              </a:rPr>
              <a:t> sunt cel mai </a:t>
            </a:r>
            <a:r>
              <a:rPr lang="en-GB" dirty="0" err="1">
                <a:solidFill>
                  <a:schemeClr val="bg1"/>
                </a:solidFill>
              </a:rPr>
              <a:t>receptivi</a:t>
            </a:r>
            <a:r>
              <a:rPr lang="en-GB" dirty="0">
                <a:solidFill>
                  <a:schemeClr val="bg1"/>
                </a:solidFill>
              </a:rPr>
              <a:t>. </a:t>
            </a:r>
            <a:r>
              <a:rPr lang="en-GB" dirty="0" err="1">
                <a:solidFill>
                  <a:schemeClr val="bg1"/>
                </a:solidFill>
              </a:rPr>
              <a:t>Ia</a:t>
            </a:r>
            <a:r>
              <a:rPr lang="en-GB" dirty="0">
                <a:solidFill>
                  <a:schemeClr val="bg1"/>
                </a:solidFill>
              </a:rPr>
              <a:t> în </a:t>
            </a:r>
            <a:r>
              <a:rPr lang="en-GB" dirty="0" err="1">
                <a:solidFill>
                  <a:schemeClr val="bg1"/>
                </a:solidFill>
              </a:rPr>
              <a:t>considerare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costurile</a:t>
            </a:r>
            <a:r>
              <a:rPr lang="en-GB" dirty="0">
                <a:solidFill>
                  <a:schemeClr val="bg1"/>
                </a:solidFill>
              </a:rPr>
              <a:t> și </a:t>
            </a:r>
            <a:r>
              <a:rPr lang="en-GB" dirty="0" err="1">
                <a:solidFill>
                  <a:schemeClr val="bg1"/>
                </a:solidFill>
              </a:rPr>
              <a:t>beneficiile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imediate</a:t>
            </a:r>
            <a:r>
              <a:rPr lang="en-GB" dirty="0">
                <a:solidFill>
                  <a:schemeClr val="bg1"/>
                </a:solidFill>
              </a:rPr>
              <a:t>. </a:t>
            </a:r>
            <a:r>
              <a:rPr lang="en-GB" dirty="0" err="1">
                <a:solidFill>
                  <a:schemeClr val="bg1"/>
                </a:solidFill>
              </a:rPr>
              <a:t>Ajută-i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să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își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planifice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reacțiile</a:t>
            </a:r>
            <a:r>
              <a:rPr lang="en-GB" dirty="0">
                <a:solidFill>
                  <a:schemeClr val="bg1"/>
                </a:solidFill>
              </a:rPr>
              <a:t> la </a:t>
            </a:r>
            <a:r>
              <a:rPr lang="en-GB" dirty="0" err="1">
                <a:solidFill>
                  <a:schemeClr val="bg1"/>
                </a:solidFill>
              </a:rPr>
              <a:t>evenimente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59076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:a16="http://schemas.microsoft.com/office/drawing/2014/main" id="{9B7C3637-ABFD-236C-3C46-F002EADBA9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-172279" y="2224583"/>
            <a:ext cx="6268279" cy="3939150"/>
          </a:xfrm>
        </p:spPr>
        <p:txBody>
          <a:bodyPr/>
          <a:lstStyle/>
          <a:p>
            <a:pPr marL="479969" lvl="1" indent="0" algn="just">
              <a:buNone/>
            </a:pPr>
            <a:r>
              <a:rPr lang="en-RO" altLang="en-RO" sz="2000" b="1" dirty="0">
                <a:solidFill>
                  <a:srgbClr val="000000"/>
                </a:solidFill>
              </a:rPr>
              <a:t> </a:t>
            </a:r>
            <a:r>
              <a:rPr lang="en-RO" altLang="en-RO" sz="2800" b="1" dirty="0">
                <a:solidFill>
                  <a:srgbClr val="0064DC"/>
                </a:solidFill>
              </a:rPr>
              <a:t>Definiție</a:t>
            </a:r>
            <a:r>
              <a:rPr lang="en-RO" altLang="en-RO" sz="2000" b="1" dirty="0">
                <a:solidFill>
                  <a:srgbClr val="000000"/>
                </a:solidFill>
              </a:rPr>
              <a:t> </a:t>
            </a:r>
          </a:p>
          <a:p>
            <a:pPr marL="479969" lvl="1" indent="0" algn="just">
              <a:buNone/>
            </a:pPr>
            <a:endParaRPr lang="en-RO" altLang="en-RO" sz="2000" b="1" dirty="0">
              <a:solidFill>
                <a:srgbClr val="000000"/>
              </a:solidFill>
            </a:endParaRPr>
          </a:p>
          <a:p>
            <a:pPr marL="479969" lvl="1" indent="0" algn="just">
              <a:buNone/>
            </a:pPr>
            <a:r>
              <a:rPr lang="en-RO" altLang="en-RO" sz="2000" b="1" dirty="0">
                <a:solidFill>
                  <a:srgbClr val="000000"/>
                </a:solidFill>
              </a:rPr>
              <a:t>Un Agent al Schimbării Digitale</a:t>
            </a:r>
            <a:r>
              <a:rPr lang="en-RO" altLang="en-RO" sz="2000" dirty="0">
                <a:solidFill>
                  <a:srgbClr val="000000"/>
                </a:solidFill>
              </a:rPr>
              <a:t> este o persoană (sau uneori o echipă) care are rolul de </a:t>
            </a:r>
            <a:r>
              <a:rPr lang="en-RO" altLang="en-RO" sz="2000" b="1" dirty="0">
                <a:solidFill>
                  <a:srgbClr val="000000"/>
                </a:solidFill>
              </a:rPr>
              <a:t>a conduce, facilita și susține transformarea digitală</a:t>
            </a:r>
            <a:r>
              <a:rPr lang="en-RO" altLang="en-RO" sz="2000" dirty="0">
                <a:solidFill>
                  <a:srgbClr val="000000"/>
                </a:solidFill>
              </a:rPr>
              <a:t> într-o organizație.</a:t>
            </a:r>
            <a:br>
              <a:rPr lang="en-RO" altLang="en-RO" sz="2000" dirty="0">
                <a:solidFill>
                  <a:srgbClr val="000000"/>
                </a:solidFill>
              </a:rPr>
            </a:br>
            <a:r>
              <a:rPr lang="en-RO" altLang="en-RO" sz="2000" dirty="0">
                <a:solidFill>
                  <a:srgbClr val="000000"/>
                </a:solidFill>
              </a:rPr>
              <a:t>Cu alte cuvinte, este </a:t>
            </a:r>
            <a:r>
              <a:rPr lang="en-RO" altLang="en-RO" sz="2000" b="1" dirty="0">
                <a:solidFill>
                  <a:srgbClr val="000000"/>
                </a:solidFill>
              </a:rPr>
              <a:t>catalizatorul schimbării</a:t>
            </a:r>
            <a:r>
              <a:rPr lang="en-RO" altLang="en-RO" sz="2000" dirty="0">
                <a:solidFill>
                  <a:srgbClr val="000000"/>
                </a:solidFill>
              </a:rPr>
              <a:t>  persoana care ajută compania să adopte tehnologii, procese și mentalități moderne, pentru a deveni mai eficientă și competitivă.</a:t>
            </a:r>
          </a:p>
          <a:p>
            <a:pPr marL="479969" lvl="1" indent="0" algn="just">
              <a:buNone/>
            </a:pPr>
            <a:endParaRPr lang="en-RO" altLang="en-RO" sz="1400" dirty="0">
              <a:solidFill>
                <a:srgbClr val="000000"/>
              </a:solidFill>
            </a:endParaRPr>
          </a:p>
          <a:p>
            <a:pPr marL="479969" lvl="1" indent="0" algn="just">
              <a:buNone/>
            </a:pPr>
            <a:endParaRPr lang="en-RO" altLang="en-RO" sz="2000" dirty="0">
              <a:solidFill>
                <a:srgbClr val="000000"/>
              </a:solidFill>
            </a:endParaRPr>
          </a:p>
          <a:p>
            <a:pPr marL="479969" lvl="1" indent="0" algn="just">
              <a:buNone/>
            </a:pPr>
            <a:endParaRPr lang="en-RO" altLang="en-RO" sz="2000" dirty="0"/>
          </a:p>
          <a:p>
            <a:pPr lvl="1"/>
            <a:endParaRPr lang="hu-HU" sz="25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B2A4E21-5861-C27B-945A-46481E2CE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078" y="779155"/>
            <a:ext cx="9707606" cy="993805"/>
          </a:xfrm>
        </p:spPr>
        <p:txBody>
          <a:bodyPr/>
          <a:lstStyle/>
          <a:p>
            <a:r>
              <a:rPr lang="hu-HU" b="1" dirty="0" err="1">
                <a:solidFill>
                  <a:srgbClr val="0064DC"/>
                </a:solidFill>
              </a:rPr>
              <a:t>Definiția</a:t>
            </a:r>
            <a:r>
              <a:rPr lang="hu-HU" b="1" dirty="0">
                <a:solidFill>
                  <a:srgbClr val="0064DC"/>
                </a:solidFill>
              </a:rPr>
              <a:t> </a:t>
            </a:r>
            <a:r>
              <a:rPr lang="hu-HU" b="1" dirty="0" err="1">
                <a:solidFill>
                  <a:srgbClr val="0064DC"/>
                </a:solidFill>
              </a:rPr>
              <a:t>rolului</a:t>
            </a:r>
            <a:r>
              <a:rPr lang="hu-HU" b="1" dirty="0">
                <a:solidFill>
                  <a:srgbClr val="0064DC"/>
                </a:solidFill>
              </a:rPr>
              <a:t> </a:t>
            </a:r>
            <a:r>
              <a:rPr lang="hu-HU" b="1" i="1" dirty="0">
                <a:solidFill>
                  <a:srgbClr val="0064DC"/>
                </a:solidFill>
              </a:rPr>
              <a:t>de </a:t>
            </a:r>
            <a:r>
              <a:rPr lang="hu-HU" b="1" i="1" dirty="0" err="1">
                <a:solidFill>
                  <a:srgbClr val="0064DC"/>
                </a:solidFill>
              </a:rPr>
              <a:t>Agent</a:t>
            </a:r>
            <a:r>
              <a:rPr lang="hu-HU" b="1" i="1" dirty="0">
                <a:solidFill>
                  <a:srgbClr val="0064DC"/>
                </a:solidFill>
              </a:rPr>
              <a:t> </a:t>
            </a:r>
            <a:r>
              <a:rPr lang="hu-HU" b="1" i="1" dirty="0" err="1">
                <a:solidFill>
                  <a:srgbClr val="0064DC"/>
                </a:solidFill>
              </a:rPr>
              <a:t>al</a:t>
            </a:r>
            <a:r>
              <a:rPr lang="hu-HU" b="1" i="1" dirty="0">
                <a:solidFill>
                  <a:srgbClr val="0064DC"/>
                </a:solidFill>
              </a:rPr>
              <a:t> </a:t>
            </a:r>
            <a:r>
              <a:rPr lang="hu-HU" b="1" i="1" dirty="0" err="1">
                <a:solidFill>
                  <a:srgbClr val="0064DC"/>
                </a:solidFill>
              </a:rPr>
              <a:t>Schimbării</a:t>
            </a:r>
            <a:r>
              <a:rPr lang="hu-HU" b="1" i="1" dirty="0">
                <a:solidFill>
                  <a:srgbClr val="0064DC"/>
                </a:solidFill>
              </a:rPr>
              <a:t> </a:t>
            </a:r>
            <a:r>
              <a:rPr lang="hu-HU" b="1" i="1" dirty="0" err="1">
                <a:solidFill>
                  <a:srgbClr val="0064DC"/>
                </a:solidFill>
              </a:rPr>
              <a:t>Digitale</a:t>
            </a:r>
            <a:br>
              <a:rPr lang="hu-HU" b="1" i="1" dirty="0">
                <a:solidFill>
                  <a:srgbClr val="0064DC"/>
                </a:solidFill>
              </a:rPr>
            </a:br>
            <a:endParaRPr lang="en-RO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F3D3A31-7525-EABE-B312-7B50D08BC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2301" y="2224583"/>
            <a:ext cx="4469504" cy="33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2495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D91A7B-3F9D-C46F-1DF9-76021B972496}"/>
              </a:ext>
            </a:extLst>
          </p:cNvPr>
          <p:cNvSpPr txBox="1"/>
          <p:nvPr/>
        </p:nvSpPr>
        <p:spPr>
          <a:xfrm>
            <a:off x="384313" y="314910"/>
            <a:ext cx="8521148" cy="6569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79969" lvl="1" indent="0" algn="just">
              <a:buNone/>
            </a:pPr>
            <a:r>
              <a:rPr lang="en-GB" altLang="en-RO" sz="3200" b="1" dirty="0" err="1">
                <a:solidFill>
                  <a:srgbClr val="0064DC"/>
                </a:solidFill>
              </a:rPr>
              <a:t>Roluri</a:t>
            </a:r>
            <a:r>
              <a:rPr lang="en-GB" altLang="en-RO" sz="3200" b="1" dirty="0">
                <a:solidFill>
                  <a:srgbClr val="0064DC"/>
                </a:solidFill>
              </a:rPr>
              <a:t> </a:t>
            </a:r>
            <a:r>
              <a:rPr lang="en-GB" altLang="en-RO" sz="3200" b="1" dirty="0" err="1">
                <a:solidFill>
                  <a:srgbClr val="0064DC"/>
                </a:solidFill>
              </a:rPr>
              <a:t>și</a:t>
            </a:r>
            <a:r>
              <a:rPr lang="en-GB" altLang="en-RO" sz="3200" b="1" dirty="0">
                <a:solidFill>
                  <a:srgbClr val="0064DC"/>
                </a:solidFill>
              </a:rPr>
              <a:t> </a:t>
            </a:r>
            <a:r>
              <a:rPr lang="en-GB" altLang="en-RO" sz="3200" b="1" dirty="0" err="1">
                <a:solidFill>
                  <a:srgbClr val="0064DC"/>
                </a:solidFill>
              </a:rPr>
              <a:t>responsabilități</a:t>
            </a:r>
            <a:r>
              <a:rPr lang="en-GB" altLang="en-RO" sz="3200" b="1" dirty="0">
                <a:solidFill>
                  <a:srgbClr val="0064DC"/>
                </a:solidFill>
              </a:rPr>
              <a:t> </a:t>
            </a:r>
            <a:r>
              <a:rPr lang="en-GB" altLang="en-RO" sz="3200" b="1" dirty="0" err="1">
                <a:solidFill>
                  <a:srgbClr val="0064DC"/>
                </a:solidFill>
              </a:rPr>
              <a:t>principale</a:t>
            </a:r>
            <a:r>
              <a:rPr lang="en-GB" altLang="en-RO" sz="3200" b="1" dirty="0">
                <a:solidFill>
                  <a:srgbClr val="0064DC"/>
                </a:solidFill>
              </a:rPr>
              <a:t>:</a:t>
            </a:r>
          </a:p>
          <a:p>
            <a:pPr marL="479969" lvl="1" indent="0" algn="just">
              <a:buNone/>
            </a:pPr>
            <a:endParaRPr lang="en-GB" altLang="en-RO" sz="3200" b="1" dirty="0">
              <a:solidFill>
                <a:srgbClr val="0064DC"/>
              </a:solidFill>
            </a:endParaRPr>
          </a:p>
          <a:p>
            <a:pPr marL="822869" lvl="1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GB" altLang="en-RO" sz="2000" b="1" dirty="0" err="1">
                <a:solidFill>
                  <a:srgbClr val="000000"/>
                </a:solidFill>
              </a:rPr>
              <a:t>Promovează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cultura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digitală</a:t>
            </a:r>
            <a:r>
              <a:rPr lang="en-GB" altLang="en-RO" sz="2000" b="1" dirty="0">
                <a:solidFill>
                  <a:srgbClr val="000000"/>
                </a:solidFill>
              </a:rPr>
              <a:t> – </a:t>
            </a:r>
            <a:r>
              <a:rPr lang="en-GB" altLang="en-RO" sz="2000" b="1" dirty="0" err="1">
                <a:solidFill>
                  <a:srgbClr val="000000"/>
                </a:solidFill>
              </a:rPr>
              <a:t>inspiră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colegii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să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adopte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instrumente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și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gândire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digitală</a:t>
            </a:r>
            <a:r>
              <a:rPr lang="en-GB" altLang="en-RO" sz="2000" b="1" dirty="0">
                <a:solidFill>
                  <a:srgbClr val="000000"/>
                </a:solidFill>
              </a:rPr>
              <a:t> (</a:t>
            </a:r>
            <a:r>
              <a:rPr lang="en-GB" altLang="en-RO" sz="2000" b="1" dirty="0" err="1">
                <a:solidFill>
                  <a:srgbClr val="000000"/>
                </a:solidFill>
              </a:rPr>
              <a:t>automatizare</a:t>
            </a:r>
            <a:r>
              <a:rPr lang="en-GB" altLang="en-RO" sz="2000" b="1" dirty="0">
                <a:solidFill>
                  <a:srgbClr val="000000"/>
                </a:solidFill>
              </a:rPr>
              <a:t>, </a:t>
            </a:r>
            <a:r>
              <a:rPr lang="en-GB" altLang="en-RO" sz="2000" b="1" dirty="0" err="1">
                <a:solidFill>
                  <a:srgbClr val="000000"/>
                </a:solidFill>
              </a:rPr>
              <a:t>colaborare</a:t>
            </a:r>
            <a:r>
              <a:rPr lang="en-GB" altLang="en-RO" sz="2000" b="1" dirty="0">
                <a:solidFill>
                  <a:srgbClr val="000000"/>
                </a:solidFill>
              </a:rPr>
              <a:t> online, date, AI etc.).</a:t>
            </a:r>
          </a:p>
          <a:p>
            <a:pPr marL="822869" lvl="1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GB" altLang="en-RO" sz="2000" b="1" dirty="0" err="1">
                <a:solidFill>
                  <a:srgbClr val="000000"/>
                </a:solidFill>
              </a:rPr>
              <a:t>Identifică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oportunități</a:t>
            </a:r>
            <a:r>
              <a:rPr lang="en-GB" altLang="en-RO" sz="2000" b="1" dirty="0">
                <a:solidFill>
                  <a:srgbClr val="000000"/>
                </a:solidFill>
              </a:rPr>
              <a:t> de </a:t>
            </a:r>
            <a:r>
              <a:rPr lang="en-GB" altLang="en-RO" sz="2000" b="1" dirty="0" err="1">
                <a:solidFill>
                  <a:srgbClr val="000000"/>
                </a:solidFill>
              </a:rPr>
              <a:t>digitalizare</a:t>
            </a:r>
            <a:r>
              <a:rPr lang="en-GB" altLang="en-RO" sz="2000" b="1" dirty="0">
                <a:solidFill>
                  <a:srgbClr val="000000"/>
                </a:solidFill>
              </a:rPr>
              <a:t> – </a:t>
            </a:r>
            <a:r>
              <a:rPr lang="en-GB" altLang="en-RO" sz="2000" b="1" dirty="0" err="1">
                <a:solidFill>
                  <a:srgbClr val="000000"/>
                </a:solidFill>
              </a:rPr>
              <a:t>vede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unde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tehnologia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poate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îmbunătăți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procesele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existente</a:t>
            </a:r>
            <a:r>
              <a:rPr lang="en-GB" altLang="en-RO" sz="2000" b="1" dirty="0">
                <a:solidFill>
                  <a:srgbClr val="000000"/>
                </a:solidFill>
              </a:rPr>
              <a:t>.</a:t>
            </a:r>
          </a:p>
          <a:p>
            <a:pPr marL="822869" lvl="1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GB" altLang="en-RO" sz="2000" b="1" dirty="0" err="1">
                <a:solidFill>
                  <a:srgbClr val="000000"/>
                </a:solidFill>
              </a:rPr>
              <a:t>Facilitează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tranziția</a:t>
            </a:r>
            <a:r>
              <a:rPr lang="en-GB" altLang="en-RO" sz="2000" b="1" dirty="0">
                <a:solidFill>
                  <a:srgbClr val="000000"/>
                </a:solidFill>
              </a:rPr>
              <a:t> – </a:t>
            </a:r>
            <a:r>
              <a:rPr lang="en-GB" altLang="en-RO" sz="2000" b="1" dirty="0" err="1">
                <a:solidFill>
                  <a:srgbClr val="000000"/>
                </a:solidFill>
              </a:rPr>
              <a:t>ghidează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echipele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în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folosirea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noilor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sisteme</a:t>
            </a:r>
            <a:r>
              <a:rPr lang="en-GB" altLang="en-RO" sz="2000" b="1" dirty="0">
                <a:solidFill>
                  <a:srgbClr val="000000"/>
                </a:solidFill>
              </a:rPr>
              <a:t>, </a:t>
            </a:r>
            <a:r>
              <a:rPr lang="en-GB" altLang="en-RO" sz="2000" b="1" dirty="0" err="1">
                <a:solidFill>
                  <a:srgbClr val="000000"/>
                </a:solidFill>
              </a:rPr>
              <a:t>procese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sau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platforme</a:t>
            </a:r>
            <a:r>
              <a:rPr lang="en-GB" altLang="en-RO" sz="2000" b="1" dirty="0">
                <a:solidFill>
                  <a:srgbClr val="000000"/>
                </a:solidFill>
              </a:rPr>
              <a:t>.</a:t>
            </a:r>
          </a:p>
          <a:p>
            <a:pPr marL="822869" lvl="1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GB" altLang="en-RO" sz="2000" b="1" dirty="0">
                <a:solidFill>
                  <a:srgbClr val="000000"/>
                </a:solidFill>
              </a:rPr>
              <a:t>Reduce </a:t>
            </a:r>
            <a:r>
              <a:rPr lang="en-GB" altLang="en-RO" sz="2000" b="1" dirty="0" err="1">
                <a:solidFill>
                  <a:srgbClr val="000000"/>
                </a:solidFill>
              </a:rPr>
              <a:t>rezistența</a:t>
            </a:r>
            <a:r>
              <a:rPr lang="en-GB" altLang="en-RO" sz="2000" b="1" dirty="0">
                <a:solidFill>
                  <a:srgbClr val="000000"/>
                </a:solidFill>
              </a:rPr>
              <a:t> la </a:t>
            </a:r>
            <a:r>
              <a:rPr lang="en-GB" altLang="en-RO" sz="2000" b="1" dirty="0" err="1">
                <a:solidFill>
                  <a:srgbClr val="000000"/>
                </a:solidFill>
              </a:rPr>
              <a:t>schimbare</a:t>
            </a:r>
            <a:r>
              <a:rPr lang="en-GB" altLang="en-RO" sz="2000" b="1" dirty="0">
                <a:solidFill>
                  <a:srgbClr val="000000"/>
                </a:solidFill>
              </a:rPr>
              <a:t> – </a:t>
            </a:r>
            <a:r>
              <a:rPr lang="en-GB" altLang="en-RO" sz="2000" b="1" dirty="0" err="1">
                <a:solidFill>
                  <a:srgbClr val="000000"/>
                </a:solidFill>
              </a:rPr>
              <a:t>comunică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beneficiile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și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susține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oamenii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în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procesul</a:t>
            </a:r>
            <a:r>
              <a:rPr lang="en-GB" altLang="en-RO" sz="2000" b="1" dirty="0">
                <a:solidFill>
                  <a:srgbClr val="000000"/>
                </a:solidFill>
              </a:rPr>
              <a:t> de </a:t>
            </a:r>
            <a:r>
              <a:rPr lang="en-GB" altLang="en-RO" sz="2000" b="1" dirty="0" err="1">
                <a:solidFill>
                  <a:srgbClr val="000000"/>
                </a:solidFill>
              </a:rPr>
              <a:t>adaptare</a:t>
            </a:r>
            <a:r>
              <a:rPr lang="en-GB" altLang="en-RO" sz="2000" b="1" dirty="0">
                <a:solidFill>
                  <a:srgbClr val="000000"/>
                </a:solidFill>
              </a:rPr>
              <a:t>.</a:t>
            </a:r>
          </a:p>
          <a:p>
            <a:pPr marL="822869" lvl="1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GB" altLang="en-RO" sz="2000" b="1" dirty="0" err="1">
                <a:solidFill>
                  <a:srgbClr val="000000"/>
                </a:solidFill>
              </a:rPr>
              <a:t>Colaborează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între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departamente</a:t>
            </a:r>
            <a:r>
              <a:rPr lang="en-GB" altLang="en-RO" sz="2000" b="1" dirty="0">
                <a:solidFill>
                  <a:srgbClr val="000000"/>
                </a:solidFill>
              </a:rPr>
              <a:t> – face </a:t>
            </a:r>
            <a:r>
              <a:rPr lang="en-GB" altLang="en-RO" sz="2000" b="1" dirty="0" err="1">
                <a:solidFill>
                  <a:srgbClr val="000000"/>
                </a:solidFill>
              </a:rPr>
              <a:t>legătura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între</a:t>
            </a:r>
            <a:r>
              <a:rPr lang="en-GB" altLang="en-RO" sz="2000" b="1" dirty="0">
                <a:solidFill>
                  <a:srgbClr val="000000"/>
                </a:solidFill>
              </a:rPr>
              <a:t> IT, management </a:t>
            </a:r>
            <a:r>
              <a:rPr lang="en-GB" altLang="en-RO" sz="2000" b="1" dirty="0" err="1">
                <a:solidFill>
                  <a:srgbClr val="000000"/>
                </a:solidFill>
              </a:rPr>
              <a:t>și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echipele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operaționale</a:t>
            </a:r>
            <a:r>
              <a:rPr lang="en-GB" altLang="en-RO" sz="2000" b="1" dirty="0">
                <a:solidFill>
                  <a:srgbClr val="000000"/>
                </a:solidFill>
              </a:rPr>
              <a:t>.</a:t>
            </a:r>
          </a:p>
          <a:p>
            <a:pPr marL="822869" lvl="1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GB" altLang="en-RO" sz="2000" b="1" dirty="0" err="1">
                <a:solidFill>
                  <a:srgbClr val="000000"/>
                </a:solidFill>
              </a:rPr>
              <a:t>Monitorizează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impactul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schimbării</a:t>
            </a:r>
            <a:r>
              <a:rPr lang="en-GB" altLang="en-RO" sz="2000" b="1" dirty="0">
                <a:solidFill>
                  <a:srgbClr val="000000"/>
                </a:solidFill>
              </a:rPr>
              <a:t> – </a:t>
            </a:r>
            <a:r>
              <a:rPr lang="en-GB" altLang="en-RO" sz="2000" b="1" dirty="0" err="1">
                <a:solidFill>
                  <a:srgbClr val="000000"/>
                </a:solidFill>
              </a:rPr>
              <a:t>măsoară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rezultatele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implementării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digitale</a:t>
            </a:r>
            <a:r>
              <a:rPr lang="en-GB" altLang="en-RO" sz="2000" b="1" dirty="0">
                <a:solidFill>
                  <a:srgbClr val="000000"/>
                </a:solidFill>
              </a:rPr>
              <a:t> (</a:t>
            </a:r>
            <a:r>
              <a:rPr lang="en-GB" altLang="en-RO" sz="2000" b="1" dirty="0" err="1">
                <a:solidFill>
                  <a:srgbClr val="000000"/>
                </a:solidFill>
              </a:rPr>
              <a:t>eficiență</a:t>
            </a:r>
            <a:r>
              <a:rPr lang="en-GB" altLang="en-RO" sz="2000" b="1" dirty="0">
                <a:solidFill>
                  <a:srgbClr val="000000"/>
                </a:solidFill>
              </a:rPr>
              <a:t>, </a:t>
            </a:r>
            <a:r>
              <a:rPr lang="en-GB" altLang="en-RO" sz="2000" b="1" dirty="0" err="1">
                <a:solidFill>
                  <a:srgbClr val="000000"/>
                </a:solidFill>
              </a:rPr>
              <a:t>costuri</a:t>
            </a:r>
            <a:r>
              <a:rPr lang="en-GB" altLang="en-RO" sz="2000" b="1" dirty="0">
                <a:solidFill>
                  <a:srgbClr val="000000"/>
                </a:solidFill>
              </a:rPr>
              <a:t>, </a:t>
            </a:r>
            <a:r>
              <a:rPr lang="en-GB" altLang="en-RO" sz="2000" b="1" dirty="0" err="1">
                <a:solidFill>
                  <a:srgbClr val="000000"/>
                </a:solidFill>
              </a:rPr>
              <a:t>satisfacția</a:t>
            </a:r>
            <a:r>
              <a:rPr lang="en-GB" altLang="en-RO" sz="2000" b="1" dirty="0">
                <a:solidFill>
                  <a:srgbClr val="000000"/>
                </a:solidFill>
              </a:rPr>
              <a:t> </a:t>
            </a:r>
            <a:r>
              <a:rPr lang="en-GB" altLang="en-RO" sz="2000" b="1" dirty="0" err="1">
                <a:solidFill>
                  <a:srgbClr val="000000"/>
                </a:solidFill>
              </a:rPr>
              <a:t>clienților</a:t>
            </a:r>
            <a:r>
              <a:rPr lang="en-GB" altLang="en-RO" sz="2000" b="1" dirty="0">
                <a:solidFill>
                  <a:srgbClr val="000000"/>
                </a:solidFill>
              </a:rPr>
              <a:t> etc.).</a:t>
            </a:r>
          </a:p>
        </p:txBody>
      </p:sp>
    </p:spTree>
    <p:extLst>
      <p:ext uri="{BB962C8B-B14F-4D97-AF65-F5344CB8AC3E}">
        <p14:creationId xmlns:p14="http://schemas.microsoft.com/office/powerpoint/2010/main" val="799697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9A1C3-616A-3B02-11DA-5311D16D3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Exerciţiu</a:t>
            </a:r>
            <a:r>
              <a:rPr lang="en-US" b="1" dirty="0"/>
              <a:t> – </a:t>
            </a:r>
            <a:r>
              <a:rPr lang="en-US" b="1" dirty="0" err="1"/>
              <a:t>studiu</a:t>
            </a:r>
            <a:r>
              <a:rPr lang="en-US" b="1" dirty="0"/>
              <a:t> de </a:t>
            </a:r>
            <a:r>
              <a:rPr lang="en-US" b="1" dirty="0" err="1"/>
              <a:t>caz</a:t>
            </a:r>
            <a:r>
              <a:rPr lang="en-US" b="1" dirty="0"/>
              <a:t> 2</a:t>
            </a:r>
            <a:br>
              <a:rPr lang="en-US" b="1" dirty="0"/>
            </a:br>
            <a:endParaRPr lang="en-R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2D18C-E4D6-DCE8-4E70-89F00B967AC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hu-HU" b="1" dirty="0" err="1"/>
              <a:t>Exercițiul</a:t>
            </a:r>
            <a:r>
              <a:rPr lang="hu-HU" b="1" dirty="0"/>
              <a:t> 2: </a:t>
            </a:r>
            <a:r>
              <a:rPr lang="hu-HU" b="1" dirty="0" err="1"/>
              <a:t>Comunicarea</a:t>
            </a:r>
            <a:r>
              <a:rPr lang="hu-HU" b="1" dirty="0"/>
              <a:t> </a:t>
            </a:r>
            <a:r>
              <a:rPr lang="hu-HU" b="1" dirty="0" err="1"/>
              <a:t>necesității</a:t>
            </a:r>
            <a:r>
              <a:rPr lang="hu-HU" b="1" dirty="0"/>
              <a:t> </a:t>
            </a:r>
            <a:r>
              <a:rPr lang="hu-HU" b="1" dirty="0" err="1"/>
              <a:t>schimbării</a:t>
            </a:r>
            <a:r>
              <a:rPr lang="hu-HU" b="1" dirty="0"/>
              <a:t> </a:t>
            </a:r>
            <a:r>
              <a:rPr lang="hu-HU" b="1" dirty="0" err="1"/>
              <a:t>și</a:t>
            </a:r>
            <a:r>
              <a:rPr lang="hu-HU" b="1" dirty="0"/>
              <a:t> </a:t>
            </a:r>
            <a:r>
              <a:rPr lang="hu-HU" b="1" dirty="0" err="1"/>
              <a:t>implicarea</a:t>
            </a:r>
            <a:r>
              <a:rPr lang="hu-HU" b="1" dirty="0"/>
              <a:t> </a:t>
            </a:r>
            <a:r>
              <a:rPr lang="hu-HU" b="1" dirty="0" err="1"/>
              <a:t>persoanelor-cheie</a:t>
            </a:r>
            <a:endParaRPr lang="ro-RO" b="1" dirty="0"/>
          </a:p>
          <a:p>
            <a:r>
              <a:rPr lang="ro-RO" b="1" dirty="0"/>
              <a:t>3 subgrupe </a:t>
            </a:r>
          </a:p>
          <a:p>
            <a:r>
              <a:rPr lang="ro-RO" b="1" dirty="0"/>
              <a:t>40 min</a:t>
            </a:r>
            <a:endParaRPr lang="en-RO" dirty="0"/>
          </a:p>
          <a:p>
            <a:endParaRPr lang="en-RO" dirty="0"/>
          </a:p>
        </p:txBody>
      </p:sp>
    </p:spTree>
    <p:extLst>
      <p:ext uri="{BB962C8B-B14F-4D97-AF65-F5344CB8AC3E}">
        <p14:creationId xmlns:p14="http://schemas.microsoft.com/office/powerpoint/2010/main" val="1219658922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-PASS_presentation_WP1" id="{4B36F218-781F-48EA-A3A4-3C68CE2B9DF0}" vid="{CFB3FBCA-A14A-4BF6-A7F1-DEE905072135}"/>
    </a:ext>
  </a:extLst>
</a:theme>
</file>

<file path=ppt/theme/theme2.xml><?xml version="1.0" encoding="utf-8"?>
<a:theme xmlns:a="http://schemas.openxmlformats.org/drawingml/2006/main" name="2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di Office</Template>
  <TotalTime>14613</TotalTime>
  <Words>674</Words>
  <Application>Microsoft Office PowerPoint</Application>
  <PresentationFormat>Custom</PresentationFormat>
  <Paragraphs>79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Wingdings</vt:lpstr>
      <vt:lpstr>1_Tema di Office</vt:lpstr>
      <vt:lpstr>2_Tema di Office</vt:lpstr>
      <vt:lpstr>Bine ați venit la Modulul „Agentul Schimbării Digitale”!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Definiția rolului de Agent al Schimbării Digitale </vt:lpstr>
      <vt:lpstr>PowerPoint Presentation</vt:lpstr>
      <vt:lpstr>Exerciţiu – studiu de caz 2 </vt:lpstr>
      <vt:lpstr>PowerPoint Presentation</vt:lpstr>
      <vt:lpstr>Sfârșitul unității de învățare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Mac Pro Roberto Tafuri</dc:creator>
  <cp:lastModifiedBy>Octavia Gligor</cp:lastModifiedBy>
  <cp:revision>124</cp:revision>
  <dcterms:created xsi:type="dcterms:W3CDTF">2023-06-18T10:00:21Z</dcterms:created>
  <dcterms:modified xsi:type="dcterms:W3CDTF">2026-04-08T15:35:48Z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</Properties>
</file>