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0" r:id="rId1"/>
    <p:sldMasterId id="2147483673" r:id="rId2"/>
  </p:sldMasterIdLst>
  <p:notesMasterIdLst>
    <p:notesMasterId r:id="rId17"/>
  </p:notesMasterIdLst>
  <p:sldIdLst>
    <p:sldId id="256" r:id="rId3"/>
    <p:sldId id="263" r:id="rId4"/>
    <p:sldId id="271" r:id="rId5"/>
    <p:sldId id="283" r:id="rId6"/>
    <p:sldId id="273" r:id="rId7"/>
    <p:sldId id="274" r:id="rId8"/>
    <p:sldId id="297" r:id="rId9"/>
    <p:sldId id="276" r:id="rId10"/>
    <p:sldId id="277" r:id="rId11"/>
    <p:sldId id="296" r:id="rId12"/>
    <p:sldId id="275" r:id="rId13"/>
    <p:sldId id="278" r:id="rId14"/>
    <p:sldId id="262" r:id="rId15"/>
    <p:sldId id="257" r:id="rId16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3DC"/>
    <a:srgbClr val="FB0087"/>
    <a:srgbClr val="AB0084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0C4A0C-F707-4D41-8134-EFAFCCAC5789}" v="7" dt="2026-04-08T11:21:39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97"/>
    <p:restoredTop sz="96311"/>
  </p:normalViewPr>
  <p:slideViewPr>
    <p:cSldViewPr snapToGrid="0">
      <p:cViewPr varScale="1">
        <p:scale>
          <a:sx n="75" d="100"/>
          <a:sy n="75" d="100"/>
        </p:scale>
        <p:origin x="10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8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custSel addSld delSld modSld">
      <pc:chgData name="Octavia Gligor" userId="e69cddd200b289c7" providerId="LiveId" clId="{63DFBC67-2417-417A-A85E-D6DC50EF74FB}" dt="2026-04-08T11:21:39.235" v="17"/>
      <pc:docMkLst>
        <pc:docMk/>
      </pc:docMkLst>
      <pc:sldChg chg="addSp modSp add mod">
        <pc:chgData name="Octavia Gligor" userId="e69cddd200b289c7" providerId="LiveId" clId="{63DFBC67-2417-417A-A85E-D6DC50EF74FB}" dt="2026-04-08T11:21:11.184" v="12"/>
        <pc:sldMkLst>
          <pc:docMk/>
          <pc:sldMk cId="839785364" sldId="256"/>
        </pc:sldMkLst>
        <pc:spChg chg="mod">
          <ac:chgData name="Octavia Gligor" userId="e69cddd200b289c7" providerId="LiveId" clId="{63DFBC67-2417-417A-A85E-D6DC50EF74FB}" dt="2026-04-08T11:20:40.606" v="5" actId="122"/>
          <ac:spMkLst>
            <pc:docMk/>
            <pc:sldMk cId="839785364" sldId="256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1:20:53.595" v="7" actId="1076"/>
          <ac:spMkLst>
            <pc:docMk/>
            <pc:sldMk cId="839785364" sldId="256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1:21:11.184" v="12"/>
          <ac:spMkLst>
            <pc:docMk/>
            <pc:sldMk cId="839785364" sldId="256"/>
            <ac:spMk id="4" creationId="{3405CD64-0CFF-DF56-F28C-7B762F2BBAF9}"/>
          </ac:spMkLst>
        </pc:spChg>
      </pc:sldChg>
      <pc:sldChg chg="add">
        <pc:chgData name="Octavia Gligor" userId="e69cddd200b289c7" providerId="LiveId" clId="{63DFBC67-2417-417A-A85E-D6DC50EF74FB}" dt="2026-04-08T11:21:39.235" v="17"/>
        <pc:sldMkLst>
          <pc:docMk/>
          <pc:sldMk cId="2080289239" sldId="257"/>
        </pc:sldMkLst>
      </pc:sldChg>
      <pc:sldChg chg="del">
        <pc:chgData name="Octavia Gligor" userId="e69cddd200b289c7" providerId="LiveId" clId="{63DFBC67-2417-417A-A85E-D6DC50EF74FB}" dt="2026-04-08T11:21:16.666" v="13" actId="47"/>
        <pc:sldMkLst>
          <pc:docMk/>
          <pc:sldMk cId="1746180803" sldId="258"/>
        </pc:sldMkLst>
      </pc:sldChg>
      <pc:sldChg chg="del">
        <pc:chgData name="Octavia Gligor" userId="e69cddd200b289c7" providerId="LiveId" clId="{63DFBC67-2417-417A-A85E-D6DC50EF74FB}" dt="2026-04-08T11:21:26.678" v="14" actId="47"/>
        <pc:sldMkLst>
          <pc:docMk/>
          <pc:sldMk cId="3896690194" sldId="267"/>
        </pc:sldMkLst>
      </pc:sldChg>
      <pc:sldChg chg="new del">
        <pc:chgData name="Octavia Gligor" userId="e69cddd200b289c7" providerId="LiveId" clId="{63DFBC67-2417-417A-A85E-D6DC50EF74FB}" dt="2026-04-08T11:21:31.077" v="16" actId="680"/>
        <pc:sldMkLst>
          <pc:docMk/>
          <pc:sldMk cId="2106949396" sldId="29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128FA1C2-F19B-B8C5-F631-B1B0FF940F15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0956EE97-9BC8-9EB0-D95C-E1AA20192B0F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F4A6C8-814B-2663-8B47-5F48798597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075" y="2441575"/>
            <a:ext cx="9351963" cy="3870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75828"/>
            <a:ext cx="9313863" cy="13922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42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3">
            <a:extLst>
              <a:ext uri="{FF2B5EF4-FFF2-40B4-BE49-F238E27FC236}">
                <a16:creationId xmlns:a16="http://schemas.microsoft.com/office/drawing/2014/main" id="{F6B18A2A-B424-8AD3-AA1B-EBD03443D8F1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8AABAA30-44C1-6B3D-F8B3-93323D366771}"/>
              </a:ext>
            </a:extLst>
          </p:cNvPr>
          <p:cNvSpPr txBox="1">
            <a:spLocks/>
          </p:cNvSpPr>
          <p:nvPr userDrawn="1"/>
        </p:nvSpPr>
        <p:spPr>
          <a:xfrm>
            <a:off x="573477" y="669399"/>
            <a:ext cx="1964604" cy="320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63DC"/>
                </a:solidFill>
                <a:latin typeface="Helvetica" pitchFamily="2" charset="0"/>
              </a:rPr>
              <a:t>TITLE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1482F5F-26A0-D2C7-6B0C-1F9EC02938B8}"/>
              </a:ext>
            </a:extLst>
          </p:cNvPr>
          <p:cNvSpPr txBox="1">
            <a:spLocks/>
          </p:cNvSpPr>
          <p:nvPr userDrawn="1"/>
        </p:nvSpPr>
        <p:spPr>
          <a:xfrm>
            <a:off x="603457" y="1247895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SUBTITLE</a:t>
            </a:r>
          </a:p>
        </p:txBody>
      </p:sp>
      <p:pic>
        <p:nvPicPr>
          <p:cNvPr id="6" name="Immagine 7">
            <a:extLst>
              <a:ext uri="{FF2B5EF4-FFF2-40B4-BE49-F238E27FC236}">
                <a16:creationId xmlns:a16="http://schemas.microsoft.com/office/drawing/2014/main" id="{B7577101-4D35-0B00-FE98-1FE685F4544C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7" name="CasellaDiTesto 8">
            <a:extLst>
              <a:ext uri="{FF2B5EF4-FFF2-40B4-BE49-F238E27FC236}">
                <a16:creationId xmlns:a16="http://schemas.microsoft.com/office/drawing/2014/main" id="{44270F0E-2ECA-5F37-6552-D9FC384A0FD8}"/>
              </a:ext>
            </a:extLst>
          </p:cNvPr>
          <p:cNvSpPr txBox="1"/>
          <p:nvPr userDrawn="1"/>
        </p:nvSpPr>
        <p:spPr>
          <a:xfrm>
            <a:off x="573477" y="2515764"/>
            <a:ext cx="99455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autem</a:t>
            </a:r>
            <a:r>
              <a:rPr lang="it-IT" dirty="0">
                <a:latin typeface="Helvetica" pitchFamily="2" charset="0"/>
              </a:rPr>
              <a:t> vel </a:t>
            </a:r>
            <a:r>
              <a:rPr lang="it-IT" dirty="0" err="1">
                <a:latin typeface="Helvetica" pitchFamily="2" charset="0"/>
              </a:rPr>
              <a:t>eum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iriure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hendrerit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vulputate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velit</a:t>
            </a:r>
            <a:r>
              <a:rPr lang="it-IT" dirty="0">
                <a:latin typeface="Helvetica" pitchFamily="2" charset="0"/>
              </a:rPr>
              <a:t> esse molestie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, vel </a:t>
            </a:r>
            <a:r>
              <a:rPr lang="it-IT" dirty="0" err="1">
                <a:latin typeface="Helvetica" pitchFamily="2" charset="0"/>
              </a:rPr>
              <a:t>illum</a:t>
            </a:r>
            <a:r>
              <a:rPr lang="it-IT" dirty="0">
                <a:latin typeface="Helvetica" pitchFamily="2" charset="0"/>
              </a:rPr>
              <a:t> dolore </a:t>
            </a:r>
            <a:r>
              <a:rPr lang="it-IT" dirty="0" err="1">
                <a:latin typeface="Helvetica" pitchFamily="2" charset="0"/>
              </a:rPr>
              <a:t>eu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feugiat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at</a:t>
            </a:r>
            <a:r>
              <a:rPr lang="it-IT" dirty="0">
                <a:latin typeface="Helvetica" pitchFamily="2" charset="0"/>
              </a:rPr>
              <a:t> vero eros et </a:t>
            </a:r>
            <a:r>
              <a:rPr lang="it-IT" dirty="0" err="1">
                <a:latin typeface="Helvetica" pitchFamily="2" charset="0"/>
              </a:rPr>
              <a:t>accumsan</a:t>
            </a:r>
            <a:r>
              <a:rPr lang="it-IT" dirty="0">
                <a:latin typeface="Helvetica" pitchFamily="2" charset="0"/>
              </a:rPr>
              <a:t> et </a:t>
            </a:r>
            <a:r>
              <a:rPr lang="it-IT" dirty="0" err="1">
                <a:latin typeface="Helvetica" pitchFamily="2" charset="0"/>
              </a:rPr>
              <a:t>iusto</a:t>
            </a:r>
            <a:r>
              <a:rPr lang="it-IT" dirty="0">
                <a:latin typeface="Helvetica" pitchFamily="2" charset="0"/>
              </a:rPr>
              <a:t> odio </a:t>
            </a:r>
            <a:r>
              <a:rPr lang="it-IT" dirty="0" err="1">
                <a:latin typeface="Helvetica" pitchFamily="2" charset="0"/>
              </a:rPr>
              <a:t>dignissim</a:t>
            </a:r>
            <a:r>
              <a:rPr lang="it-IT" dirty="0">
                <a:latin typeface="Helvetica" pitchFamily="2" charset="0"/>
              </a:rPr>
              <a:t> qui </a:t>
            </a:r>
            <a:r>
              <a:rPr lang="it-IT" dirty="0" err="1">
                <a:latin typeface="Helvetica" pitchFamily="2" charset="0"/>
              </a:rPr>
              <a:t>blandit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praesent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luptatum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zzril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delenit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augue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dolore te </a:t>
            </a:r>
            <a:r>
              <a:rPr lang="it-IT" dirty="0" err="1">
                <a:latin typeface="Helvetica" pitchFamily="2" charset="0"/>
              </a:rPr>
              <a:t>feugait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</a:t>
            </a:r>
            <a:r>
              <a:rPr lang="it-IT" dirty="0">
                <a:latin typeface="Helvetica" pitchFamily="2" charset="0"/>
              </a:rPr>
              <a:t>.</a:t>
            </a:r>
          </a:p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cons </a:t>
            </a:r>
            <a:r>
              <a:rPr lang="it-IT" dirty="0" err="1">
                <a:latin typeface="Helvetica" pitchFamily="2" charset="0"/>
              </a:rPr>
              <a:t>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endParaRPr lang="it-IT" dirty="0">
              <a:latin typeface="Helvetica" pitchFamily="2" charset="0"/>
            </a:endParaRPr>
          </a:p>
          <a:p>
            <a:r>
              <a:rPr lang="it-IT" dirty="0">
                <a:latin typeface="Helvetica" pitchFamily="2" charset="0"/>
              </a:rPr>
              <a:t>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</a:t>
            </a:r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5171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3751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07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6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6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4525415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9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4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6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800" b="1" baseline="0"/>
            </a:lvl1pPr>
            <a:lvl2pPr marL="342970" indent="0">
              <a:buNone/>
              <a:defRPr sz="1500" b="1"/>
            </a:lvl2pPr>
            <a:lvl3pPr marL="685937" indent="0">
              <a:buNone/>
              <a:defRPr sz="1350" b="1"/>
            </a:lvl3pPr>
            <a:lvl4pPr marL="1028905" indent="0">
              <a:buNone/>
              <a:defRPr sz="1200" b="1"/>
            </a:lvl4pPr>
            <a:lvl5pPr marL="1371874" indent="0">
              <a:buNone/>
              <a:defRPr sz="1200" b="1"/>
            </a:lvl5pPr>
            <a:lvl6pPr marL="1714843" indent="0">
              <a:buNone/>
              <a:defRPr sz="1200" b="1"/>
            </a:lvl6pPr>
            <a:lvl7pPr marL="2057812" indent="0">
              <a:buNone/>
              <a:defRPr sz="1200" b="1"/>
            </a:lvl7pPr>
            <a:lvl8pPr marL="2400780" indent="0">
              <a:buNone/>
              <a:defRPr sz="1200" b="1"/>
            </a:lvl8pPr>
            <a:lvl9pPr marL="2743749" indent="0">
              <a:buNone/>
              <a:defRPr sz="12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588905258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2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5" y="421209"/>
            <a:ext cx="1817189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200" y="6246613"/>
            <a:ext cx="478940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6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0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  <a:prstGeom prst="rect">
            <a:avLst/>
          </a:prstGeom>
        </p:spPr>
        <p:txBody>
          <a:bodyPr anchor="b"/>
          <a:lstStyle>
            <a:lvl1pPr>
              <a:defRPr sz="629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31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723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90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823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453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SIPCMContentMarking" descr="{&quot;HashCode&quot;:-1876667767,&quot;Placement&quot;:&quot;Footer&quot;,&quot;Top&quot;:550.255066,&quot;Left&quot;:0.0,&quot;SlideWidth&quot;:850,&quot;SlideHeight&quot;:566}">
            <a:extLst>
              <a:ext uri="{FF2B5EF4-FFF2-40B4-BE49-F238E27FC236}">
                <a16:creationId xmlns:a16="http://schemas.microsoft.com/office/drawing/2014/main" id="{CAA67ADD-505A-2D81-9D81-0673A86C28D5}"/>
              </a:ext>
            </a:extLst>
          </p:cNvPr>
          <p:cNvSpPr txBox="1"/>
          <p:nvPr userDrawn="1"/>
        </p:nvSpPr>
        <p:spPr>
          <a:xfrm>
            <a:off x="0" y="6988239"/>
            <a:ext cx="1185008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700">
                <a:solidFill>
                  <a:srgbClr val="737373"/>
                </a:solidFill>
                <a:latin typeface="Calibri" panose="020F0502020204030204" pitchFamily="34" charset="0"/>
              </a:rPr>
              <a:t>Internal Use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67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720097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4" indent="-180024" algn="l" defTabSz="720097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7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21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69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18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66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315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6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412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45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93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42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9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3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8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skinsight.com/symptom-checker/" TargetMode="External"/><Relationship Id="rId3" Type="http://schemas.openxmlformats.org/officeDocument/2006/relationships/image" Target="../media/image2.jpg"/><Relationship Id="rId7" Type="http://schemas.openxmlformats.org/officeDocument/2006/relationships/hyperlink" Target="https://www.drugs.com/symptom-checker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amilydoctor.org/your-health-resources/health-tools/symptom-checker/" TargetMode="External"/><Relationship Id="rId5" Type="http://schemas.openxmlformats.org/officeDocument/2006/relationships/hyperlink" Target="https://www.mayoclinic.org/symptom-checker/select-symptom/itt-20009075" TargetMode="External"/><Relationship Id="rId4" Type="http://schemas.openxmlformats.org/officeDocument/2006/relationships/hyperlink" Target="https://symptoms.webmd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uoyhealth.com/symptom-checker/" TargetMode="External"/><Relationship Id="rId3" Type="http://schemas.openxmlformats.org/officeDocument/2006/relationships/image" Target="../media/image2.jpg"/><Relationship Id="rId7" Type="http://schemas.openxmlformats.org/officeDocument/2006/relationships/hyperlink" Target="https://www.futuretools.io/tools/symptom-checker-ai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ctionurgentcare.com/symptoms-checker" TargetMode="External"/><Relationship Id="rId5" Type="http://schemas.openxmlformats.org/officeDocument/2006/relationships/hyperlink" Target="https://symptomate.com/" TargetMode="External"/><Relationship Id="rId10" Type="http://schemas.openxmlformats.org/officeDocument/2006/relationships/hyperlink" Target="https://my.mediktor.com/en-us" TargetMode="External"/><Relationship Id="rId4" Type="http://schemas.openxmlformats.org/officeDocument/2006/relationships/hyperlink" Target="https://symptomchecker.isabelhealthcare.com/isabel-tool-page" TargetMode="External"/><Relationship Id="rId9" Type="http://schemas.openxmlformats.org/officeDocument/2006/relationships/hyperlink" Target="https://www.livehealthily.com/symptom-checker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pilot.microsoft.com/" TargetMode="External"/><Relationship Id="rId5" Type="http://schemas.openxmlformats.org/officeDocument/2006/relationships/hyperlink" Target="https://gemini.google.com/app" TargetMode="External"/><Relationship Id="rId4" Type="http://schemas.openxmlformats.org/officeDocument/2006/relationships/hyperlink" Target="https://chat.opena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0075" y="3178782"/>
            <a:ext cx="9599613" cy="1044264"/>
          </a:xfrm>
        </p:spPr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5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 pitchFamily="2" charset="0"/>
                <a:ea typeface="+mn-ea"/>
                <a:cs typeface="+mn-cs"/>
              </a:rPr>
              <a:t>IA</a:t>
            </a:r>
            <a:r>
              <a:rPr kumimoji="0" lang="ro-RO" sz="45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 pitchFamily="2" charset="0"/>
                <a:ea typeface="+mn-ea"/>
                <a:cs typeface="+mn-cs"/>
              </a:rPr>
              <a:t> în domeniul sănătății</a:t>
            </a:r>
            <a:endParaRPr kumimoji="0" lang="it-IT" sz="45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42C95AA1-FFFF-E9B2-3ADE-D6654F6417B4}"/>
              </a:ext>
            </a:extLst>
          </p:cNvPr>
          <p:cNvSpPr txBox="1">
            <a:spLocks/>
          </p:cNvSpPr>
          <p:nvPr/>
        </p:nvSpPr>
        <p:spPr>
          <a:xfrm>
            <a:off x="199065" y="6754493"/>
            <a:ext cx="2703081" cy="200103"/>
          </a:xfrm>
          <a:prstGeom prst="rect">
            <a:avLst/>
          </a:prstGeom>
        </p:spPr>
        <p:txBody>
          <a:bodyPr/>
          <a:lstStyle>
            <a:lvl1pPr algn="ctr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050" b="0" dirty="0">
                <a:solidFill>
                  <a:prstClr val="white"/>
                </a:solidFill>
                <a:latin typeface="Calibri Light" panose="020F0302020204030204"/>
              </a:rPr>
              <a:t>Project: 101101139 – H-PASS – EU4H-2022-PJ</a:t>
            </a:r>
          </a:p>
        </p:txBody>
      </p:sp>
      <p:sp>
        <p:nvSpPr>
          <p:cNvPr id="4" name="Affiliation">
            <a:extLst>
              <a:ext uri="{FF2B5EF4-FFF2-40B4-BE49-F238E27FC236}">
                <a16:creationId xmlns:a16="http://schemas.microsoft.com/office/drawing/2014/main" id="{3405CD64-0CFF-DF56-F28C-7B762F2BBAF9}"/>
              </a:ext>
            </a:extLst>
          </p:cNvPr>
          <p:cNvSpPr txBox="1">
            <a:spLocks/>
          </p:cNvSpPr>
          <p:nvPr/>
        </p:nvSpPr>
        <p:spPr>
          <a:xfrm>
            <a:off x="3523479" y="4471132"/>
            <a:ext cx="3752805" cy="390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Universitatea </a:t>
            </a: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din Oradea, Rom</a:t>
            </a:r>
            <a:r>
              <a:rPr lang="ro-RO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ânia</a:t>
            </a:r>
            <a:endParaRPr lang="it-IT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44D11-2DC0-73A3-5B42-DA6BFEA2E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87485D8A-8A6B-4056-66FF-0C6364315E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2BD84599-74CF-11F5-A664-7AC34CC50735}"/>
              </a:ext>
            </a:extLst>
          </p:cNvPr>
          <p:cNvSpPr txBox="1">
            <a:spLocks/>
          </p:cNvSpPr>
          <p:nvPr/>
        </p:nvSpPr>
        <p:spPr>
          <a:xfrm>
            <a:off x="573477" y="669399"/>
            <a:ext cx="7419640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977B35B5-43A9-B800-D3E7-11A0DCC31BE6}"/>
              </a:ext>
            </a:extLst>
          </p:cNvPr>
          <p:cNvSpPr txBox="1">
            <a:spLocks/>
          </p:cNvSpPr>
          <p:nvPr/>
        </p:nvSpPr>
        <p:spPr>
          <a:xfrm>
            <a:off x="603457" y="1247894"/>
            <a:ext cx="8654444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3. </a:t>
            </a:r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Instrumente non-IA specifice pentru serviciile de sănătate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2B74E8ED-FA44-2DA5-632B-F5FFDF0130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3BE88E7-B55E-2321-CFA8-1DF87E25FD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482579"/>
              </p:ext>
            </p:extLst>
          </p:nvPr>
        </p:nvGraphicFramePr>
        <p:xfrm>
          <a:off x="742950" y="1916113"/>
          <a:ext cx="9516874" cy="4295501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758437">
                  <a:extLst>
                    <a:ext uri="{9D8B030D-6E8A-4147-A177-3AD203B41FA5}">
                      <a16:colId xmlns:a16="http://schemas.microsoft.com/office/drawing/2014/main" val="3616703108"/>
                    </a:ext>
                  </a:extLst>
                </a:gridCol>
                <a:gridCol w="4758437">
                  <a:extLst>
                    <a:ext uri="{9D8B030D-6E8A-4147-A177-3AD203B41FA5}">
                      <a16:colId xmlns:a16="http://schemas.microsoft.com/office/drawing/2014/main" val="961721773"/>
                    </a:ext>
                  </a:extLst>
                </a:gridCol>
              </a:tblGrid>
              <a:tr h="416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Servicii online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Comments</a:t>
                      </a:r>
                      <a:endParaRPr lang="en-US" sz="1800" b="1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1609993"/>
                  </a:ext>
                </a:extLst>
              </a:tr>
              <a:tr h="861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solidFill>
                            <a:srgbClr val="0063DC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https://symptoms.webmd.com/</a:t>
                      </a:r>
                      <a:endParaRPr lang="en-US" sz="1600" b="0" dirty="0">
                        <a:solidFill>
                          <a:srgbClr val="0063DC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noProof="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Unul dintre primele instrumente de verificare a simptomelor, non-IA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8576326"/>
                  </a:ext>
                </a:extLst>
              </a:tr>
              <a:tr h="861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600" b="0" dirty="0">
                          <a:solidFill>
                            <a:srgbClr val="0063DC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5"/>
                        </a:rPr>
                        <a:t>https://www.mayoclinic.org/symptom-checker/select-symptom/itt-20009075</a:t>
                      </a:r>
                      <a:endParaRPr lang="en-US" sz="1600" b="0" dirty="0">
                        <a:solidFill>
                          <a:srgbClr val="0063DC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noProof="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Unul dintre primele instrumente de verificare a simptomelor, non-IA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9568396"/>
                  </a:ext>
                </a:extLst>
              </a:tr>
              <a:tr h="861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0" dirty="0">
                          <a:solidFill>
                            <a:srgbClr val="0063DC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6"/>
                        </a:rPr>
                        <a:t>https://familydoctor.org/your-health-resources/health-tools/symptom-checker/</a:t>
                      </a:r>
                      <a:endParaRPr lang="en-US" sz="1600" b="0" dirty="0">
                        <a:solidFill>
                          <a:srgbClr val="0063DC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Non-IA, predispus la supradiagnosticare, orientat spre medicina de familie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8142724"/>
                  </a:ext>
                </a:extLst>
              </a:tr>
              <a:tr h="416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solidFill>
                            <a:srgbClr val="0063DC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7"/>
                        </a:rPr>
                        <a:t>https://www.drugs.com/symptom-checker/</a:t>
                      </a:r>
                      <a:endParaRPr lang="en-US" sz="1600" b="0" dirty="0">
                        <a:solidFill>
                          <a:srgbClr val="0063DC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Non-IA, orientat mai mult spre sfaturi decât spre diagnostic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3703731"/>
                  </a:ext>
                </a:extLst>
              </a:tr>
              <a:tr h="758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solidFill>
                            <a:srgbClr val="0063DC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8"/>
                        </a:rPr>
                        <a:t>https://skinsight.com/symptom-checker/</a:t>
                      </a:r>
                      <a:endParaRPr lang="en-US" sz="1600" b="0" dirty="0">
                        <a:solidFill>
                          <a:srgbClr val="0063DC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Non-IA, instrument de verificare al simptomelor dermatologice, orientat spre profesioniști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4820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372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1F34C-65D3-6AAF-F86B-C9FEBB494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6C3A8E86-D102-B727-4030-85A815FE94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023579A4-126D-68F5-587E-C220BE91E7CB}"/>
              </a:ext>
            </a:extLst>
          </p:cNvPr>
          <p:cNvSpPr txBox="1">
            <a:spLocks/>
          </p:cNvSpPr>
          <p:nvPr/>
        </p:nvSpPr>
        <p:spPr>
          <a:xfrm>
            <a:off x="573477" y="669399"/>
            <a:ext cx="7624592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B544C82-98D1-2DE8-B318-0906DFCE4D14}"/>
              </a:ext>
            </a:extLst>
          </p:cNvPr>
          <p:cNvSpPr txBox="1">
            <a:spLocks/>
          </p:cNvSpPr>
          <p:nvPr/>
        </p:nvSpPr>
        <p:spPr>
          <a:xfrm>
            <a:off x="603456" y="1247894"/>
            <a:ext cx="4135811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Alegeți resursele online</a:t>
            </a:r>
            <a:endParaRPr lang="it-IT" sz="2400" dirty="0">
              <a:solidFill>
                <a:srgbClr val="FB0087"/>
              </a:solidFill>
              <a:latin typeface="Helvetica" pitchFamily="2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4F5230B5-1AC6-2B24-1808-7A4629C401A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9" name="Text">
            <a:extLst>
              <a:ext uri="{FF2B5EF4-FFF2-40B4-BE49-F238E27FC236}">
                <a16:creationId xmlns:a16="http://schemas.microsoft.com/office/drawing/2014/main" id="{8C77244E-16A6-79C4-B8A5-E3AEBD02530F}"/>
              </a:ext>
            </a:extLst>
          </p:cNvPr>
          <p:cNvSpPr txBox="1"/>
          <p:nvPr/>
        </p:nvSpPr>
        <p:spPr>
          <a:xfrm>
            <a:off x="573477" y="2308240"/>
            <a:ext cx="9945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latin typeface="Helvetica" pitchFamily="2" charset="0"/>
              </a:rPr>
              <a:t>Vă rugăm să alegeți una dintre resursele online disponibile din fiecare tabel și să o introduceți mai jos: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DE3F8D-BE1E-8AC1-FF8F-0EB1F5470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99973"/>
              </p:ext>
            </p:extLst>
          </p:nvPr>
        </p:nvGraphicFramePr>
        <p:xfrm>
          <a:off x="573477" y="4379871"/>
          <a:ext cx="9536804" cy="1534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7102">
                  <a:extLst>
                    <a:ext uri="{9D8B030D-6E8A-4147-A177-3AD203B41FA5}">
                      <a16:colId xmlns:a16="http://schemas.microsoft.com/office/drawing/2014/main" val="2983863320"/>
                    </a:ext>
                  </a:extLst>
                </a:gridCol>
                <a:gridCol w="7749702">
                  <a:extLst>
                    <a:ext uri="{9D8B030D-6E8A-4147-A177-3AD203B41FA5}">
                      <a16:colId xmlns:a16="http://schemas.microsoft.com/office/drawing/2014/main" val="10265240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b="1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Resursă online</a:t>
                      </a:r>
                      <a:endParaRPr lang="en-US" sz="1600" b="1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969017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Tabelul 1: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</a:t>
                      </a: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x.:</a:t>
                      </a: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Isabel symptom checker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49673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Tabelul 2: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E</a:t>
                      </a: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x.:</a:t>
                      </a: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 ChatGPT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38568637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Tabelul 3: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E</a:t>
                      </a: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x.:</a:t>
                      </a: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 https://symptoms.webmd.com/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3422540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142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5E8B4-38D8-9C31-C3E7-53A65E853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4547C061-FC99-DE32-873F-03A47664372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CE4F79C0-A88C-5ABA-D41E-BFA75B649B92}"/>
              </a:ext>
            </a:extLst>
          </p:cNvPr>
          <p:cNvSpPr txBox="1">
            <a:spLocks/>
          </p:cNvSpPr>
          <p:nvPr/>
        </p:nvSpPr>
        <p:spPr>
          <a:xfrm>
            <a:off x="573476" y="669399"/>
            <a:ext cx="7388109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9D40C071-D64C-6919-3C9D-4D0DC5F16B5F}"/>
              </a:ext>
            </a:extLst>
          </p:cNvPr>
          <p:cNvSpPr txBox="1">
            <a:spLocks/>
          </p:cNvSpPr>
          <p:nvPr/>
        </p:nvSpPr>
        <p:spPr>
          <a:xfrm>
            <a:off x="603456" y="1247894"/>
            <a:ext cx="4276441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Compararea resurselor online</a:t>
            </a:r>
            <a:endParaRPr lang="it-IT" sz="2400" dirty="0">
              <a:solidFill>
                <a:srgbClr val="FB0087"/>
              </a:solidFill>
              <a:latin typeface="Helvetica" pitchFamily="2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7EC31439-67A6-E9AA-7D44-9C9165E7CA3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9" name="Text">
            <a:extLst>
              <a:ext uri="{FF2B5EF4-FFF2-40B4-BE49-F238E27FC236}">
                <a16:creationId xmlns:a16="http://schemas.microsoft.com/office/drawing/2014/main" id="{BBF9FA53-A4B1-93FD-1ECE-6461ECEED3CC}"/>
              </a:ext>
            </a:extLst>
          </p:cNvPr>
          <p:cNvSpPr txBox="1"/>
          <p:nvPr/>
        </p:nvSpPr>
        <p:spPr>
          <a:xfrm>
            <a:off x="564642" y="2256359"/>
            <a:ext cx="10257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Vă rugăm să utilizați datele personajului dvs. de tip pacient și să testați cele 3 resurse online alese.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o-RO" altLang="en-US" dirty="0">
                <a:latin typeface="Helvetica" panose="020B0604020202020204" pitchFamily="34" charset="0"/>
                <a:cs typeface="Helvetica" panose="020B0604020202020204" pitchFamily="34" charset="0"/>
              </a:rPr>
              <a:t>Vă rugăm să completați răspunsurile dvs. în tabelul de mai jos.</a:t>
            </a: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51AFEE-71AC-A5B5-79A2-E98C47EB2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11425"/>
              </p:ext>
            </p:extLst>
          </p:nvPr>
        </p:nvGraphicFramePr>
        <p:xfrm>
          <a:off x="660587" y="2984655"/>
          <a:ext cx="9478587" cy="3593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7287">
                  <a:extLst>
                    <a:ext uri="{9D8B030D-6E8A-4147-A177-3AD203B41FA5}">
                      <a16:colId xmlns:a16="http://schemas.microsoft.com/office/drawing/2014/main" val="4129775543"/>
                    </a:ext>
                  </a:extLst>
                </a:gridCol>
                <a:gridCol w="2739677">
                  <a:extLst>
                    <a:ext uri="{9D8B030D-6E8A-4147-A177-3AD203B41FA5}">
                      <a16:colId xmlns:a16="http://schemas.microsoft.com/office/drawing/2014/main" val="2851232612"/>
                    </a:ext>
                  </a:extLst>
                </a:gridCol>
                <a:gridCol w="2486722">
                  <a:extLst>
                    <a:ext uri="{9D8B030D-6E8A-4147-A177-3AD203B41FA5}">
                      <a16:colId xmlns:a16="http://schemas.microsoft.com/office/drawing/2014/main" val="902442497"/>
                    </a:ext>
                  </a:extLst>
                </a:gridCol>
                <a:gridCol w="2154901">
                  <a:extLst>
                    <a:ext uri="{9D8B030D-6E8A-4147-A177-3AD203B41FA5}">
                      <a16:colId xmlns:a16="http://schemas.microsoft.com/office/drawing/2014/main" val="3088381458"/>
                    </a:ext>
                  </a:extLst>
                </a:gridCol>
              </a:tblGrid>
              <a:tr h="502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Resursa 1 (Serviciu de sănătate IA)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Resursa 2 (IA generic)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Resursa 3 (non-IA)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261204"/>
                  </a:ext>
                </a:extLst>
              </a:tr>
              <a:tr h="502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Diagnostice oferite online: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471254323"/>
                  </a:ext>
                </a:extLst>
              </a:tr>
              <a:tr h="502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Sfaturi oferite: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261534906"/>
                  </a:ext>
                </a:extLst>
              </a:tr>
              <a:tr h="664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Urgențe medicale identificate (semne critice):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4056270232"/>
                  </a:ext>
                </a:extLst>
              </a:tr>
              <a:tr h="818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Servicii comerciale oferite: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149267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204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nd image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313" y="-1"/>
            <a:ext cx="4761450" cy="7199313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41C92E69-239E-71B7-FBF6-A194D602DBCB}"/>
              </a:ext>
            </a:extLst>
          </p:cNvPr>
          <p:cNvSpPr txBox="1">
            <a:spLocks/>
          </p:cNvSpPr>
          <p:nvPr/>
        </p:nvSpPr>
        <p:spPr>
          <a:xfrm>
            <a:off x="568732" y="785788"/>
            <a:ext cx="4145939" cy="375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63DC"/>
                </a:solidFill>
                <a:latin typeface="Helvetica" pitchFamily="2" charset="0"/>
              </a:rPr>
              <a:t>Auto-reflecți</a:t>
            </a:r>
            <a:r>
              <a:rPr lang="ro-RO" sz="3600" b="1" dirty="0">
                <a:solidFill>
                  <a:srgbClr val="0063DC"/>
                </a:solidFill>
                <a:latin typeface="Helvetica" pitchFamily="2" charset="0"/>
              </a:rPr>
              <a:t>e</a:t>
            </a:r>
            <a:endParaRPr lang="it-IT" sz="3600" b="1" dirty="0">
              <a:solidFill>
                <a:srgbClr val="0063DC"/>
              </a:solidFill>
              <a:latin typeface="Helvetica" pitchFamily="2" charset="0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838B5890-70E8-C9F5-23D6-2AAF738BAAB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612292" y="6659731"/>
            <a:ext cx="1252330" cy="3556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C39D053-2657-4317-5BA4-BA00B3D2FE8E}"/>
              </a:ext>
            </a:extLst>
          </p:cNvPr>
          <p:cNvSpPr txBox="1"/>
          <p:nvPr/>
        </p:nvSpPr>
        <p:spPr>
          <a:xfrm>
            <a:off x="568733" y="2254604"/>
            <a:ext cx="5184139" cy="134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o-RO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Reflectați asupra experienței: 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Vă rugăm să evaluați calitatea și credibilitatea informațiilor oferite de resursele IA și ulterior să completați formularul furnizat. </a:t>
            </a:r>
            <a:endParaRPr lang="en-US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9" name="Square top">
            <a:extLst>
              <a:ext uri="{FF2B5EF4-FFF2-40B4-BE49-F238E27FC236}">
                <a16:creationId xmlns:a16="http://schemas.microsoft.com/office/drawing/2014/main" id="{F20A09EB-C769-F5EC-9977-F2B64590BD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61363" y="-30617"/>
            <a:ext cx="2438400" cy="1278512"/>
          </a:xfrm>
          <a:prstGeom prst="rect">
            <a:avLst/>
          </a:prstGeom>
        </p:spPr>
      </p:pic>
      <p:pic>
        <p:nvPicPr>
          <p:cNvPr id="10" name="Square down">
            <a:extLst>
              <a:ext uri="{FF2B5EF4-FFF2-40B4-BE49-F238E27FC236}">
                <a16:creationId xmlns:a16="http://schemas.microsoft.com/office/drawing/2014/main" id="{95392FBE-6099-521F-9BBA-10A80CEEE2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8339" y="6418859"/>
            <a:ext cx="1447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25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742A78FE-8902-517A-6C33-D831F002801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C81C392E-8438-3A29-D475-FA85C9CFC47D}"/>
              </a:ext>
            </a:extLst>
          </p:cNvPr>
          <p:cNvSpPr txBox="1">
            <a:spLocks/>
          </p:cNvSpPr>
          <p:nvPr/>
        </p:nvSpPr>
        <p:spPr>
          <a:xfrm>
            <a:off x="573476" y="669399"/>
            <a:ext cx="3259221" cy="387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600" b="1" dirty="0">
                <a:solidFill>
                  <a:srgbClr val="0063DC"/>
                </a:solidFill>
                <a:latin typeface="Helvetica" pitchFamily="2" charset="0"/>
              </a:rPr>
              <a:t>Introducere</a:t>
            </a:r>
            <a:endParaRPr lang="it-IT" sz="3600" b="1" dirty="0">
              <a:solidFill>
                <a:srgbClr val="0063DC"/>
              </a:solidFill>
              <a:latin typeface="Helvetica" pitchFamily="2" charset="0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7AD649F-42E6-17AC-6FA3-FFF5DE1B84EE}"/>
              </a:ext>
            </a:extLst>
          </p:cNvPr>
          <p:cNvSpPr txBox="1">
            <a:spLocks/>
          </p:cNvSpPr>
          <p:nvPr/>
        </p:nvSpPr>
        <p:spPr>
          <a:xfrm>
            <a:off x="603457" y="1247894"/>
            <a:ext cx="3229240" cy="477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Obiectivele activității</a:t>
            </a:r>
            <a:endParaRPr lang="it-IT" sz="2400" dirty="0">
              <a:solidFill>
                <a:srgbClr val="FB0087"/>
              </a:solidFill>
              <a:latin typeface="Helvetica" pitchFamily="2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B71520AE-D04A-F868-DD52-970C3565B4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9" name="Text">
            <a:extLst>
              <a:ext uri="{FF2B5EF4-FFF2-40B4-BE49-F238E27FC236}">
                <a16:creationId xmlns:a16="http://schemas.microsoft.com/office/drawing/2014/main" id="{0F4E921F-A94F-EA47-8211-35DE9FA23B16}"/>
              </a:ext>
            </a:extLst>
          </p:cNvPr>
          <p:cNvSpPr txBox="1"/>
          <p:nvPr/>
        </p:nvSpPr>
        <p:spPr>
          <a:xfrm>
            <a:off x="573476" y="2728002"/>
            <a:ext cx="99455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>
                <a:latin typeface="Helvetica" pitchFamily="2" charset="0"/>
              </a:rPr>
              <a:t>Acum sunteți familiarizați cu tehnologiile disponibile pentru serviciile de sănătate și ați reflectat asupra modului în care acestea vă pot influența. Vom testa împreună o tehnologie emergentă, atât din punctul de vedere al pacientului, cât și al farmacistului.</a:t>
            </a:r>
            <a:endParaRPr lang="en-US" dirty="0">
              <a:latin typeface="Helvetica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>
                <a:latin typeface="Helvetica" pitchFamily="2" charset="0"/>
              </a:rPr>
              <a:t>Acest modul își propune să faciliteze utilizarea corectă a modelelor lingvistice mari de IA de către pacienți, în scopul auto-educării.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>
                <a:latin typeface="Helvetica" pitchFamily="2" charset="0"/>
              </a:rPr>
              <a:t>Un alt scop îl constituie oferirea de perspective asupra utilizării acestei tehnologii ca instrument de diagnosticare prezumtivă și consiliere de către farmaciști. </a:t>
            </a:r>
            <a:endParaRPr lang="en-US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14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1786-09AA-1F76-7EDF-173E459C8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Obiectiv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76A50-E3EF-44A4-44D7-957C06FD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484" y="1916484"/>
            <a:ext cx="9628150" cy="456789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o-RO" sz="20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Veți juca rolul unui pacient care folosește diverse instrumente online de tip IA pentru a investiga o problemă medicală pe care acesta o prezintă.</a:t>
            </a:r>
          </a:p>
          <a:p>
            <a:pPr>
              <a:lnSpc>
                <a:spcPct val="150000"/>
              </a:lnSpc>
            </a:pPr>
            <a:r>
              <a:rPr lang="ro-RO" sz="20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Veți fi </a:t>
            </a:r>
            <a:r>
              <a:rPr lang="ro-RO" sz="2000" dirty="0">
                <a:latin typeface="Helvetica" panose="020B0604020202020204" pitchFamily="34" charset="0"/>
                <a:cs typeface="Helvetica" panose="020B0604020202020204" pitchFamily="34" charset="0"/>
              </a:rPr>
              <a:t>îndrumați cu privire la crearea unui personaj de tipul pacientului care simulează o problemă medicală. </a:t>
            </a:r>
            <a:endParaRPr lang="ro-RO" sz="2000" noProof="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0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Utilizând instrumente online disponibile gratuit, vă veți investiga simptomele și veți primi consiliere.</a:t>
            </a:r>
          </a:p>
          <a:p>
            <a:pPr>
              <a:lnSpc>
                <a:spcPct val="150000"/>
              </a:lnSpc>
            </a:pPr>
            <a:r>
              <a:rPr lang="ro-RO" sz="20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În final, veți avea ocazia de a reflecta asupra rezultatelor obținute și să evaluați beneficiile și riscurile utilizării acestor instrumente de către pacienți.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FCAB3DDD-A296-937D-04FC-D465DED0D06F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41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A360C-476F-CBB2-40C5-8610B9036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ckground">
            <a:extLst>
              <a:ext uri="{FF2B5EF4-FFF2-40B4-BE49-F238E27FC236}">
                <a16:creationId xmlns:a16="http://schemas.microsoft.com/office/drawing/2014/main" id="{63DBA948-548E-301B-3A30-E430DF283D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5" name="Background 1">
            <a:extLst>
              <a:ext uri="{FF2B5EF4-FFF2-40B4-BE49-F238E27FC236}">
                <a16:creationId xmlns:a16="http://schemas.microsoft.com/office/drawing/2014/main" id="{8BE906A3-4821-7748-5D74-9E57A1EA72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0" y="-2382"/>
            <a:ext cx="10796194" cy="7201695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78F6B17D-2585-72C4-847D-0F718A90D6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3" name="Square">
            <a:extLst>
              <a:ext uri="{FF2B5EF4-FFF2-40B4-BE49-F238E27FC236}">
                <a16:creationId xmlns:a16="http://schemas.microsoft.com/office/drawing/2014/main" id="{89DCD9CE-174F-6CA8-CE1E-2991A3D665B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5008" y="1118811"/>
            <a:ext cx="6541185" cy="6117465"/>
          </a:xfrm>
          <a:prstGeom prst="rect">
            <a:avLst/>
          </a:prstGeom>
        </p:spPr>
      </p:pic>
      <p:sp>
        <p:nvSpPr>
          <p:cNvPr id="8" name="Text">
            <a:extLst>
              <a:ext uri="{FF2B5EF4-FFF2-40B4-BE49-F238E27FC236}">
                <a16:creationId xmlns:a16="http://schemas.microsoft.com/office/drawing/2014/main" id="{58E94203-C97C-0610-5F68-8C5E12F585E5}"/>
              </a:ext>
            </a:extLst>
          </p:cNvPr>
          <p:cNvSpPr txBox="1">
            <a:spLocks/>
          </p:cNvSpPr>
          <p:nvPr/>
        </p:nvSpPr>
        <p:spPr>
          <a:xfrm>
            <a:off x="3570" y="2638269"/>
            <a:ext cx="10792624" cy="2038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Utilizarea IA centrată pe pacient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53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80C02-FD52-29A6-81C0-44F9249C3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04D55A8B-5BEB-CB5F-BC9B-3EC61CAA69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0C94797E-8380-5DA3-171D-07ADCD54DA69}"/>
              </a:ext>
            </a:extLst>
          </p:cNvPr>
          <p:cNvSpPr txBox="1">
            <a:spLocks/>
          </p:cNvSpPr>
          <p:nvPr/>
        </p:nvSpPr>
        <p:spPr>
          <a:xfrm>
            <a:off x="573476" y="669399"/>
            <a:ext cx="7640357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F36F22A9-6681-B4EF-7C31-ABA85797EB5C}"/>
              </a:ext>
            </a:extLst>
          </p:cNvPr>
          <p:cNvSpPr txBox="1">
            <a:spLocks/>
          </p:cNvSpPr>
          <p:nvPr/>
        </p:nvSpPr>
        <p:spPr>
          <a:xfrm>
            <a:off x="603457" y="1247894"/>
            <a:ext cx="5970764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C</a:t>
            </a:r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rearea unui personaj de tipul pacientului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840A5191-ED38-D925-23E2-893BEB14B0F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9" name="Text">
            <a:extLst>
              <a:ext uri="{FF2B5EF4-FFF2-40B4-BE49-F238E27FC236}">
                <a16:creationId xmlns:a16="http://schemas.microsoft.com/office/drawing/2014/main" id="{0A3E52D5-49AA-9559-921C-C4194737C92E}"/>
              </a:ext>
            </a:extLst>
          </p:cNvPr>
          <p:cNvSpPr txBox="1"/>
          <p:nvPr/>
        </p:nvSpPr>
        <p:spPr>
          <a:xfrm>
            <a:off x="573477" y="2308240"/>
            <a:ext cx="9945589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o-RO" dirty="0">
                <a:latin typeface="Helvetica" pitchFamily="2" charset="0"/>
              </a:rPr>
              <a:t>Alegeți o problemă principală de sănătate </a:t>
            </a:r>
            <a:r>
              <a:rPr lang="en-US" dirty="0">
                <a:latin typeface="Helvetica" pitchFamily="2" charset="0"/>
              </a:rPr>
              <a:t>(</a:t>
            </a:r>
            <a:r>
              <a:rPr lang="ro-RO" dirty="0">
                <a:latin typeface="Helvetica" pitchFamily="2" charset="0"/>
              </a:rPr>
              <a:t>problemă specifică de sănătate, simptom sau problemă clinică</a:t>
            </a:r>
            <a:r>
              <a:rPr lang="en-US" dirty="0">
                <a:latin typeface="Helvetica" pitchFamily="2" charset="0"/>
              </a:rPr>
              <a:t>)</a:t>
            </a:r>
            <a:r>
              <a:rPr lang="ro-RO" dirty="0">
                <a:latin typeface="Helvetica" pitchFamily="2" charset="0"/>
              </a:rPr>
              <a:t> pe care le întâlniți frecvent în practica dumneavoastră</a:t>
            </a:r>
            <a:r>
              <a:rPr lang="en-US" dirty="0">
                <a:latin typeface="Helvetica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o-RO" dirty="0">
                <a:latin typeface="Helvetica" pitchFamily="2" charset="0"/>
              </a:rPr>
              <a:t>Alcătuiți o listă de simptome care sunt asociate frecvent cu problema principală de sănătate</a:t>
            </a:r>
            <a:r>
              <a:rPr lang="en-US" dirty="0">
                <a:latin typeface="Helvetica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it-IT" dirty="0">
                <a:latin typeface="Helvetica" pitchFamily="2" charset="0"/>
              </a:rPr>
              <a:t>Precizați elementele relevante din istoricul medical al pacientului legate de problema principală de sănătate </a:t>
            </a:r>
            <a:endParaRPr lang="en-US" dirty="0">
              <a:latin typeface="Helvetica" pitchFamily="2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it-IT" dirty="0">
                <a:latin typeface="Helvetica" pitchFamily="2" charset="0"/>
              </a:rPr>
              <a:t>Descrieți caracteristicile personale ale pacientului</a:t>
            </a:r>
            <a:endParaRPr lang="en-US" dirty="0">
              <a:latin typeface="Helvetica" pitchFamily="2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it-IT" dirty="0">
                <a:latin typeface="Helvetica" pitchFamily="2" charset="0"/>
              </a:rPr>
              <a:t>Menționați trei diagnostice probabile pentru problema principală</a:t>
            </a:r>
            <a:r>
              <a:rPr lang="ro-RO" dirty="0">
                <a:latin typeface="Helvetica" pitchFamily="2" charset="0"/>
              </a:rPr>
              <a:t> de sănătate </a:t>
            </a:r>
            <a:endParaRPr lang="en-US" dirty="0">
              <a:latin typeface="Helvetica" pitchFamily="2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ro-RO" dirty="0">
                <a:latin typeface="Helvetica" pitchFamily="2" charset="0"/>
              </a:rPr>
              <a:t>Pentru termenii 1-4 folosiți </a:t>
            </a:r>
            <a:r>
              <a:rPr lang="ro-RO" i="1" dirty="0">
                <a:latin typeface="Helvetica" pitchFamily="2" charset="0"/>
              </a:rPr>
              <a:t>termeni simpli</a:t>
            </a:r>
            <a:r>
              <a:rPr lang="ro-RO" dirty="0">
                <a:latin typeface="Helvetica" pitchFamily="2" charset="0"/>
              </a:rPr>
              <a:t>, pe care i-ar folosi un pacient.</a:t>
            </a:r>
            <a:endParaRPr lang="en-US" dirty="0"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ro-RO" dirty="0">
                <a:latin typeface="Helvetica" pitchFamily="2" charset="0"/>
              </a:rPr>
              <a:t>Pentru punctul 5 folosiți </a:t>
            </a:r>
            <a:r>
              <a:rPr lang="ro-RO" i="1" dirty="0">
                <a:latin typeface="Helvetica" pitchFamily="2" charset="0"/>
              </a:rPr>
              <a:t>termenii de specialitate corespunzători</a:t>
            </a:r>
            <a:r>
              <a:rPr lang="ro-RO" dirty="0">
                <a:latin typeface="Helvetica" pitchFamily="2" charset="0"/>
              </a:rPr>
              <a:t>.</a:t>
            </a:r>
            <a:endParaRPr lang="en-US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64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0AF05-F9A9-9BB0-FCC9-246F6DC3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B3FF9DFE-646D-0F82-B934-EB34A62305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40B6A43D-B1E1-341F-022B-80D3DECA2A29}"/>
              </a:ext>
            </a:extLst>
          </p:cNvPr>
          <p:cNvSpPr txBox="1">
            <a:spLocks/>
          </p:cNvSpPr>
          <p:nvPr/>
        </p:nvSpPr>
        <p:spPr>
          <a:xfrm>
            <a:off x="573477" y="669399"/>
            <a:ext cx="7608826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47A3A66-D684-7483-2B7D-C9BCF50C990D}"/>
              </a:ext>
            </a:extLst>
          </p:cNvPr>
          <p:cNvSpPr txBox="1">
            <a:spLocks/>
          </p:cNvSpPr>
          <p:nvPr/>
        </p:nvSpPr>
        <p:spPr>
          <a:xfrm>
            <a:off x="603457" y="1247894"/>
            <a:ext cx="2978158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Profilul pacientului</a:t>
            </a:r>
            <a:endParaRPr lang="it-IT" sz="2400" dirty="0">
              <a:solidFill>
                <a:srgbClr val="FB0087"/>
              </a:solidFill>
              <a:latin typeface="Helvetica" pitchFamily="2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C94C7B74-5C15-7329-708F-5770C3774B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3043E5-F1C4-0A9D-C18A-1F5B0AEDA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21268"/>
              </p:ext>
            </p:extLst>
          </p:nvPr>
        </p:nvGraphicFramePr>
        <p:xfrm>
          <a:off x="435532" y="2532198"/>
          <a:ext cx="9928698" cy="3439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76019">
                  <a:extLst>
                    <a:ext uri="{9D8B030D-6E8A-4147-A177-3AD203B41FA5}">
                      <a16:colId xmlns:a16="http://schemas.microsoft.com/office/drawing/2014/main" val="825671207"/>
                    </a:ext>
                  </a:extLst>
                </a:gridCol>
                <a:gridCol w="7152679">
                  <a:extLst>
                    <a:ext uri="{9D8B030D-6E8A-4147-A177-3AD203B41FA5}">
                      <a16:colId xmlns:a16="http://schemas.microsoft.com/office/drawing/2014/main" val="3529167079"/>
                    </a:ext>
                  </a:extLst>
                </a:gridCol>
              </a:tblGrid>
              <a:tr h="500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latin typeface="Helvetica" pitchFamily="2" charset="0"/>
                        </a:rPr>
                        <a:t>Problema principală de sănătate: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Ex.: Durere abdominală acută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303958"/>
                  </a:ext>
                </a:extLst>
              </a:tr>
              <a:tr h="646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Simptome asociate cu problema principală de sănătate: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Ex.: Arsuri gastrice, greață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784887"/>
                  </a:ext>
                </a:extLst>
              </a:tr>
              <a:tr h="6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Istoric medical relevant: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Ex.: Lumbago tratat cu AINS-uri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501871"/>
                  </a:ext>
                </a:extLst>
              </a:tr>
              <a:tr h="443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Caracteristicile pacientului: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/>
                </a:tc>
                <a:tc>
                  <a:txBody>
                    <a:bodyPr/>
                    <a:lstStyle/>
                    <a:p>
                      <a:pPr marL="0" marR="0" lvl="0" indent="0" algn="l" defTabSz="95993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Ex.: Bărbat de vârstă mijlocie, obez, consum ocazional de alcool, fumează 3 țigări pe zi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883898"/>
                  </a:ext>
                </a:extLst>
              </a:tr>
              <a:tr h="1156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Cele mai probabile diagnostice diferențiale (folosiți termenii de specialitate):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54590" marR="54590" marT="54590" marB="545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Ex.: Ulcer gastroduodenal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noProof="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Boala de reflux gastroesofagian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noProof="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Spasm esofagian</a:t>
                      </a:r>
                    </a:p>
                  </a:txBody>
                  <a:tcPr marL="54590" marR="54590" marT="54590" marB="545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01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451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2F7D1-EBDC-4011-4674-A5E8BA099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52353D5E-A548-B3EE-4FA7-DBEAF58984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CFF92C5E-67C5-FE51-C322-8A22BE6A0C2A}"/>
              </a:ext>
            </a:extLst>
          </p:cNvPr>
          <p:cNvSpPr txBox="1">
            <a:spLocks/>
          </p:cNvSpPr>
          <p:nvPr/>
        </p:nvSpPr>
        <p:spPr>
          <a:xfrm>
            <a:off x="573476" y="669399"/>
            <a:ext cx="7214689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531729B-1D34-8AFC-C0DD-229257FA2834}"/>
              </a:ext>
            </a:extLst>
          </p:cNvPr>
          <p:cNvSpPr txBox="1">
            <a:spLocks/>
          </p:cNvSpPr>
          <p:nvPr/>
        </p:nvSpPr>
        <p:spPr>
          <a:xfrm>
            <a:off x="603456" y="1247894"/>
            <a:ext cx="4536103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Alegerea instrumentelor online</a:t>
            </a:r>
            <a:endParaRPr lang="it-IT" sz="2400" dirty="0">
              <a:solidFill>
                <a:srgbClr val="FB0087"/>
              </a:solidFill>
              <a:latin typeface="Helvetica" pitchFamily="2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A6BF08EB-B69F-C2D4-7063-70AE1BC857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9" name="Text">
            <a:extLst>
              <a:ext uri="{FF2B5EF4-FFF2-40B4-BE49-F238E27FC236}">
                <a16:creationId xmlns:a16="http://schemas.microsoft.com/office/drawing/2014/main" id="{6E2483AE-B208-7C32-E59D-4605784E18AF}"/>
              </a:ext>
            </a:extLst>
          </p:cNvPr>
          <p:cNvSpPr txBox="1"/>
          <p:nvPr/>
        </p:nvSpPr>
        <p:spPr>
          <a:xfrm>
            <a:off x="573477" y="2308240"/>
            <a:ext cx="99455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latin typeface="Helvetica" pitchFamily="2" charset="0"/>
              </a:rPr>
              <a:t>În continuare, vă vom prezenta </a:t>
            </a:r>
            <a:r>
              <a:rPr lang="ro-RO" b="1" dirty="0">
                <a:latin typeface="Helvetica" pitchFamily="2" charset="0"/>
              </a:rPr>
              <a:t>trei tabele</a:t>
            </a:r>
            <a:r>
              <a:rPr lang="ro-RO" dirty="0">
                <a:latin typeface="Helvetica" pitchFamily="2" charset="0"/>
              </a:rPr>
              <a:t> în care sunt enumerate instrumente online pe care le puteți utiliza în calitate de pacient pentru a căuta sfaturi medicale:</a:t>
            </a:r>
            <a:endParaRPr lang="en-US" dirty="0">
              <a:latin typeface="Helvetica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o-RO" dirty="0">
                <a:latin typeface="Helvetica" pitchFamily="2" charset="0"/>
              </a:rPr>
              <a:t>Instrumente IA specifice pentru serviciile de sănătate</a:t>
            </a:r>
            <a:endParaRPr lang="en-US" dirty="0">
              <a:latin typeface="Helvetica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o-RO" dirty="0">
                <a:latin typeface="Helvetica" pitchFamily="2" charset="0"/>
              </a:rPr>
              <a:t>Instrumente IA generice</a:t>
            </a:r>
            <a:endParaRPr lang="en-US" dirty="0">
              <a:latin typeface="Helvetica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o-RO" dirty="0">
                <a:latin typeface="Helvetica" pitchFamily="2" charset="0"/>
              </a:rPr>
              <a:t>Instrumente non-IA specifice pentru serviciile de sănătate</a:t>
            </a:r>
            <a:endParaRPr lang="en-US" dirty="0">
              <a:latin typeface="Helvetica" pitchFamily="2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  <a:p>
            <a:r>
              <a:rPr lang="ro-RO" dirty="0">
                <a:latin typeface="Helvetica" pitchFamily="2" charset="0"/>
              </a:rPr>
              <a:t>Vă rugăm să alegeți un instrument din fiecare tabel.</a:t>
            </a:r>
            <a:endParaRPr lang="en-US" dirty="0">
              <a:latin typeface="Helvetica" pitchFamily="2" charset="0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38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A2691-248F-3705-8D8B-21FF13C6F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246082B7-773F-407F-BC5A-45A1017F35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D19FA7EF-0539-093B-F9A0-4392CDB04BA1}"/>
              </a:ext>
            </a:extLst>
          </p:cNvPr>
          <p:cNvSpPr txBox="1">
            <a:spLocks/>
          </p:cNvSpPr>
          <p:nvPr/>
        </p:nvSpPr>
        <p:spPr>
          <a:xfrm>
            <a:off x="573476" y="7232"/>
            <a:ext cx="7104331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A0719F0-E4E4-4A91-D5D5-AD7DA0D01E62}"/>
              </a:ext>
            </a:extLst>
          </p:cNvPr>
          <p:cNvSpPr txBox="1">
            <a:spLocks/>
          </p:cNvSpPr>
          <p:nvPr/>
        </p:nvSpPr>
        <p:spPr>
          <a:xfrm>
            <a:off x="603455" y="585727"/>
            <a:ext cx="8272531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1. </a:t>
            </a:r>
            <a:r>
              <a:rPr lang="pt-BR" sz="2400" dirty="0">
                <a:solidFill>
                  <a:srgbClr val="FB0087"/>
                </a:solidFill>
                <a:latin typeface="Helvetica" pitchFamily="2" charset="0"/>
              </a:rPr>
              <a:t>Instrumente IA specifice pentru serviciile de sănătate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44C45B8B-3F8C-B025-6C1D-764ABB7C03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64DAE9-3CC8-5475-FC9A-BA0123C54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941590"/>
              </p:ext>
            </p:extLst>
          </p:nvPr>
        </p:nvGraphicFramePr>
        <p:xfrm>
          <a:off x="507039" y="1140063"/>
          <a:ext cx="9785683" cy="56105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972476">
                  <a:extLst>
                    <a:ext uri="{9D8B030D-6E8A-4147-A177-3AD203B41FA5}">
                      <a16:colId xmlns:a16="http://schemas.microsoft.com/office/drawing/2014/main" val="3698108504"/>
                    </a:ext>
                  </a:extLst>
                </a:gridCol>
                <a:gridCol w="4304370">
                  <a:extLst>
                    <a:ext uri="{9D8B030D-6E8A-4147-A177-3AD203B41FA5}">
                      <a16:colId xmlns:a16="http://schemas.microsoft.com/office/drawing/2014/main" val="2040276454"/>
                    </a:ext>
                  </a:extLst>
                </a:gridCol>
                <a:gridCol w="3508837">
                  <a:extLst>
                    <a:ext uri="{9D8B030D-6E8A-4147-A177-3AD203B41FA5}">
                      <a16:colId xmlns:a16="http://schemas.microsoft.com/office/drawing/2014/main" val="1963456741"/>
                    </a:ext>
                  </a:extLst>
                </a:gridCol>
              </a:tblGrid>
              <a:tr h="52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Servicii IA de sănătate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Link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Comentariu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2196327688"/>
                  </a:ext>
                </a:extLst>
              </a:tr>
              <a:tr h="3181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Isabel Symptom Checker</a:t>
                      </a: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4"/>
                        </a:rPr>
                        <a:t>https://symptomchecker.isabelhealthcare.com/isabel-tool-page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Orientat spre profesioniștii din domeniul sănătății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, </a:t>
                      </a: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oferă diagnostice diferențiale extinse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1342677464"/>
                  </a:ext>
                </a:extLst>
              </a:tr>
              <a:tr h="395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Symptomate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u="sng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5"/>
                        </a:rPr>
                        <a:t>https://symptomate.com/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Simplu de utilizat și orientat spre pacient, predispus la supradiagnosticare, util în triaje și recomandări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665695305"/>
                  </a:ext>
                </a:extLst>
              </a:tr>
              <a:tr h="3181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Action Urgent Care 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6"/>
                        </a:rPr>
                        <a:t>https://actionurgentcare.com/symptoms-checker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Orientat spre pacient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2176539602"/>
                  </a:ext>
                </a:extLst>
              </a:tr>
              <a:tr h="4467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Future Tools</a:t>
                      </a: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7"/>
                        </a:rPr>
                        <a:t>https://www.futuretools.io/tools/symptom-checker-ai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Bazat pe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ChatGPT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838090385"/>
                  </a:ext>
                </a:extLst>
              </a:tr>
              <a:tr h="4467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Buoy </a:t>
                      </a: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8"/>
                        </a:rPr>
                        <a:t>https://www.buoyhealth.com/symptom-checker/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it-IT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Identifică urgențele medicale și le diferențiază de problemele </a:t>
                      </a: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medicale necritice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2181518696"/>
                  </a:ext>
                </a:extLst>
              </a:tr>
              <a:tr h="4467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Healthily </a:t>
                      </a: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9"/>
                        </a:rPr>
                        <a:t>https://www.livehealthily.com/symptom-checker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Ușor de utilizat. Nu verifică în mod detaliat semnele critice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3827555714"/>
                  </a:ext>
                </a:extLst>
              </a:tr>
              <a:tr h="1207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Mediktor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10"/>
                        </a:rPr>
                        <a:t>https://my.mediktor.com/en-us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Utilizează voce și un avatar pentru a îndruma pacienții prin  măsurarea semnelor vitale (de ex. Frecvența respiratorie, etc.). Tinde să recomande vizite la Urgențe și este predispus </a:t>
                      </a:r>
                      <a:r>
                        <a:rPr lang="ro-RO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la supradiagnosticare</a:t>
                      </a:r>
                      <a:endParaRPr lang="en-US" sz="14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3640" marR="63640" marT="0" marB="0"/>
                </a:tc>
                <a:extLst>
                  <a:ext uri="{0D108BD9-81ED-4DB2-BD59-A6C34878D82A}">
                    <a16:rowId xmlns:a16="http://schemas.microsoft.com/office/drawing/2014/main" val="3524311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007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02C5F-6B4C-4BE0-83EA-BF77EB41B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quare top">
            <a:extLst>
              <a:ext uri="{FF2B5EF4-FFF2-40B4-BE49-F238E27FC236}">
                <a16:creationId xmlns:a16="http://schemas.microsoft.com/office/drawing/2014/main" id="{36ECF36E-1C2F-6757-B7FE-45A1DDAEDC2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73C6BACB-91FA-680B-D6C2-2723C1327241}"/>
              </a:ext>
            </a:extLst>
          </p:cNvPr>
          <p:cNvSpPr txBox="1">
            <a:spLocks/>
          </p:cNvSpPr>
          <p:nvPr/>
        </p:nvSpPr>
        <p:spPr>
          <a:xfrm>
            <a:off x="573477" y="669399"/>
            <a:ext cx="7104330" cy="513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0063DC"/>
                </a:solidFill>
                <a:latin typeface="Helvetica" pitchFamily="2" charset="0"/>
              </a:rPr>
              <a:t>Utilizarea IA centrată pe pacient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3E80A902-7B54-A0DC-3574-CA5E52A69B7C}"/>
              </a:ext>
            </a:extLst>
          </p:cNvPr>
          <p:cNvSpPr txBox="1">
            <a:spLocks/>
          </p:cNvSpPr>
          <p:nvPr/>
        </p:nvSpPr>
        <p:spPr>
          <a:xfrm>
            <a:off x="603457" y="1247894"/>
            <a:ext cx="5889940" cy="51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400" dirty="0">
                <a:solidFill>
                  <a:srgbClr val="FB0087"/>
                </a:solidFill>
                <a:latin typeface="Helvetica" pitchFamily="2" charset="0"/>
              </a:rPr>
              <a:t>2. </a:t>
            </a:r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Instrumente IA generice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68A962B5-BBF0-5BD5-D0DC-0298C3493C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5A64B8-0C7F-19A1-39D8-C78C5EAC8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276003"/>
              </p:ext>
            </p:extLst>
          </p:nvPr>
        </p:nvGraphicFramePr>
        <p:xfrm>
          <a:off x="573951" y="2152891"/>
          <a:ext cx="9516874" cy="2509242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758437">
                  <a:extLst>
                    <a:ext uri="{9D8B030D-6E8A-4147-A177-3AD203B41FA5}">
                      <a16:colId xmlns:a16="http://schemas.microsoft.com/office/drawing/2014/main" val="1859906597"/>
                    </a:ext>
                  </a:extLst>
                </a:gridCol>
                <a:gridCol w="4758437">
                  <a:extLst>
                    <a:ext uri="{9D8B030D-6E8A-4147-A177-3AD203B41FA5}">
                      <a16:colId xmlns:a16="http://schemas.microsoft.com/office/drawing/2014/main" val="4112185676"/>
                    </a:ext>
                  </a:extLst>
                </a:gridCol>
              </a:tblGrid>
              <a:tr h="385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r>
                        <a:rPr lang="ro-RO" sz="18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Servicii IA</a:t>
                      </a:r>
                      <a:endParaRPr lang="en-US" sz="18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0665563"/>
                  </a:ext>
                </a:extLst>
              </a:tr>
              <a:tr h="7078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4"/>
                        </a:rPr>
                        <a:t>https://chat.openai.com/</a:t>
                      </a:r>
                      <a:endParaRPr lang="en-US" sz="1600" b="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noProof="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Instrument AI bazat pe text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6868854"/>
                  </a:ext>
                </a:extLst>
              </a:tr>
              <a:tr h="7078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5"/>
                        </a:rPr>
                        <a:t>https://gemini.google.com/app</a:t>
                      </a:r>
                      <a:endParaRPr lang="en-US" sz="1600" b="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993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noProof="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Instrument AI bazat pe text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2300932"/>
                  </a:ext>
                </a:extLst>
              </a:tr>
              <a:tr h="7078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600" b="0" u="sng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  <a:hlinkClick r:id="rId6"/>
                        </a:rPr>
                        <a:t>https://copilot.microsoft.com/</a:t>
                      </a:r>
                      <a:endParaRPr lang="en-US" sz="1600" b="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o-RO" sz="1600" noProof="0" dirty="0">
                          <a:effectLst/>
                          <a:latin typeface="Helvetica" panose="020B0604020202020204" pitchFamily="34" charset="0"/>
                          <a:ea typeface="Arial" panose="020B0604020202020204" pitchFamily="34" charset="0"/>
                          <a:cs typeface="Helvetica" panose="020B0604020202020204" pitchFamily="34" charset="0"/>
                        </a:rPr>
                        <a:t>Instrument AI bazat pe text</a:t>
                      </a:r>
                      <a:r>
                        <a:rPr lang="en-US" sz="16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ea typeface="Arial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6053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6202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Hpass" id="{D98C975B-5B89-4420-AC2A-EE6642FEFEA8}" vid="{256FF2BC-53C5-444B-8E3C-30D3F8A82807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7373</TotalTime>
  <Words>972</Words>
  <Application>Microsoft Office PowerPoint</Application>
  <PresentationFormat>Custom</PresentationFormat>
  <Paragraphs>124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Helvetica</vt:lpstr>
      <vt:lpstr>Tema di Office</vt:lpstr>
      <vt:lpstr>1_Tema di Office</vt:lpstr>
      <vt:lpstr>IA în domeniul sănătății</vt:lpstr>
      <vt:lpstr>PowerPoint Presentation</vt:lpstr>
      <vt:lpstr>Obiectiv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Mac Pro Roberto Tafuri</dc:creator>
  <cp:lastModifiedBy>Octavia Gligor</cp:lastModifiedBy>
  <cp:revision>24</cp:revision>
  <dcterms:created xsi:type="dcterms:W3CDTF">2023-06-18T10:00:21Z</dcterms:created>
  <dcterms:modified xsi:type="dcterms:W3CDTF">2026-04-08T11:21:42Z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</Properties>
</file>