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28"/>
  </p:notesMasterIdLst>
  <p:handoutMasterIdLst>
    <p:handoutMasterId r:id="rId29"/>
  </p:handoutMasterIdLst>
  <p:sldIdLst>
    <p:sldId id="839" r:id="rId6"/>
    <p:sldId id="367" r:id="rId7"/>
    <p:sldId id="377" r:id="rId8"/>
    <p:sldId id="379" r:id="rId9"/>
    <p:sldId id="835" r:id="rId10"/>
    <p:sldId id="380" r:id="rId11"/>
    <p:sldId id="381" r:id="rId12"/>
    <p:sldId id="382" r:id="rId13"/>
    <p:sldId id="836" r:id="rId14"/>
    <p:sldId id="816" r:id="rId15"/>
    <p:sldId id="807" r:id="rId16"/>
    <p:sldId id="811" r:id="rId17"/>
    <p:sldId id="837" r:id="rId18"/>
    <p:sldId id="307" r:id="rId19"/>
    <p:sldId id="317" r:id="rId20"/>
    <p:sldId id="318" r:id="rId21"/>
    <p:sldId id="319" r:id="rId22"/>
    <p:sldId id="320" r:id="rId23"/>
    <p:sldId id="321" r:id="rId24"/>
    <p:sldId id="374" r:id="rId25"/>
    <p:sldId id="838" r:id="rId26"/>
    <p:sldId id="257" r:id="rId27"/>
  </p:sldIdLst>
  <p:sldSz cx="10799763" cy="7199313"/>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yriaki Anastasiou" initials="KA" lastIdx="1" clrIdx="0">
    <p:extLst>
      <p:ext uri="{19B8F6BF-5375-455C-9EA6-DF929625EA0E}">
        <p15:presenceInfo xmlns:p15="http://schemas.microsoft.com/office/powerpoint/2012/main" userId="S::kyriaki.anastasiou@inhwe.org::75e5871f-fa02-44ad-a3e0-6042bf270528" providerId="AD"/>
      </p:ext>
    </p:extLst>
  </p:cmAuthor>
  <p:cmAuthor id="2" name="Laura Vicas" initials="LV" lastIdx="1" clrIdx="1">
    <p:extLst>
      <p:ext uri="{19B8F6BF-5375-455C-9EA6-DF929625EA0E}">
        <p15:presenceInfo xmlns:p15="http://schemas.microsoft.com/office/powerpoint/2012/main" userId="57e0e5552fe97c2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0063DC"/>
    <a:srgbClr val="1A75DB"/>
    <a:srgbClr val="06D6B3"/>
    <a:srgbClr val="D419D9"/>
    <a:srgbClr val="AB0084"/>
    <a:srgbClr val="0CEBF6"/>
    <a:srgbClr val="D0009E"/>
    <a:srgbClr val="23D4DD"/>
    <a:srgbClr val="E5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3AE1AD-8FD3-437B-9512-3C378B820D46}" v="5" dt="2026-04-08T11:41:16.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28" autoAdjust="0"/>
    <p:restoredTop sz="95097" autoAdjust="0"/>
  </p:normalViewPr>
  <p:slideViewPr>
    <p:cSldViewPr snapToGrid="0">
      <p:cViewPr varScale="1">
        <p:scale>
          <a:sx n="71" d="100"/>
          <a:sy n="71" d="100"/>
        </p:scale>
        <p:origin x="1224" y="67"/>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ags" Target="tags/tag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ctavia Gligor" userId="e69cddd200b289c7" providerId="LiveId" clId="{63DFBC67-2417-417A-A85E-D6DC50EF74FB}"/>
    <pc:docChg chg="custSel addSld delSld modSld">
      <pc:chgData name="Octavia Gligor" userId="e69cddd200b289c7" providerId="LiveId" clId="{63DFBC67-2417-417A-A85E-D6DC50EF74FB}" dt="2026-04-08T11:41:16.748" v="8"/>
      <pc:docMkLst>
        <pc:docMk/>
      </pc:docMkLst>
      <pc:sldChg chg="del">
        <pc:chgData name="Octavia Gligor" userId="e69cddd200b289c7" providerId="LiveId" clId="{63DFBC67-2417-417A-A85E-D6DC50EF74FB}" dt="2026-04-08T11:41:06.175" v="7" actId="47"/>
        <pc:sldMkLst>
          <pc:docMk/>
          <pc:sldMk cId="839785364" sldId="256"/>
        </pc:sldMkLst>
      </pc:sldChg>
      <pc:sldChg chg="add">
        <pc:chgData name="Octavia Gligor" userId="e69cddd200b289c7" providerId="LiveId" clId="{63DFBC67-2417-417A-A85E-D6DC50EF74FB}" dt="2026-04-08T11:41:16.748" v="8"/>
        <pc:sldMkLst>
          <pc:docMk/>
          <pc:sldMk cId="2080289239" sldId="257"/>
        </pc:sldMkLst>
      </pc:sldChg>
      <pc:sldChg chg="addSp delSp modSp add mod">
        <pc:chgData name="Octavia Gligor" userId="e69cddd200b289c7" providerId="LiveId" clId="{63DFBC67-2417-417A-A85E-D6DC50EF74FB}" dt="2026-04-08T11:41:03.554" v="6" actId="478"/>
        <pc:sldMkLst>
          <pc:docMk/>
          <pc:sldMk cId="3739209487" sldId="839"/>
        </pc:sldMkLst>
        <pc:spChg chg="mod">
          <ac:chgData name="Octavia Gligor" userId="e69cddd200b289c7" providerId="LiveId" clId="{63DFBC67-2417-417A-A85E-D6DC50EF74FB}" dt="2026-04-08T11:40:54.948" v="4" actId="6549"/>
          <ac:spMkLst>
            <pc:docMk/>
            <pc:sldMk cId="3739209487" sldId="839"/>
            <ac:spMk id="2" creationId="{00000000-0000-0000-0000-000000000000}"/>
          </ac:spMkLst>
        </pc:spChg>
        <pc:spChg chg="del">
          <ac:chgData name="Octavia Gligor" userId="e69cddd200b289c7" providerId="LiveId" clId="{63DFBC67-2417-417A-A85E-D6DC50EF74FB}" dt="2026-04-08T11:41:03.554" v="6" actId="478"/>
          <ac:spMkLst>
            <pc:docMk/>
            <pc:sldMk cId="3739209487" sldId="839"/>
            <ac:spMk id="3" creationId="{42C95AA1-FFFF-E9B2-3ADE-D6654F6417B4}"/>
          </ac:spMkLst>
        </pc:spChg>
        <pc:spChg chg="add mod">
          <ac:chgData name="Octavia Gligor" userId="e69cddd200b289c7" providerId="LiveId" clId="{63DFBC67-2417-417A-A85E-D6DC50EF74FB}" dt="2026-04-08T11:41:01.227" v="5"/>
          <ac:spMkLst>
            <pc:docMk/>
            <pc:sldMk cId="3739209487" sldId="839"/>
            <ac:spMk id="4" creationId="{6C679300-F5A8-74E0-8EA4-3F39B92862AB}"/>
          </ac:spMkLst>
        </pc:spChg>
      </pc:sldChg>
    </pc:docChg>
  </pc:docChgLst>
</pc:chgInfo>
</file>

<file path=ppt/diagrams/_rels/data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svg"/></Relationships>
</file>

<file path=ppt/diagrams/_rels/data2.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image" Target="../media/image21.svg"/></Relationships>
</file>

<file path=ppt/diagrams/_rels/data3.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24.svg"/></Relationships>
</file>

<file path=ppt/diagrams/_rels/data4.xml.rels><?xml version="1.0" encoding="UTF-8" standalone="yes"?>
<Relationships xmlns="http://schemas.openxmlformats.org/package/2006/relationships"><Relationship Id="rId2" Type="http://schemas.openxmlformats.org/officeDocument/2006/relationships/image" Target="../media/image27.svg"/><Relationship Id="rId1" Type="http://schemas.openxmlformats.org/officeDocument/2006/relationships/image" Target="../media/image26.svg"/></Relationships>
</file>

<file path=ppt/diagrams/_rels/drawing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svg"/></Relationships>
</file>

<file path=ppt/diagrams/_rels/drawing2.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image" Target="../media/image21.svg"/></Relationships>
</file>

<file path=ppt/diagrams/_rels/drawing3.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24.svg"/></Relationships>
</file>

<file path=ppt/diagrams/_rels/drawing4.xml.rels><?xml version="1.0" encoding="UTF-8" standalone="yes"?>
<Relationships xmlns="http://schemas.openxmlformats.org/package/2006/relationships"><Relationship Id="rId2" Type="http://schemas.openxmlformats.org/officeDocument/2006/relationships/image" Target="../media/image27.svg"/><Relationship Id="rId1" Type="http://schemas.openxmlformats.org/officeDocument/2006/relationships/image" Target="../media/image2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9D0553-6FAF-4A6A-83C6-4C538AE6F51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2779AAC-DDA1-42BD-8253-823BF4E4D1DF}">
      <dgm:prSet custT="1"/>
      <dgm:spPr/>
      <dgm:t>
        <a:bodyPr/>
        <a:lstStyle/>
        <a:p>
          <a:r>
            <a:rPr lang="ro-RO" sz="2400" noProof="0" dirty="0"/>
            <a:t>Atunci când sunt disponibile informații diferite sau insuficiente; sau atunci când există o neînțelegere cu privire la care informații sunt relevante.</a:t>
          </a:r>
        </a:p>
      </dgm:t>
    </dgm:pt>
    <dgm:pt modelId="{43BD9FF2-F271-4EC1-9C01-E5850315D209}" type="parTrans" cxnId="{D1741B76-FB0B-4CFB-9BC3-FB193516DE79}">
      <dgm:prSet/>
      <dgm:spPr/>
      <dgm:t>
        <a:bodyPr/>
        <a:lstStyle/>
        <a:p>
          <a:endParaRPr lang="en-US"/>
        </a:p>
      </dgm:t>
    </dgm:pt>
    <dgm:pt modelId="{BC30E6E9-CE87-49FB-B43C-D4B6000C084D}" type="sibTrans" cxnId="{D1741B76-FB0B-4CFB-9BC3-FB193516DE79}">
      <dgm:prSet/>
      <dgm:spPr/>
      <dgm:t>
        <a:bodyPr/>
        <a:lstStyle/>
        <a:p>
          <a:endParaRPr lang="en-US"/>
        </a:p>
      </dgm:t>
    </dgm:pt>
    <dgm:pt modelId="{F58BF0BB-EEB0-4A54-AC00-09FD8BAC07C7}">
      <dgm:prSet/>
      <dgm:spPr/>
      <dgm:t>
        <a:bodyPr/>
        <a:lstStyle/>
        <a:p>
          <a:r>
            <a:rPr lang="ro-RO" noProof="0" dirty="0"/>
            <a:t>Exemplele</a:t>
          </a:r>
          <a:r>
            <a:rPr lang="ro-RO" baseline="0" noProof="0" dirty="0"/>
            <a:t> comune sunt lipsa sau pierderea rapoartelor medicale, informațiile omise de pe rețete și predările defectuoase.</a:t>
          </a:r>
          <a:endParaRPr lang="ro-RO" noProof="0" dirty="0"/>
        </a:p>
      </dgm:t>
    </dgm:pt>
    <dgm:pt modelId="{717528AC-97A6-4331-8F3E-0CD15E4776EC}" type="parTrans" cxnId="{A83646B9-E28E-41D5-B617-9B92EF1919CB}">
      <dgm:prSet/>
      <dgm:spPr/>
      <dgm:t>
        <a:bodyPr/>
        <a:lstStyle/>
        <a:p>
          <a:endParaRPr lang="en-US"/>
        </a:p>
      </dgm:t>
    </dgm:pt>
    <dgm:pt modelId="{120ECC2D-CD48-4D0A-A3AA-A8DAFFF3B069}" type="sibTrans" cxnId="{A83646B9-E28E-41D5-B617-9B92EF1919CB}">
      <dgm:prSet/>
      <dgm:spPr/>
      <dgm:t>
        <a:bodyPr/>
        <a:lstStyle/>
        <a:p>
          <a:endParaRPr lang="en-US"/>
        </a:p>
      </dgm:t>
    </dgm:pt>
    <dgm:pt modelId="{D4CD6569-EADE-4023-8AB2-E662E56EB9E5}" type="pres">
      <dgm:prSet presAssocID="{9C9D0553-6FAF-4A6A-83C6-4C538AE6F513}" presName="root" presStyleCnt="0">
        <dgm:presLayoutVars>
          <dgm:dir/>
          <dgm:resizeHandles val="exact"/>
        </dgm:presLayoutVars>
      </dgm:prSet>
      <dgm:spPr/>
    </dgm:pt>
    <dgm:pt modelId="{18F51B93-9929-465D-B5AF-FC5E22461311}" type="pres">
      <dgm:prSet presAssocID="{52779AAC-DDA1-42BD-8253-823BF4E4D1DF}" presName="compNode" presStyleCnt="0"/>
      <dgm:spPr/>
    </dgm:pt>
    <dgm:pt modelId="{F79B3065-5920-4F35-8C7A-550E6EFD85E6}" type="pres">
      <dgm:prSet presAssocID="{52779AAC-DDA1-42BD-8253-823BF4E4D1DF}" presName="bgRect" presStyleLbl="bgShp" presStyleIdx="0" presStyleCnt="2"/>
      <dgm:spPr/>
    </dgm:pt>
    <dgm:pt modelId="{68879F3F-327C-425E-A807-8617EEB65079}" type="pres">
      <dgm:prSet presAssocID="{52779AAC-DDA1-42BD-8253-823BF4E4D1DF}"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Doctor"/>
        </a:ext>
      </dgm:extLst>
    </dgm:pt>
    <dgm:pt modelId="{8EA56DA4-22F3-4791-B9BD-25BCCCE7B104}" type="pres">
      <dgm:prSet presAssocID="{52779AAC-DDA1-42BD-8253-823BF4E4D1DF}" presName="spaceRect" presStyleCnt="0"/>
      <dgm:spPr/>
    </dgm:pt>
    <dgm:pt modelId="{65580A77-A9CC-40A5-87C8-78A9B7D2AB71}" type="pres">
      <dgm:prSet presAssocID="{52779AAC-DDA1-42BD-8253-823BF4E4D1DF}" presName="parTx" presStyleLbl="revTx" presStyleIdx="0" presStyleCnt="2">
        <dgm:presLayoutVars>
          <dgm:chMax val="0"/>
          <dgm:chPref val="0"/>
        </dgm:presLayoutVars>
      </dgm:prSet>
      <dgm:spPr/>
    </dgm:pt>
    <dgm:pt modelId="{7BA14F91-F5CE-4A18-9612-47DCD644A0DD}" type="pres">
      <dgm:prSet presAssocID="{BC30E6E9-CE87-49FB-B43C-D4B6000C084D}" presName="sibTrans" presStyleCnt="0"/>
      <dgm:spPr/>
    </dgm:pt>
    <dgm:pt modelId="{A1B95B1E-05CE-4AF0-9B17-0BCB26AFD018}" type="pres">
      <dgm:prSet presAssocID="{F58BF0BB-EEB0-4A54-AC00-09FD8BAC07C7}" presName="compNode" presStyleCnt="0"/>
      <dgm:spPr/>
    </dgm:pt>
    <dgm:pt modelId="{1D9F9917-F35F-487B-9C67-C8EBE8BDC14F}" type="pres">
      <dgm:prSet presAssocID="{F58BF0BB-EEB0-4A54-AC00-09FD8BAC07C7}" presName="bgRect" presStyleLbl="bgShp" presStyleIdx="1" presStyleCnt="2" custLinFactNeighborX="-107"/>
      <dgm:spPr/>
    </dgm:pt>
    <dgm:pt modelId="{F06BCE04-AAC6-4F5F-870D-8C8EADD48E70}" type="pres">
      <dgm:prSet presAssocID="{F58BF0BB-EEB0-4A54-AC00-09FD8BAC07C7}"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ospital"/>
        </a:ext>
      </dgm:extLst>
    </dgm:pt>
    <dgm:pt modelId="{C3F52BC2-C1C6-41DD-A91E-1F12BBD1F0F3}" type="pres">
      <dgm:prSet presAssocID="{F58BF0BB-EEB0-4A54-AC00-09FD8BAC07C7}" presName="spaceRect" presStyleCnt="0"/>
      <dgm:spPr/>
    </dgm:pt>
    <dgm:pt modelId="{118583AC-4C43-446B-9EE0-07B5E32C501D}" type="pres">
      <dgm:prSet presAssocID="{F58BF0BB-EEB0-4A54-AC00-09FD8BAC07C7}" presName="parTx" presStyleLbl="revTx" presStyleIdx="1" presStyleCnt="2">
        <dgm:presLayoutVars>
          <dgm:chMax val="0"/>
          <dgm:chPref val="0"/>
        </dgm:presLayoutVars>
      </dgm:prSet>
      <dgm:spPr/>
    </dgm:pt>
  </dgm:ptLst>
  <dgm:cxnLst>
    <dgm:cxn modelId="{C2809E49-F7D0-493A-8C18-2F4067E11E63}" type="presOf" srcId="{52779AAC-DDA1-42BD-8253-823BF4E4D1DF}" destId="{65580A77-A9CC-40A5-87C8-78A9B7D2AB71}" srcOrd="0" destOrd="0" presId="urn:microsoft.com/office/officeart/2018/2/layout/IconVerticalSolidList"/>
    <dgm:cxn modelId="{317A9753-06CB-4DE6-B596-08013B5D79DC}" type="presOf" srcId="{F58BF0BB-EEB0-4A54-AC00-09FD8BAC07C7}" destId="{118583AC-4C43-446B-9EE0-07B5E32C501D}" srcOrd="0" destOrd="0" presId="urn:microsoft.com/office/officeart/2018/2/layout/IconVerticalSolidList"/>
    <dgm:cxn modelId="{D1741B76-FB0B-4CFB-9BC3-FB193516DE79}" srcId="{9C9D0553-6FAF-4A6A-83C6-4C538AE6F513}" destId="{52779AAC-DDA1-42BD-8253-823BF4E4D1DF}" srcOrd="0" destOrd="0" parTransId="{43BD9FF2-F271-4EC1-9C01-E5850315D209}" sibTransId="{BC30E6E9-CE87-49FB-B43C-D4B6000C084D}"/>
    <dgm:cxn modelId="{C6E34BA9-1B34-44C8-9D9E-7EF7C94E4997}" type="presOf" srcId="{9C9D0553-6FAF-4A6A-83C6-4C538AE6F513}" destId="{D4CD6569-EADE-4023-8AB2-E662E56EB9E5}" srcOrd="0" destOrd="0" presId="urn:microsoft.com/office/officeart/2018/2/layout/IconVerticalSolidList"/>
    <dgm:cxn modelId="{A83646B9-E28E-41D5-B617-9B92EF1919CB}" srcId="{9C9D0553-6FAF-4A6A-83C6-4C538AE6F513}" destId="{F58BF0BB-EEB0-4A54-AC00-09FD8BAC07C7}" srcOrd="1" destOrd="0" parTransId="{717528AC-97A6-4331-8F3E-0CD15E4776EC}" sibTransId="{120ECC2D-CD48-4D0A-A3AA-A8DAFFF3B069}"/>
    <dgm:cxn modelId="{A14581F0-EE8E-4ED0-BF22-BF8995C62BE1}" type="presParOf" srcId="{D4CD6569-EADE-4023-8AB2-E662E56EB9E5}" destId="{18F51B93-9929-465D-B5AF-FC5E22461311}" srcOrd="0" destOrd="0" presId="urn:microsoft.com/office/officeart/2018/2/layout/IconVerticalSolidList"/>
    <dgm:cxn modelId="{C602F2F6-86A2-4F42-84D6-5ECBD1B3F094}" type="presParOf" srcId="{18F51B93-9929-465D-B5AF-FC5E22461311}" destId="{F79B3065-5920-4F35-8C7A-550E6EFD85E6}" srcOrd="0" destOrd="0" presId="urn:microsoft.com/office/officeart/2018/2/layout/IconVerticalSolidList"/>
    <dgm:cxn modelId="{66724DC0-E8A2-4DA1-9113-1EDF225F23E1}" type="presParOf" srcId="{18F51B93-9929-465D-B5AF-FC5E22461311}" destId="{68879F3F-327C-425E-A807-8617EEB65079}" srcOrd="1" destOrd="0" presId="urn:microsoft.com/office/officeart/2018/2/layout/IconVerticalSolidList"/>
    <dgm:cxn modelId="{B68D9CA2-CFB6-4695-A5FA-6F7D3F95B9D9}" type="presParOf" srcId="{18F51B93-9929-465D-B5AF-FC5E22461311}" destId="{8EA56DA4-22F3-4791-B9BD-25BCCCE7B104}" srcOrd="2" destOrd="0" presId="urn:microsoft.com/office/officeart/2018/2/layout/IconVerticalSolidList"/>
    <dgm:cxn modelId="{25E2A273-7C99-489E-894B-909795454D31}" type="presParOf" srcId="{18F51B93-9929-465D-B5AF-FC5E22461311}" destId="{65580A77-A9CC-40A5-87C8-78A9B7D2AB71}" srcOrd="3" destOrd="0" presId="urn:microsoft.com/office/officeart/2018/2/layout/IconVerticalSolidList"/>
    <dgm:cxn modelId="{0877EBB0-6D67-4A6D-99AA-538D9531F456}" type="presParOf" srcId="{D4CD6569-EADE-4023-8AB2-E662E56EB9E5}" destId="{7BA14F91-F5CE-4A18-9612-47DCD644A0DD}" srcOrd="1" destOrd="0" presId="urn:microsoft.com/office/officeart/2018/2/layout/IconVerticalSolidList"/>
    <dgm:cxn modelId="{84E211FD-10AF-474A-937A-00941EBC04EF}" type="presParOf" srcId="{D4CD6569-EADE-4023-8AB2-E662E56EB9E5}" destId="{A1B95B1E-05CE-4AF0-9B17-0BCB26AFD018}" srcOrd="2" destOrd="0" presId="urn:microsoft.com/office/officeart/2018/2/layout/IconVerticalSolidList"/>
    <dgm:cxn modelId="{FAA524A8-C0A9-4A87-A88C-946F2DDD16D7}" type="presParOf" srcId="{A1B95B1E-05CE-4AF0-9B17-0BCB26AFD018}" destId="{1D9F9917-F35F-487B-9C67-C8EBE8BDC14F}" srcOrd="0" destOrd="0" presId="urn:microsoft.com/office/officeart/2018/2/layout/IconVerticalSolidList"/>
    <dgm:cxn modelId="{F50D6867-D69C-4703-8D28-BBCB69B0E000}" type="presParOf" srcId="{A1B95B1E-05CE-4AF0-9B17-0BCB26AFD018}" destId="{F06BCE04-AAC6-4F5F-870D-8C8EADD48E70}" srcOrd="1" destOrd="0" presId="urn:microsoft.com/office/officeart/2018/2/layout/IconVerticalSolidList"/>
    <dgm:cxn modelId="{E93FDBC9-92E3-4A54-9A06-FEC1F38879E4}" type="presParOf" srcId="{A1B95B1E-05CE-4AF0-9B17-0BCB26AFD018}" destId="{C3F52BC2-C1C6-41DD-A91E-1F12BBD1F0F3}" srcOrd="2" destOrd="0" presId="urn:microsoft.com/office/officeart/2018/2/layout/IconVerticalSolidList"/>
    <dgm:cxn modelId="{56D9305E-A2E0-436E-AA73-4FC782741EF2}" type="presParOf" srcId="{A1B95B1E-05CE-4AF0-9B17-0BCB26AFD018}" destId="{118583AC-4C43-446B-9EE0-07B5E32C501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2620FC-CA22-4741-8A6E-62FBEF082F1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2C77FDD-314C-4194-A315-862961E45999}">
      <dgm:prSet custT="1"/>
      <dgm:spPr/>
      <dgm:t>
        <a:bodyPr/>
        <a:lstStyle/>
        <a:p>
          <a:r>
            <a:rPr lang="ro-RO" sz="2400" noProof="0" dirty="0"/>
            <a:t>Sisteme de credință incompatibile sau încercarea de a impune valorile personale asupra altora.</a:t>
          </a:r>
        </a:p>
      </dgm:t>
    </dgm:pt>
    <dgm:pt modelId="{27E29E0E-3D38-428A-8CFA-13052D8D5BA2}" type="parTrans" cxnId="{F958CA25-08B1-4C81-8D4D-85ABD773BD08}">
      <dgm:prSet/>
      <dgm:spPr/>
      <dgm:t>
        <a:bodyPr/>
        <a:lstStyle/>
        <a:p>
          <a:endParaRPr lang="en-US"/>
        </a:p>
      </dgm:t>
    </dgm:pt>
    <dgm:pt modelId="{CA037E03-4681-470D-9FF0-DC2E6FAF49AB}" type="sibTrans" cxnId="{F958CA25-08B1-4C81-8D4D-85ABD773BD08}">
      <dgm:prSet/>
      <dgm:spPr/>
      <dgm:t>
        <a:bodyPr/>
        <a:lstStyle/>
        <a:p>
          <a:endParaRPr lang="en-US"/>
        </a:p>
      </dgm:t>
    </dgm:pt>
    <dgm:pt modelId="{A6CAC170-29C0-4682-AF0F-02DDA3C1CD4D}">
      <dgm:prSet custT="1"/>
      <dgm:spPr/>
      <dgm:t>
        <a:bodyPr/>
        <a:lstStyle/>
        <a:p>
          <a:r>
            <a:rPr lang="ro-RO" sz="2400" noProof="0" dirty="0"/>
            <a:t>Valorile nu tind să fie negociabile, iar acest lucru poate duce adesea la conflicte între membrii personalului și cei pe care aceștia îi consideră a fi responsabili.</a:t>
          </a:r>
        </a:p>
      </dgm:t>
    </dgm:pt>
    <dgm:pt modelId="{599DB816-1265-4714-9E33-04E2080872A5}" type="parTrans" cxnId="{0862B8EC-AEAD-4AE6-BE37-E91B82743A08}">
      <dgm:prSet/>
      <dgm:spPr/>
      <dgm:t>
        <a:bodyPr/>
        <a:lstStyle/>
        <a:p>
          <a:endParaRPr lang="en-US"/>
        </a:p>
      </dgm:t>
    </dgm:pt>
    <dgm:pt modelId="{D9E2C490-2242-4E1B-8805-DBEF83206256}" type="sibTrans" cxnId="{0862B8EC-AEAD-4AE6-BE37-E91B82743A08}">
      <dgm:prSet/>
      <dgm:spPr/>
      <dgm:t>
        <a:bodyPr/>
        <a:lstStyle/>
        <a:p>
          <a:endParaRPr lang="en-US"/>
        </a:p>
      </dgm:t>
    </dgm:pt>
    <dgm:pt modelId="{794D0C72-4D74-459A-80D3-42AD148D431A}" type="pres">
      <dgm:prSet presAssocID="{6E2620FC-CA22-4741-8A6E-62FBEF082F1A}" presName="root" presStyleCnt="0">
        <dgm:presLayoutVars>
          <dgm:dir/>
          <dgm:resizeHandles val="exact"/>
        </dgm:presLayoutVars>
      </dgm:prSet>
      <dgm:spPr/>
    </dgm:pt>
    <dgm:pt modelId="{70F2660F-711D-4626-97ED-7DA60050658B}" type="pres">
      <dgm:prSet presAssocID="{02C77FDD-314C-4194-A315-862961E45999}" presName="compNode" presStyleCnt="0"/>
      <dgm:spPr/>
    </dgm:pt>
    <dgm:pt modelId="{814EE345-EDEE-4EAD-9797-DF38C2C816FE}" type="pres">
      <dgm:prSet presAssocID="{02C77FDD-314C-4194-A315-862961E45999}" presName="bgRect" presStyleLbl="bgShp" presStyleIdx="0" presStyleCnt="2"/>
      <dgm:spPr/>
    </dgm:pt>
    <dgm:pt modelId="{E9CE6985-E123-4759-A052-8114871A16C3}" type="pres">
      <dgm:prSet presAssocID="{02C77FDD-314C-4194-A315-862961E45999}"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Irritant"/>
        </a:ext>
      </dgm:extLst>
    </dgm:pt>
    <dgm:pt modelId="{4B7F3413-B947-44FD-902A-1DFC4298008F}" type="pres">
      <dgm:prSet presAssocID="{02C77FDD-314C-4194-A315-862961E45999}" presName="spaceRect" presStyleCnt="0"/>
      <dgm:spPr/>
    </dgm:pt>
    <dgm:pt modelId="{1C16D305-247F-49E6-9FAF-97D054F1C6C0}" type="pres">
      <dgm:prSet presAssocID="{02C77FDD-314C-4194-A315-862961E45999}" presName="parTx" presStyleLbl="revTx" presStyleIdx="0" presStyleCnt="2">
        <dgm:presLayoutVars>
          <dgm:chMax val="0"/>
          <dgm:chPref val="0"/>
        </dgm:presLayoutVars>
      </dgm:prSet>
      <dgm:spPr/>
    </dgm:pt>
    <dgm:pt modelId="{385D785E-BAE5-4E9F-96A5-6F8087201869}" type="pres">
      <dgm:prSet presAssocID="{CA037E03-4681-470D-9FF0-DC2E6FAF49AB}" presName="sibTrans" presStyleCnt="0"/>
      <dgm:spPr/>
    </dgm:pt>
    <dgm:pt modelId="{DA50C0E7-91CE-45FB-87C7-DFB7E2DD1F48}" type="pres">
      <dgm:prSet presAssocID="{A6CAC170-29C0-4682-AF0F-02DDA3C1CD4D}" presName="compNode" presStyleCnt="0"/>
      <dgm:spPr/>
    </dgm:pt>
    <dgm:pt modelId="{E934A331-2FA9-4A39-B3E5-47F5D4FC2230}" type="pres">
      <dgm:prSet presAssocID="{A6CAC170-29C0-4682-AF0F-02DDA3C1CD4D}" presName="bgRect" presStyleLbl="bgShp" presStyleIdx="1" presStyleCnt="2"/>
      <dgm:spPr/>
    </dgm:pt>
    <dgm:pt modelId="{AF432DE0-0E09-444A-9D8C-694EBCD83B1C}" type="pres">
      <dgm:prSet presAssocID="{A6CAC170-29C0-4682-AF0F-02DDA3C1CD4D}"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nections"/>
        </a:ext>
      </dgm:extLst>
    </dgm:pt>
    <dgm:pt modelId="{9FF0F626-4D41-45F3-A675-BFF93DB6DB3E}" type="pres">
      <dgm:prSet presAssocID="{A6CAC170-29C0-4682-AF0F-02DDA3C1CD4D}" presName="spaceRect" presStyleCnt="0"/>
      <dgm:spPr/>
    </dgm:pt>
    <dgm:pt modelId="{2373C215-16F4-45DE-8334-5E647EC85727}" type="pres">
      <dgm:prSet presAssocID="{A6CAC170-29C0-4682-AF0F-02DDA3C1CD4D}" presName="parTx" presStyleLbl="revTx" presStyleIdx="1" presStyleCnt="2">
        <dgm:presLayoutVars>
          <dgm:chMax val="0"/>
          <dgm:chPref val="0"/>
        </dgm:presLayoutVars>
      </dgm:prSet>
      <dgm:spPr/>
    </dgm:pt>
  </dgm:ptLst>
  <dgm:cxnLst>
    <dgm:cxn modelId="{E2DB2E0C-8DB6-4347-83AA-7FB1D3985798}" type="presOf" srcId="{6E2620FC-CA22-4741-8A6E-62FBEF082F1A}" destId="{794D0C72-4D74-459A-80D3-42AD148D431A}" srcOrd="0" destOrd="0" presId="urn:microsoft.com/office/officeart/2018/2/layout/IconVerticalSolidList"/>
    <dgm:cxn modelId="{E025361C-7345-4CD3-8E11-AFA17A1E3784}" type="presOf" srcId="{02C77FDD-314C-4194-A315-862961E45999}" destId="{1C16D305-247F-49E6-9FAF-97D054F1C6C0}" srcOrd="0" destOrd="0" presId="urn:microsoft.com/office/officeart/2018/2/layout/IconVerticalSolidList"/>
    <dgm:cxn modelId="{F958CA25-08B1-4C81-8D4D-85ABD773BD08}" srcId="{6E2620FC-CA22-4741-8A6E-62FBEF082F1A}" destId="{02C77FDD-314C-4194-A315-862961E45999}" srcOrd="0" destOrd="0" parTransId="{27E29E0E-3D38-428A-8CFA-13052D8D5BA2}" sibTransId="{CA037E03-4681-470D-9FF0-DC2E6FAF49AB}"/>
    <dgm:cxn modelId="{73181155-595C-4788-AA41-972FD0D0CB5C}" type="presOf" srcId="{A6CAC170-29C0-4682-AF0F-02DDA3C1CD4D}" destId="{2373C215-16F4-45DE-8334-5E647EC85727}" srcOrd="0" destOrd="0" presId="urn:microsoft.com/office/officeart/2018/2/layout/IconVerticalSolidList"/>
    <dgm:cxn modelId="{0862B8EC-AEAD-4AE6-BE37-E91B82743A08}" srcId="{6E2620FC-CA22-4741-8A6E-62FBEF082F1A}" destId="{A6CAC170-29C0-4682-AF0F-02DDA3C1CD4D}" srcOrd="1" destOrd="0" parTransId="{599DB816-1265-4714-9E33-04E2080872A5}" sibTransId="{D9E2C490-2242-4E1B-8805-DBEF83206256}"/>
    <dgm:cxn modelId="{4DDF94A6-6CF9-44F2-8FB7-9F44A2CC3396}" type="presParOf" srcId="{794D0C72-4D74-459A-80D3-42AD148D431A}" destId="{70F2660F-711D-4626-97ED-7DA60050658B}" srcOrd="0" destOrd="0" presId="urn:microsoft.com/office/officeart/2018/2/layout/IconVerticalSolidList"/>
    <dgm:cxn modelId="{AD4BA834-4277-4540-A194-BA317743812A}" type="presParOf" srcId="{70F2660F-711D-4626-97ED-7DA60050658B}" destId="{814EE345-EDEE-4EAD-9797-DF38C2C816FE}" srcOrd="0" destOrd="0" presId="urn:microsoft.com/office/officeart/2018/2/layout/IconVerticalSolidList"/>
    <dgm:cxn modelId="{F9477B16-4A07-4B61-8C48-8E4D88230DE6}" type="presParOf" srcId="{70F2660F-711D-4626-97ED-7DA60050658B}" destId="{E9CE6985-E123-4759-A052-8114871A16C3}" srcOrd="1" destOrd="0" presId="urn:microsoft.com/office/officeart/2018/2/layout/IconVerticalSolidList"/>
    <dgm:cxn modelId="{F5576AD2-7CED-4EB1-8829-FA099E930E5D}" type="presParOf" srcId="{70F2660F-711D-4626-97ED-7DA60050658B}" destId="{4B7F3413-B947-44FD-902A-1DFC4298008F}" srcOrd="2" destOrd="0" presId="urn:microsoft.com/office/officeart/2018/2/layout/IconVerticalSolidList"/>
    <dgm:cxn modelId="{5AAAFF78-8142-40BA-8BC3-A02AE1E576C3}" type="presParOf" srcId="{70F2660F-711D-4626-97ED-7DA60050658B}" destId="{1C16D305-247F-49E6-9FAF-97D054F1C6C0}" srcOrd="3" destOrd="0" presId="urn:microsoft.com/office/officeart/2018/2/layout/IconVerticalSolidList"/>
    <dgm:cxn modelId="{DCC76095-A26D-45E7-8201-71CA353BFF4C}" type="presParOf" srcId="{794D0C72-4D74-459A-80D3-42AD148D431A}" destId="{385D785E-BAE5-4E9F-96A5-6F8087201869}" srcOrd="1" destOrd="0" presId="urn:microsoft.com/office/officeart/2018/2/layout/IconVerticalSolidList"/>
    <dgm:cxn modelId="{3242486A-0A2C-4C35-9FC3-76A3B134521E}" type="presParOf" srcId="{794D0C72-4D74-459A-80D3-42AD148D431A}" destId="{DA50C0E7-91CE-45FB-87C7-DFB7E2DD1F48}" srcOrd="2" destOrd="0" presId="urn:microsoft.com/office/officeart/2018/2/layout/IconVerticalSolidList"/>
    <dgm:cxn modelId="{A937270D-DCF8-4631-ADA4-528233C6B328}" type="presParOf" srcId="{DA50C0E7-91CE-45FB-87C7-DFB7E2DD1F48}" destId="{E934A331-2FA9-4A39-B3E5-47F5D4FC2230}" srcOrd="0" destOrd="0" presId="urn:microsoft.com/office/officeart/2018/2/layout/IconVerticalSolidList"/>
    <dgm:cxn modelId="{E3DC551E-47C5-4FD7-BE6C-8921A8C2E6E1}" type="presParOf" srcId="{DA50C0E7-91CE-45FB-87C7-DFB7E2DD1F48}" destId="{AF432DE0-0E09-444A-9D8C-694EBCD83B1C}" srcOrd="1" destOrd="0" presId="urn:microsoft.com/office/officeart/2018/2/layout/IconVerticalSolidList"/>
    <dgm:cxn modelId="{DFADB6F7-F801-42AF-9CAE-AAAE593D206C}" type="presParOf" srcId="{DA50C0E7-91CE-45FB-87C7-DFB7E2DD1F48}" destId="{9FF0F626-4D41-45F3-A675-BFF93DB6DB3E}" srcOrd="2" destOrd="0" presId="urn:microsoft.com/office/officeart/2018/2/layout/IconVerticalSolidList"/>
    <dgm:cxn modelId="{CF9291DA-B19A-4EEC-A0E3-DED3AA3302EC}" type="presParOf" srcId="{DA50C0E7-91CE-45FB-87C7-DFB7E2DD1F48}" destId="{2373C215-16F4-45DE-8334-5E647EC857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75F877-82FC-4D21-8318-71759AE00EF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DC5AD7D-E6E8-4DD6-9071-8C9DEB43AD16}">
      <dgm:prSet custT="1"/>
      <dgm:spPr/>
      <dgm:t>
        <a:bodyPr/>
        <a:lstStyle/>
        <a:p>
          <a:r>
            <a:rPr lang="ro-RO" sz="2400" noProof="0" dirty="0"/>
            <a:t>Emoțiile negative, lipsa de încredere, ideile preconcepute sau problemele de comunicare între oameni. </a:t>
          </a:r>
        </a:p>
      </dgm:t>
    </dgm:pt>
    <dgm:pt modelId="{747BEA62-3C10-4117-A536-48931FD7D03F}" type="parTrans" cxnId="{4391EA7F-9F36-4927-B797-8DFF1FE291B8}">
      <dgm:prSet/>
      <dgm:spPr/>
      <dgm:t>
        <a:bodyPr/>
        <a:lstStyle/>
        <a:p>
          <a:endParaRPr lang="en-US"/>
        </a:p>
      </dgm:t>
    </dgm:pt>
    <dgm:pt modelId="{EF538F1D-15E7-4DCE-A26B-F98E9D0B6202}" type="sibTrans" cxnId="{4391EA7F-9F36-4927-B797-8DFF1FE291B8}">
      <dgm:prSet/>
      <dgm:spPr/>
      <dgm:t>
        <a:bodyPr/>
        <a:lstStyle/>
        <a:p>
          <a:endParaRPr lang="en-US"/>
        </a:p>
      </dgm:t>
    </dgm:pt>
    <dgm:pt modelId="{FD97270E-7C46-4265-8808-D50CE2E21078}">
      <dgm:prSet custT="1"/>
      <dgm:spPr/>
      <dgm:t>
        <a:bodyPr/>
        <a:lstStyle/>
        <a:p>
          <a:r>
            <a:rPr lang="ro-RO" sz="2400" noProof="0" dirty="0"/>
            <a:t>Motivele pentru astfel de conflicte pot varia, deoarece mediile stresante și situațiile emoționale pot genera foarte ușor astfel de emoții.   </a:t>
          </a:r>
        </a:p>
      </dgm:t>
    </dgm:pt>
    <dgm:pt modelId="{3212EB9D-5786-4444-B6E3-3EE03CB9DC91}" type="parTrans" cxnId="{EA73B15C-5B34-48F1-B086-A5268816F54E}">
      <dgm:prSet/>
      <dgm:spPr/>
      <dgm:t>
        <a:bodyPr/>
        <a:lstStyle/>
        <a:p>
          <a:endParaRPr lang="en-US"/>
        </a:p>
      </dgm:t>
    </dgm:pt>
    <dgm:pt modelId="{9A26F846-BE5C-4875-9423-ABE2A8EA8378}" type="sibTrans" cxnId="{EA73B15C-5B34-48F1-B086-A5268816F54E}">
      <dgm:prSet/>
      <dgm:spPr/>
      <dgm:t>
        <a:bodyPr/>
        <a:lstStyle/>
        <a:p>
          <a:endParaRPr lang="en-US"/>
        </a:p>
      </dgm:t>
    </dgm:pt>
    <dgm:pt modelId="{1336B34A-61E8-472C-AB54-A85E9DB0C27A}" type="pres">
      <dgm:prSet presAssocID="{2475F877-82FC-4D21-8318-71759AE00EF0}" presName="root" presStyleCnt="0">
        <dgm:presLayoutVars>
          <dgm:dir/>
          <dgm:resizeHandles val="exact"/>
        </dgm:presLayoutVars>
      </dgm:prSet>
      <dgm:spPr/>
    </dgm:pt>
    <dgm:pt modelId="{26EA6284-14FF-4B9C-87D8-4D887283B09A}" type="pres">
      <dgm:prSet presAssocID="{1DC5AD7D-E6E8-4DD6-9071-8C9DEB43AD16}" presName="compNode" presStyleCnt="0"/>
      <dgm:spPr/>
    </dgm:pt>
    <dgm:pt modelId="{D55EA985-1B94-45A9-BEBF-20A70CC91DFE}" type="pres">
      <dgm:prSet presAssocID="{1DC5AD7D-E6E8-4DD6-9071-8C9DEB43AD16}" presName="bgRect" presStyleLbl="bgShp" presStyleIdx="0" presStyleCnt="2"/>
      <dgm:spPr/>
    </dgm:pt>
    <dgm:pt modelId="{EFAAB394-0840-411A-839A-81539E400A5A}" type="pres">
      <dgm:prSet presAssocID="{1DC5AD7D-E6E8-4DD6-9071-8C9DEB43AD16}"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Angry Face with Solid Fill"/>
        </a:ext>
      </dgm:extLst>
    </dgm:pt>
    <dgm:pt modelId="{2220B714-C4C6-489C-80EB-6D25CE9358BA}" type="pres">
      <dgm:prSet presAssocID="{1DC5AD7D-E6E8-4DD6-9071-8C9DEB43AD16}" presName="spaceRect" presStyleCnt="0"/>
      <dgm:spPr/>
    </dgm:pt>
    <dgm:pt modelId="{605B32A2-6504-4556-AB68-47C1C9365199}" type="pres">
      <dgm:prSet presAssocID="{1DC5AD7D-E6E8-4DD6-9071-8C9DEB43AD16}" presName="parTx" presStyleLbl="revTx" presStyleIdx="0" presStyleCnt="2">
        <dgm:presLayoutVars>
          <dgm:chMax val="0"/>
          <dgm:chPref val="0"/>
        </dgm:presLayoutVars>
      </dgm:prSet>
      <dgm:spPr/>
    </dgm:pt>
    <dgm:pt modelId="{39E1F98C-8601-4316-8A9B-551201902518}" type="pres">
      <dgm:prSet presAssocID="{EF538F1D-15E7-4DCE-A26B-F98E9D0B6202}" presName="sibTrans" presStyleCnt="0"/>
      <dgm:spPr/>
    </dgm:pt>
    <dgm:pt modelId="{BB22BD09-490B-4C83-802D-16BFEAA10FE9}" type="pres">
      <dgm:prSet presAssocID="{FD97270E-7C46-4265-8808-D50CE2E21078}" presName="compNode" presStyleCnt="0"/>
      <dgm:spPr/>
    </dgm:pt>
    <dgm:pt modelId="{82805871-2602-4674-B8D9-A69042DE8B13}" type="pres">
      <dgm:prSet presAssocID="{FD97270E-7C46-4265-8808-D50CE2E21078}" presName="bgRect" presStyleLbl="bgShp" presStyleIdx="1" presStyleCnt="2"/>
      <dgm:spPr/>
    </dgm:pt>
    <dgm:pt modelId="{B43F580A-A9B4-4B31-9E85-598153676A22}" type="pres">
      <dgm:prSet presAssocID="{FD97270E-7C46-4265-8808-D50CE2E21078}"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evil Face Outline"/>
        </a:ext>
      </dgm:extLst>
    </dgm:pt>
    <dgm:pt modelId="{571F6DA9-A45B-47A8-BD11-42C51278DA46}" type="pres">
      <dgm:prSet presAssocID="{FD97270E-7C46-4265-8808-D50CE2E21078}" presName="spaceRect" presStyleCnt="0"/>
      <dgm:spPr/>
    </dgm:pt>
    <dgm:pt modelId="{0C47B801-A7FB-41E5-80CC-5EACB9EE83AF}" type="pres">
      <dgm:prSet presAssocID="{FD97270E-7C46-4265-8808-D50CE2E21078}" presName="parTx" presStyleLbl="revTx" presStyleIdx="1" presStyleCnt="2">
        <dgm:presLayoutVars>
          <dgm:chMax val="0"/>
          <dgm:chPref val="0"/>
        </dgm:presLayoutVars>
      </dgm:prSet>
      <dgm:spPr/>
    </dgm:pt>
  </dgm:ptLst>
  <dgm:cxnLst>
    <dgm:cxn modelId="{DF22F20F-1413-453A-95BE-8E1139FEDA26}" type="presOf" srcId="{2475F877-82FC-4D21-8318-71759AE00EF0}" destId="{1336B34A-61E8-472C-AB54-A85E9DB0C27A}" srcOrd="0" destOrd="0" presId="urn:microsoft.com/office/officeart/2018/2/layout/IconVerticalSolidList"/>
    <dgm:cxn modelId="{EA73B15C-5B34-48F1-B086-A5268816F54E}" srcId="{2475F877-82FC-4D21-8318-71759AE00EF0}" destId="{FD97270E-7C46-4265-8808-D50CE2E21078}" srcOrd="1" destOrd="0" parTransId="{3212EB9D-5786-4444-B6E3-3EE03CB9DC91}" sibTransId="{9A26F846-BE5C-4875-9423-ABE2A8EA8378}"/>
    <dgm:cxn modelId="{C87BFD49-FF18-427D-BA3B-691D55D4C3AF}" type="presOf" srcId="{1DC5AD7D-E6E8-4DD6-9071-8C9DEB43AD16}" destId="{605B32A2-6504-4556-AB68-47C1C9365199}" srcOrd="0" destOrd="0" presId="urn:microsoft.com/office/officeart/2018/2/layout/IconVerticalSolidList"/>
    <dgm:cxn modelId="{3FA87176-E980-4B31-8872-0CE5DD2A1026}" type="presOf" srcId="{FD97270E-7C46-4265-8808-D50CE2E21078}" destId="{0C47B801-A7FB-41E5-80CC-5EACB9EE83AF}" srcOrd="0" destOrd="0" presId="urn:microsoft.com/office/officeart/2018/2/layout/IconVerticalSolidList"/>
    <dgm:cxn modelId="{4391EA7F-9F36-4927-B797-8DFF1FE291B8}" srcId="{2475F877-82FC-4D21-8318-71759AE00EF0}" destId="{1DC5AD7D-E6E8-4DD6-9071-8C9DEB43AD16}" srcOrd="0" destOrd="0" parTransId="{747BEA62-3C10-4117-A536-48931FD7D03F}" sibTransId="{EF538F1D-15E7-4DCE-A26B-F98E9D0B6202}"/>
    <dgm:cxn modelId="{2229E24E-613E-4530-9EED-428174360C44}" type="presParOf" srcId="{1336B34A-61E8-472C-AB54-A85E9DB0C27A}" destId="{26EA6284-14FF-4B9C-87D8-4D887283B09A}" srcOrd="0" destOrd="0" presId="urn:microsoft.com/office/officeart/2018/2/layout/IconVerticalSolidList"/>
    <dgm:cxn modelId="{EE5490C4-C998-4215-B210-A4B84B669F72}" type="presParOf" srcId="{26EA6284-14FF-4B9C-87D8-4D887283B09A}" destId="{D55EA985-1B94-45A9-BEBF-20A70CC91DFE}" srcOrd="0" destOrd="0" presId="urn:microsoft.com/office/officeart/2018/2/layout/IconVerticalSolidList"/>
    <dgm:cxn modelId="{0F2C9849-AB31-408E-B323-FB7A433F1E70}" type="presParOf" srcId="{26EA6284-14FF-4B9C-87D8-4D887283B09A}" destId="{EFAAB394-0840-411A-839A-81539E400A5A}" srcOrd="1" destOrd="0" presId="urn:microsoft.com/office/officeart/2018/2/layout/IconVerticalSolidList"/>
    <dgm:cxn modelId="{2A189738-A325-4D2F-9A4A-0B46B7C056C9}" type="presParOf" srcId="{26EA6284-14FF-4B9C-87D8-4D887283B09A}" destId="{2220B714-C4C6-489C-80EB-6D25CE9358BA}" srcOrd="2" destOrd="0" presId="urn:microsoft.com/office/officeart/2018/2/layout/IconVerticalSolidList"/>
    <dgm:cxn modelId="{9DEB1147-D335-4B2E-9605-EB5B3EBF1C13}" type="presParOf" srcId="{26EA6284-14FF-4B9C-87D8-4D887283B09A}" destId="{605B32A2-6504-4556-AB68-47C1C9365199}" srcOrd="3" destOrd="0" presId="urn:microsoft.com/office/officeart/2018/2/layout/IconVerticalSolidList"/>
    <dgm:cxn modelId="{5C329838-F79D-464F-9381-7A505062AABE}" type="presParOf" srcId="{1336B34A-61E8-472C-AB54-A85E9DB0C27A}" destId="{39E1F98C-8601-4316-8A9B-551201902518}" srcOrd="1" destOrd="0" presId="urn:microsoft.com/office/officeart/2018/2/layout/IconVerticalSolidList"/>
    <dgm:cxn modelId="{DD7E92BA-7B48-4B5C-9857-FB645414F2D4}" type="presParOf" srcId="{1336B34A-61E8-472C-AB54-A85E9DB0C27A}" destId="{BB22BD09-490B-4C83-802D-16BFEAA10FE9}" srcOrd="2" destOrd="0" presId="urn:microsoft.com/office/officeart/2018/2/layout/IconVerticalSolidList"/>
    <dgm:cxn modelId="{5ED4D113-7C40-4072-A678-ED4193A13E99}" type="presParOf" srcId="{BB22BD09-490B-4C83-802D-16BFEAA10FE9}" destId="{82805871-2602-4674-B8D9-A69042DE8B13}" srcOrd="0" destOrd="0" presId="urn:microsoft.com/office/officeart/2018/2/layout/IconVerticalSolidList"/>
    <dgm:cxn modelId="{E03CF2D8-A3A8-41A2-A48E-B2652DF1BF9D}" type="presParOf" srcId="{BB22BD09-490B-4C83-802D-16BFEAA10FE9}" destId="{B43F580A-A9B4-4B31-9E85-598153676A22}" srcOrd="1" destOrd="0" presId="urn:microsoft.com/office/officeart/2018/2/layout/IconVerticalSolidList"/>
    <dgm:cxn modelId="{EF9F1CD6-BFFF-4965-A712-1C57C55DE2B6}" type="presParOf" srcId="{BB22BD09-490B-4C83-802D-16BFEAA10FE9}" destId="{571F6DA9-A45B-47A8-BD11-42C51278DA46}" srcOrd="2" destOrd="0" presId="urn:microsoft.com/office/officeart/2018/2/layout/IconVerticalSolidList"/>
    <dgm:cxn modelId="{FFD8A6AD-4E71-4474-AB7F-1D48866FBEF7}" type="presParOf" srcId="{BB22BD09-490B-4C83-802D-16BFEAA10FE9}" destId="{0C47B801-A7FB-41E5-80CC-5EACB9EE83A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56DE6BC-6282-4B58-A0DB-F95586F2A08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09DD7CF-70F0-4559-B442-D15E72A8B2BC}">
      <dgm:prSet custT="1"/>
      <dgm:spPr/>
      <dgm:t>
        <a:bodyPr/>
        <a:lstStyle/>
        <a:p>
          <a:r>
            <a:rPr lang="ro-RO" sz="2400" noProof="0" dirty="0"/>
            <a:t>Comportament opresiv față de ceilalți, o lipsă de resurse sau oportunități și structura unei organizații. </a:t>
          </a:r>
        </a:p>
      </dgm:t>
    </dgm:pt>
    <dgm:pt modelId="{E0FF7E2F-DEAD-4054-AC5A-4FE74D54DBE8}" type="parTrans" cxnId="{22648C4A-E4BF-4522-A711-E65AB39BAF09}">
      <dgm:prSet/>
      <dgm:spPr/>
      <dgm:t>
        <a:bodyPr/>
        <a:lstStyle/>
        <a:p>
          <a:endParaRPr lang="en-US"/>
        </a:p>
      </dgm:t>
    </dgm:pt>
    <dgm:pt modelId="{07D6B0F9-BA8F-4054-ABC7-6312F97C16A0}" type="sibTrans" cxnId="{22648C4A-E4BF-4522-A711-E65AB39BAF09}">
      <dgm:prSet/>
      <dgm:spPr/>
      <dgm:t>
        <a:bodyPr/>
        <a:lstStyle/>
        <a:p>
          <a:endParaRPr lang="en-US"/>
        </a:p>
      </dgm:t>
    </dgm:pt>
    <dgm:pt modelId="{88436E63-E020-4ED8-97AF-3EE244479AE0}">
      <dgm:prSet custT="1"/>
      <dgm:spPr/>
      <dgm:t>
        <a:bodyPr/>
        <a:lstStyle/>
        <a:p>
          <a:r>
            <a:rPr lang="ro-RO" sz="2400" noProof="0" dirty="0"/>
            <a:t>Organizațiile din domeniul sănătății pot avea o rată ridicată de fluctuație a personalului.</a:t>
          </a:r>
        </a:p>
      </dgm:t>
    </dgm:pt>
    <dgm:pt modelId="{39BA32B6-53D5-4DF8-84AA-673226CF4F10}" type="parTrans" cxnId="{AD0E1352-C83B-464B-97EF-A9153742234B}">
      <dgm:prSet/>
      <dgm:spPr/>
      <dgm:t>
        <a:bodyPr/>
        <a:lstStyle/>
        <a:p>
          <a:endParaRPr lang="en-US"/>
        </a:p>
      </dgm:t>
    </dgm:pt>
    <dgm:pt modelId="{E050F3F1-715E-4A50-970A-45D5DF7DAB4E}" type="sibTrans" cxnId="{AD0E1352-C83B-464B-97EF-A9153742234B}">
      <dgm:prSet/>
      <dgm:spPr/>
      <dgm:t>
        <a:bodyPr/>
        <a:lstStyle/>
        <a:p>
          <a:endParaRPr lang="en-US"/>
        </a:p>
      </dgm:t>
    </dgm:pt>
    <dgm:pt modelId="{2CF0B055-DE77-4049-B964-398DCB845F75}" type="pres">
      <dgm:prSet presAssocID="{156DE6BC-6282-4B58-A0DB-F95586F2A08A}" presName="root" presStyleCnt="0">
        <dgm:presLayoutVars>
          <dgm:dir/>
          <dgm:resizeHandles val="exact"/>
        </dgm:presLayoutVars>
      </dgm:prSet>
      <dgm:spPr/>
    </dgm:pt>
    <dgm:pt modelId="{C9B410DB-0209-4298-B694-868DA9939967}" type="pres">
      <dgm:prSet presAssocID="{F09DD7CF-70F0-4559-B442-D15E72A8B2BC}" presName="compNode" presStyleCnt="0"/>
      <dgm:spPr/>
    </dgm:pt>
    <dgm:pt modelId="{97110F2D-94AC-43C1-9F55-75E20E3EC403}" type="pres">
      <dgm:prSet presAssocID="{F09DD7CF-70F0-4559-B442-D15E72A8B2BC}" presName="bgRect" presStyleLbl="bgShp" presStyleIdx="0" presStyleCnt="2"/>
      <dgm:spPr/>
    </dgm:pt>
    <dgm:pt modelId="{3ADE0346-9D90-410E-9E6A-232B323B8FB2}" type="pres">
      <dgm:prSet presAssocID="{F09DD7CF-70F0-4559-B442-D15E72A8B2BC}"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Group of People"/>
        </a:ext>
      </dgm:extLst>
    </dgm:pt>
    <dgm:pt modelId="{EC402CDC-F9EE-49A1-8C04-0E2044558673}" type="pres">
      <dgm:prSet presAssocID="{F09DD7CF-70F0-4559-B442-D15E72A8B2BC}" presName="spaceRect" presStyleCnt="0"/>
      <dgm:spPr/>
    </dgm:pt>
    <dgm:pt modelId="{FC8A14DE-CBA2-44E1-9D81-C6D7FDC8E079}" type="pres">
      <dgm:prSet presAssocID="{F09DD7CF-70F0-4559-B442-D15E72A8B2BC}" presName="parTx" presStyleLbl="revTx" presStyleIdx="0" presStyleCnt="2">
        <dgm:presLayoutVars>
          <dgm:chMax val="0"/>
          <dgm:chPref val="0"/>
        </dgm:presLayoutVars>
      </dgm:prSet>
      <dgm:spPr/>
    </dgm:pt>
    <dgm:pt modelId="{03219C4A-FFF1-49F7-8F88-0878B5248E48}" type="pres">
      <dgm:prSet presAssocID="{07D6B0F9-BA8F-4054-ABC7-6312F97C16A0}" presName="sibTrans" presStyleCnt="0"/>
      <dgm:spPr/>
    </dgm:pt>
    <dgm:pt modelId="{4C8CEA85-DB14-43B3-A5E0-BF8471F18E89}" type="pres">
      <dgm:prSet presAssocID="{88436E63-E020-4ED8-97AF-3EE244479AE0}" presName="compNode" presStyleCnt="0"/>
      <dgm:spPr/>
    </dgm:pt>
    <dgm:pt modelId="{5DC7861C-9E84-4395-A570-246123AEE23C}" type="pres">
      <dgm:prSet presAssocID="{88436E63-E020-4ED8-97AF-3EE244479AE0}" presName="bgRect" presStyleLbl="bgShp" presStyleIdx="1" presStyleCnt="2"/>
      <dgm:spPr/>
    </dgm:pt>
    <dgm:pt modelId="{4985B9F8-4EC5-41AC-999B-FA4167552524}" type="pres">
      <dgm:prSet presAssocID="{88436E63-E020-4ED8-97AF-3EE244479AE0}"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F1A4D99A-59DE-441D-AC03-7941E16519A4}" type="pres">
      <dgm:prSet presAssocID="{88436E63-E020-4ED8-97AF-3EE244479AE0}" presName="spaceRect" presStyleCnt="0"/>
      <dgm:spPr/>
    </dgm:pt>
    <dgm:pt modelId="{290FEC93-8407-4EF5-A6A3-391A333AD868}" type="pres">
      <dgm:prSet presAssocID="{88436E63-E020-4ED8-97AF-3EE244479AE0}" presName="parTx" presStyleLbl="revTx" presStyleIdx="1" presStyleCnt="2">
        <dgm:presLayoutVars>
          <dgm:chMax val="0"/>
          <dgm:chPref val="0"/>
        </dgm:presLayoutVars>
      </dgm:prSet>
      <dgm:spPr/>
    </dgm:pt>
  </dgm:ptLst>
  <dgm:cxnLst>
    <dgm:cxn modelId="{F9D7061D-DCFE-4A85-8561-06240E1349C4}" type="presOf" srcId="{156DE6BC-6282-4B58-A0DB-F95586F2A08A}" destId="{2CF0B055-DE77-4049-B964-398DCB845F75}" srcOrd="0" destOrd="0" presId="urn:microsoft.com/office/officeart/2018/2/layout/IconVerticalSolidList"/>
    <dgm:cxn modelId="{22648C4A-E4BF-4522-A711-E65AB39BAF09}" srcId="{156DE6BC-6282-4B58-A0DB-F95586F2A08A}" destId="{F09DD7CF-70F0-4559-B442-D15E72A8B2BC}" srcOrd="0" destOrd="0" parTransId="{E0FF7E2F-DEAD-4054-AC5A-4FE74D54DBE8}" sibTransId="{07D6B0F9-BA8F-4054-ABC7-6312F97C16A0}"/>
    <dgm:cxn modelId="{AD0E1352-C83B-464B-97EF-A9153742234B}" srcId="{156DE6BC-6282-4B58-A0DB-F95586F2A08A}" destId="{88436E63-E020-4ED8-97AF-3EE244479AE0}" srcOrd="1" destOrd="0" parTransId="{39BA32B6-53D5-4DF8-84AA-673226CF4F10}" sibTransId="{E050F3F1-715E-4A50-970A-45D5DF7DAB4E}"/>
    <dgm:cxn modelId="{DEB87553-BBFD-4C47-9E4E-B93177844F61}" type="presOf" srcId="{88436E63-E020-4ED8-97AF-3EE244479AE0}" destId="{290FEC93-8407-4EF5-A6A3-391A333AD868}" srcOrd="0" destOrd="0" presId="urn:microsoft.com/office/officeart/2018/2/layout/IconVerticalSolidList"/>
    <dgm:cxn modelId="{CBBA4AE1-7069-4A4D-9489-10671B51D7D4}" type="presOf" srcId="{F09DD7CF-70F0-4559-B442-D15E72A8B2BC}" destId="{FC8A14DE-CBA2-44E1-9D81-C6D7FDC8E079}" srcOrd="0" destOrd="0" presId="urn:microsoft.com/office/officeart/2018/2/layout/IconVerticalSolidList"/>
    <dgm:cxn modelId="{1B85A157-1BEA-4F08-8A6B-1FEAE271797B}" type="presParOf" srcId="{2CF0B055-DE77-4049-B964-398DCB845F75}" destId="{C9B410DB-0209-4298-B694-868DA9939967}" srcOrd="0" destOrd="0" presId="urn:microsoft.com/office/officeart/2018/2/layout/IconVerticalSolidList"/>
    <dgm:cxn modelId="{E6F64835-AB8C-4A9B-8249-B6E9CFA3D24E}" type="presParOf" srcId="{C9B410DB-0209-4298-B694-868DA9939967}" destId="{97110F2D-94AC-43C1-9F55-75E20E3EC403}" srcOrd="0" destOrd="0" presId="urn:microsoft.com/office/officeart/2018/2/layout/IconVerticalSolidList"/>
    <dgm:cxn modelId="{E6F456B8-FF06-4801-B169-816B303D3CCB}" type="presParOf" srcId="{C9B410DB-0209-4298-B694-868DA9939967}" destId="{3ADE0346-9D90-410E-9E6A-232B323B8FB2}" srcOrd="1" destOrd="0" presId="urn:microsoft.com/office/officeart/2018/2/layout/IconVerticalSolidList"/>
    <dgm:cxn modelId="{F2C85DC9-4B1F-4869-8499-ACAB42E0B9B3}" type="presParOf" srcId="{C9B410DB-0209-4298-B694-868DA9939967}" destId="{EC402CDC-F9EE-49A1-8C04-0E2044558673}" srcOrd="2" destOrd="0" presId="urn:microsoft.com/office/officeart/2018/2/layout/IconVerticalSolidList"/>
    <dgm:cxn modelId="{B7748148-39CA-4D40-8430-931E9C15C090}" type="presParOf" srcId="{C9B410DB-0209-4298-B694-868DA9939967}" destId="{FC8A14DE-CBA2-44E1-9D81-C6D7FDC8E079}" srcOrd="3" destOrd="0" presId="urn:microsoft.com/office/officeart/2018/2/layout/IconVerticalSolidList"/>
    <dgm:cxn modelId="{70C3D676-A903-4596-96D0-99DAFB67E36B}" type="presParOf" srcId="{2CF0B055-DE77-4049-B964-398DCB845F75}" destId="{03219C4A-FFF1-49F7-8F88-0878B5248E48}" srcOrd="1" destOrd="0" presId="urn:microsoft.com/office/officeart/2018/2/layout/IconVerticalSolidList"/>
    <dgm:cxn modelId="{00E4A063-4146-4BBD-B219-F427748AD5A4}" type="presParOf" srcId="{2CF0B055-DE77-4049-B964-398DCB845F75}" destId="{4C8CEA85-DB14-43B3-A5E0-BF8471F18E89}" srcOrd="2" destOrd="0" presId="urn:microsoft.com/office/officeart/2018/2/layout/IconVerticalSolidList"/>
    <dgm:cxn modelId="{96F38239-CD43-4CE7-90F4-986D7A7F2FC9}" type="presParOf" srcId="{4C8CEA85-DB14-43B3-A5E0-BF8471F18E89}" destId="{5DC7861C-9E84-4395-A570-246123AEE23C}" srcOrd="0" destOrd="0" presId="urn:microsoft.com/office/officeart/2018/2/layout/IconVerticalSolidList"/>
    <dgm:cxn modelId="{264A0183-6EDD-43F7-82B4-7E6146E02E77}" type="presParOf" srcId="{4C8CEA85-DB14-43B3-A5E0-BF8471F18E89}" destId="{4985B9F8-4EC5-41AC-999B-FA4167552524}" srcOrd="1" destOrd="0" presId="urn:microsoft.com/office/officeart/2018/2/layout/IconVerticalSolidList"/>
    <dgm:cxn modelId="{BA1FAC15-A9AF-4E55-AEF9-2D81B0CA55AD}" type="presParOf" srcId="{4C8CEA85-DB14-43B3-A5E0-BF8471F18E89}" destId="{F1A4D99A-59DE-441D-AC03-7941E16519A4}" srcOrd="2" destOrd="0" presId="urn:microsoft.com/office/officeart/2018/2/layout/IconVerticalSolidList"/>
    <dgm:cxn modelId="{104CCC39-9F85-4D2B-A48D-3BB1E63BDD7B}" type="presParOf" srcId="{4C8CEA85-DB14-43B3-A5E0-BF8471F18E89}" destId="{290FEC93-8407-4EF5-A6A3-391A333AD86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B3065-5920-4F35-8C7A-550E6EFD85E6}">
      <dsp:nvSpPr>
        <dsp:cNvPr id="0" name=""/>
        <dsp:cNvSpPr/>
      </dsp:nvSpPr>
      <dsp:spPr>
        <a:xfrm>
          <a:off x="0" y="436043"/>
          <a:ext cx="10070328" cy="13081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879F3F-327C-425E-A807-8617EEB65079}">
      <dsp:nvSpPr>
        <dsp:cNvPr id="0" name=""/>
        <dsp:cNvSpPr/>
      </dsp:nvSpPr>
      <dsp:spPr>
        <a:xfrm>
          <a:off x="395709" y="730373"/>
          <a:ext cx="719471" cy="719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580A77-A9CC-40A5-87C8-78A9B7D2AB71}">
      <dsp:nvSpPr>
        <dsp:cNvPr id="0" name=""/>
        <dsp:cNvSpPr/>
      </dsp:nvSpPr>
      <dsp:spPr>
        <a:xfrm>
          <a:off x="1510891" y="436043"/>
          <a:ext cx="8559437" cy="1308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444" tIns="138444" rIns="138444" bIns="138444" numCol="1" spcCol="1270" anchor="ctr" anchorCtr="0">
          <a:noAutofit/>
        </a:bodyPr>
        <a:lstStyle/>
        <a:p>
          <a:pPr marL="0" lvl="0" indent="0" algn="l" defTabSz="1066800">
            <a:lnSpc>
              <a:spcPct val="90000"/>
            </a:lnSpc>
            <a:spcBef>
              <a:spcPct val="0"/>
            </a:spcBef>
            <a:spcAft>
              <a:spcPct val="35000"/>
            </a:spcAft>
            <a:buNone/>
          </a:pPr>
          <a:r>
            <a:rPr lang="ro-RO" sz="2400" kern="1200" noProof="0" dirty="0"/>
            <a:t>Atunci când sunt disponibile informații diferite sau insuficiente; sau atunci când există o neînțelegere cu privire la care informații sunt relevante.</a:t>
          </a:r>
        </a:p>
      </dsp:txBody>
      <dsp:txXfrm>
        <a:off x="1510891" y="436043"/>
        <a:ext cx="8559437" cy="1308130"/>
      </dsp:txXfrm>
    </dsp:sp>
    <dsp:sp modelId="{1D9F9917-F35F-487B-9C67-C8EBE8BDC14F}">
      <dsp:nvSpPr>
        <dsp:cNvPr id="0" name=""/>
        <dsp:cNvSpPr/>
      </dsp:nvSpPr>
      <dsp:spPr>
        <a:xfrm>
          <a:off x="0" y="2027013"/>
          <a:ext cx="10070328" cy="13081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6BCE04-AAC6-4F5F-870D-8C8EADD48E70}">
      <dsp:nvSpPr>
        <dsp:cNvPr id="0" name=""/>
        <dsp:cNvSpPr/>
      </dsp:nvSpPr>
      <dsp:spPr>
        <a:xfrm>
          <a:off x="395709" y="2321342"/>
          <a:ext cx="719471" cy="719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8583AC-4C43-446B-9EE0-07B5E32C501D}">
      <dsp:nvSpPr>
        <dsp:cNvPr id="0" name=""/>
        <dsp:cNvSpPr/>
      </dsp:nvSpPr>
      <dsp:spPr>
        <a:xfrm>
          <a:off x="1510891" y="2027013"/>
          <a:ext cx="8559437" cy="1308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444" tIns="138444" rIns="138444" bIns="138444" numCol="1" spcCol="1270" anchor="ctr" anchorCtr="0">
          <a:noAutofit/>
        </a:bodyPr>
        <a:lstStyle/>
        <a:p>
          <a:pPr marL="0" lvl="0" indent="0" algn="l" defTabSz="1066800">
            <a:lnSpc>
              <a:spcPct val="90000"/>
            </a:lnSpc>
            <a:spcBef>
              <a:spcPct val="0"/>
            </a:spcBef>
            <a:spcAft>
              <a:spcPct val="35000"/>
            </a:spcAft>
            <a:buNone/>
          </a:pPr>
          <a:r>
            <a:rPr lang="ro-RO" sz="2400" kern="1200" noProof="0" dirty="0"/>
            <a:t>Exemplele</a:t>
          </a:r>
          <a:r>
            <a:rPr lang="ro-RO" sz="2400" kern="1200" baseline="0" noProof="0" dirty="0"/>
            <a:t> comune sunt lipsa sau pierderea rapoartelor medicale, informațiile omise de pe rețete și predările defectuoase.</a:t>
          </a:r>
          <a:endParaRPr lang="ro-RO" sz="2400" kern="1200" noProof="0" dirty="0"/>
        </a:p>
      </dsp:txBody>
      <dsp:txXfrm>
        <a:off x="1510891" y="2027013"/>
        <a:ext cx="8559437" cy="13081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EE345-EDEE-4EAD-9797-DF38C2C816FE}">
      <dsp:nvSpPr>
        <dsp:cNvPr id="0" name=""/>
        <dsp:cNvSpPr/>
      </dsp:nvSpPr>
      <dsp:spPr>
        <a:xfrm>
          <a:off x="0" y="436043"/>
          <a:ext cx="9685900" cy="13081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CE6985-E123-4759-A052-8114871A16C3}">
      <dsp:nvSpPr>
        <dsp:cNvPr id="0" name=""/>
        <dsp:cNvSpPr/>
      </dsp:nvSpPr>
      <dsp:spPr>
        <a:xfrm>
          <a:off x="395709" y="730373"/>
          <a:ext cx="719471" cy="719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C16D305-247F-49E6-9FAF-97D054F1C6C0}">
      <dsp:nvSpPr>
        <dsp:cNvPr id="0" name=""/>
        <dsp:cNvSpPr/>
      </dsp:nvSpPr>
      <dsp:spPr>
        <a:xfrm>
          <a:off x="1510891" y="436043"/>
          <a:ext cx="8175008" cy="1308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444" tIns="138444" rIns="138444" bIns="138444" numCol="1" spcCol="1270" anchor="ctr" anchorCtr="0">
          <a:noAutofit/>
        </a:bodyPr>
        <a:lstStyle/>
        <a:p>
          <a:pPr marL="0" lvl="0" indent="0" algn="l" defTabSz="1066800">
            <a:lnSpc>
              <a:spcPct val="90000"/>
            </a:lnSpc>
            <a:spcBef>
              <a:spcPct val="0"/>
            </a:spcBef>
            <a:spcAft>
              <a:spcPct val="35000"/>
            </a:spcAft>
            <a:buNone/>
          </a:pPr>
          <a:r>
            <a:rPr lang="ro-RO" sz="2400" kern="1200" noProof="0" dirty="0"/>
            <a:t>Sisteme de credință incompatibile sau încercarea de a impune valorile personale asupra altora.</a:t>
          </a:r>
        </a:p>
      </dsp:txBody>
      <dsp:txXfrm>
        <a:off x="1510891" y="436043"/>
        <a:ext cx="8175008" cy="1308130"/>
      </dsp:txXfrm>
    </dsp:sp>
    <dsp:sp modelId="{E934A331-2FA9-4A39-B3E5-47F5D4FC2230}">
      <dsp:nvSpPr>
        <dsp:cNvPr id="0" name=""/>
        <dsp:cNvSpPr/>
      </dsp:nvSpPr>
      <dsp:spPr>
        <a:xfrm>
          <a:off x="0" y="2027013"/>
          <a:ext cx="9685900" cy="13081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32DE0-0E09-444A-9D8C-694EBCD83B1C}">
      <dsp:nvSpPr>
        <dsp:cNvPr id="0" name=""/>
        <dsp:cNvSpPr/>
      </dsp:nvSpPr>
      <dsp:spPr>
        <a:xfrm>
          <a:off x="395709" y="2321342"/>
          <a:ext cx="719471" cy="719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73C215-16F4-45DE-8334-5E647EC85727}">
      <dsp:nvSpPr>
        <dsp:cNvPr id="0" name=""/>
        <dsp:cNvSpPr/>
      </dsp:nvSpPr>
      <dsp:spPr>
        <a:xfrm>
          <a:off x="1510891" y="2027013"/>
          <a:ext cx="8175008" cy="1308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444" tIns="138444" rIns="138444" bIns="138444" numCol="1" spcCol="1270" anchor="ctr" anchorCtr="0">
          <a:noAutofit/>
        </a:bodyPr>
        <a:lstStyle/>
        <a:p>
          <a:pPr marL="0" lvl="0" indent="0" algn="l" defTabSz="1066800">
            <a:lnSpc>
              <a:spcPct val="90000"/>
            </a:lnSpc>
            <a:spcBef>
              <a:spcPct val="0"/>
            </a:spcBef>
            <a:spcAft>
              <a:spcPct val="35000"/>
            </a:spcAft>
            <a:buNone/>
          </a:pPr>
          <a:r>
            <a:rPr lang="ro-RO" sz="2400" kern="1200" noProof="0" dirty="0"/>
            <a:t>Valorile nu tind să fie negociabile, iar acest lucru poate duce adesea la conflicte între membrii personalului și cei pe care aceștia îi consideră a fi responsabili.</a:t>
          </a:r>
        </a:p>
      </dsp:txBody>
      <dsp:txXfrm>
        <a:off x="1510891" y="2027013"/>
        <a:ext cx="8175008" cy="13081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EA985-1B94-45A9-BEBF-20A70CC91DFE}">
      <dsp:nvSpPr>
        <dsp:cNvPr id="0" name=""/>
        <dsp:cNvSpPr/>
      </dsp:nvSpPr>
      <dsp:spPr>
        <a:xfrm>
          <a:off x="0" y="382010"/>
          <a:ext cx="9534837" cy="128085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AAB394-0840-411A-839A-81539E400A5A}">
      <dsp:nvSpPr>
        <dsp:cNvPr id="0" name=""/>
        <dsp:cNvSpPr/>
      </dsp:nvSpPr>
      <dsp:spPr>
        <a:xfrm>
          <a:off x="387459" y="670203"/>
          <a:ext cx="704472" cy="70447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5B32A2-6504-4556-AB68-47C1C9365199}">
      <dsp:nvSpPr>
        <dsp:cNvPr id="0" name=""/>
        <dsp:cNvSpPr/>
      </dsp:nvSpPr>
      <dsp:spPr>
        <a:xfrm>
          <a:off x="1479391" y="382010"/>
          <a:ext cx="8055445" cy="1280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558" tIns="135558" rIns="135558" bIns="135558" numCol="1" spcCol="1270" anchor="ctr" anchorCtr="0">
          <a:noAutofit/>
        </a:bodyPr>
        <a:lstStyle/>
        <a:p>
          <a:pPr marL="0" lvl="0" indent="0" algn="l" defTabSz="1066800">
            <a:lnSpc>
              <a:spcPct val="90000"/>
            </a:lnSpc>
            <a:spcBef>
              <a:spcPct val="0"/>
            </a:spcBef>
            <a:spcAft>
              <a:spcPct val="35000"/>
            </a:spcAft>
            <a:buNone/>
          </a:pPr>
          <a:r>
            <a:rPr lang="ro-RO" sz="2400" kern="1200" noProof="0" dirty="0"/>
            <a:t>Emoțiile negative, lipsa de încredere, ideile preconcepute sau problemele de comunicare între oameni. </a:t>
          </a:r>
        </a:p>
      </dsp:txBody>
      <dsp:txXfrm>
        <a:off x="1479391" y="382010"/>
        <a:ext cx="8055445" cy="1280858"/>
      </dsp:txXfrm>
    </dsp:sp>
    <dsp:sp modelId="{82805871-2602-4674-B8D9-A69042DE8B13}">
      <dsp:nvSpPr>
        <dsp:cNvPr id="0" name=""/>
        <dsp:cNvSpPr/>
      </dsp:nvSpPr>
      <dsp:spPr>
        <a:xfrm>
          <a:off x="0" y="1932523"/>
          <a:ext cx="9534837" cy="128085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3F580A-A9B4-4B31-9E85-598153676A22}">
      <dsp:nvSpPr>
        <dsp:cNvPr id="0" name=""/>
        <dsp:cNvSpPr/>
      </dsp:nvSpPr>
      <dsp:spPr>
        <a:xfrm>
          <a:off x="387459" y="2220716"/>
          <a:ext cx="704472" cy="70447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47B801-A7FB-41E5-80CC-5EACB9EE83AF}">
      <dsp:nvSpPr>
        <dsp:cNvPr id="0" name=""/>
        <dsp:cNvSpPr/>
      </dsp:nvSpPr>
      <dsp:spPr>
        <a:xfrm>
          <a:off x="1479391" y="1932523"/>
          <a:ext cx="8055445" cy="1280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558" tIns="135558" rIns="135558" bIns="135558" numCol="1" spcCol="1270" anchor="ctr" anchorCtr="0">
          <a:noAutofit/>
        </a:bodyPr>
        <a:lstStyle/>
        <a:p>
          <a:pPr marL="0" lvl="0" indent="0" algn="l" defTabSz="1066800">
            <a:lnSpc>
              <a:spcPct val="90000"/>
            </a:lnSpc>
            <a:spcBef>
              <a:spcPct val="0"/>
            </a:spcBef>
            <a:spcAft>
              <a:spcPct val="35000"/>
            </a:spcAft>
            <a:buNone/>
          </a:pPr>
          <a:r>
            <a:rPr lang="ro-RO" sz="2400" kern="1200" noProof="0" dirty="0"/>
            <a:t>Motivele pentru astfel de conflicte pot varia, deoarece mediile stresante și situațiile emoționale pot genera foarte ușor astfel de emoții.   </a:t>
          </a:r>
        </a:p>
      </dsp:txBody>
      <dsp:txXfrm>
        <a:off x="1479391" y="1932523"/>
        <a:ext cx="8055445" cy="12808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110F2D-94AC-43C1-9F55-75E20E3EC403}">
      <dsp:nvSpPr>
        <dsp:cNvPr id="0" name=""/>
        <dsp:cNvSpPr/>
      </dsp:nvSpPr>
      <dsp:spPr>
        <a:xfrm>
          <a:off x="0" y="532071"/>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DE0346-9D90-410E-9E6A-232B323B8FB2}">
      <dsp:nvSpPr>
        <dsp:cNvPr id="0" name=""/>
        <dsp:cNvSpPr/>
      </dsp:nvSpPr>
      <dsp:spPr>
        <a:xfrm>
          <a:off x="297141" y="753085"/>
          <a:ext cx="540257" cy="54025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8A14DE-CBA2-44E1-9D81-C6D7FDC8E079}">
      <dsp:nvSpPr>
        <dsp:cNvPr id="0" name=""/>
        <dsp:cNvSpPr/>
      </dsp:nvSpPr>
      <dsp:spPr>
        <a:xfrm>
          <a:off x="1134539" y="532071"/>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066800">
            <a:lnSpc>
              <a:spcPct val="90000"/>
            </a:lnSpc>
            <a:spcBef>
              <a:spcPct val="0"/>
            </a:spcBef>
            <a:spcAft>
              <a:spcPct val="35000"/>
            </a:spcAft>
            <a:buNone/>
          </a:pPr>
          <a:r>
            <a:rPr lang="ro-RO" sz="2400" kern="1200" noProof="0" dirty="0"/>
            <a:t>Comportament opresiv față de ceilalți, o lipsă de resurse sau oportunități și structura unei organizații. </a:t>
          </a:r>
        </a:p>
      </dsp:txBody>
      <dsp:txXfrm>
        <a:off x="1134539" y="532071"/>
        <a:ext cx="8551360" cy="982285"/>
      </dsp:txXfrm>
    </dsp:sp>
    <dsp:sp modelId="{5DC7861C-9E84-4395-A570-246123AEE23C}">
      <dsp:nvSpPr>
        <dsp:cNvPr id="0" name=""/>
        <dsp:cNvSpPr/>
      </dsp:nvSpPr>
      <dsp:spPr>
        <a:xfrm>
          <a:off x="0" y="1759928"/>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85B9F8-4EC5-41AC-999B-FA4167552524}">
      <dsp:nvSpPr>
        <dsp:cNvPr id="0" name=""/>
        <dsp:cNvSpPr/>
      </dsp:nvSpPr>
      <dsp:spPr>
        <a:xfrm>
          <a:off x="297141" y="1980942"/>
          <a:ext cx="540257" cy="54025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90FEC93-8407-4EF5-A6A3-391A333AD868}">
      <dsp:nvSpPr>
        <dsp:cNvPr id="0" name=""/>
        <dsp:cNvSpPr/>
      </dsp:nvSpPr>
      <dsp:spPr>
        <a:xfrm>
          <a:off x="1134539" y="1759928"/>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066800">
            <a:lnSpc>
              <a:spcPct val="90000"/>
            </a:lnSpc>
            <a:spcBef>
              <a:spcPct val="0"/>
            </a:spcBef>
            <a:spcAft>
              <a:spcPct val="35000"/>
            </a:spcAft>
            <a:buNone/>
          </a:pPr>
          <a:r>
            <a:rPr lang="ro-RO" sz="2400" kern="1200" noProof="0" dirty="0"/>
            <a:t>Organizațiile din domeniul sănătății pot avea o rată ridicată de fluctuație a personalului.</a:t>
          </a:r>
        </a:p>
      </dsp:txBody>
      <dsp:txXfrm>
        <a:off x="1134539" y="1759928"/>
        <a:ext cx="8551360" cy="98228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Ce părere aveți despre compoziția grupului? Votați: verde – bună, roșu – nu atât de bună. De ce?</a:t>
            </a:r>
            <a:endParaRPr lang="en-US" dirty="0"/>
          </a:p>
        </p:txBody>
      </p:sp>
      <p:sp>
        <p:nvSpPr>
          <p:cNvPr id="4" name="Dia számának helye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4012074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541021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3959183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ro-RO" dirty="0"/>
              <a:t>Etapa finală are loc </a:t>
            </a:r>
            <a:r>
              <a:rPr lang="ro-RO" b="1" dirty="0"/>
              <a:t>atunci când grupul și-a finalizat sarcina</a:t>
            </a:r>
            <a:r>
              <a:rPr lang="ro-RO" dirty="0"/>
              <a:t>. Pentru o echipă cu performanțe înalte, sfârșitul unui proiect aduce sentimente de tristețe, deoarece membrii echipei au devenit efectiv parte a aceluiași organism.</a:t>
            </a:r>
            <a:r>
              <a:rPr lang="en-US" dirty="0"/>
              <a:t> </a:t>
            </a:r>
            <a:r>
              <a:rPr lang="ro-RO" dirty="0"/>
              <a:t>O oportunitate importantă este completarea unui </a:t>
            </a:r>
            <a:r>
              <a:rPr lang="ro-RO" dirty="0" err="1"/>
              <a:t>review</a:t>
            </a:r>
            <a:r>
              <a:rPr lang="ro-RO" dirty="0"/>
              <a:t>/analize a ceea ce s-a realizat și cum poate fi îmbunătățit ulterior pentru viitor. </a:t>
            </a:r>
          </a:p>
          <a:p>
            <a:r>
              <a:rPr lang="ro-RO" dirty="0"/>
              <a:t>Tranziția de la grup la autonomie individuală poate (și ar trebui) să fie sărbătorită cu ritualuri care să accentueze „sfârșitul” și „noul început”.</a:t>
            </a:r>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2237250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4245334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ro-RO" dirty="0"/>
              <a:t>FORMAREA este prima etapă din viața de grup: are loc, de exemplu, atunci când un grup de oameni se strânge pentru a începe un proiect nou sau pentru a se realoca persoane din cadrul organizației.</a:t>
            </a:r>
            <a:endParaRPr lang="it-IT" dirty="0"/>
          </a:p>
          <a:p>
            <a:r>
              <a:rPr lang="ro-RO" noProof="0" dirty="0"/>
              <a:t>În faza de FORMARE, nu se observă performanțe relativ ridicate.</a:t>
            </a:r>
            <a:r>
              <a:rPr lang="it-IT" dirty="0"/>
              <a:t> </a:t>
            </a:r>
          </a:p>
          <a:p>
            <a:r>
              <a:rPr lang="ro-RO" dirty="0"/>
              <a:t>De obicei, se observă un comportament ezitant și politicos, în care oamenii încearcă să-și demonstreze cele mai bune abilități și să se </a:t>
            </a:r>
            <a:r>
              <a:rPr lang="ro-RO"/>
              <a:t>înțeleagă unii cu </a:t>
            </a:r>
            <a:r>
              <a:rPr lang="ro-RO" dirty="0"/>
              <a:t>ceilalți.</a:t>
            </a:r>
            <a:endParaRPr lang="it-IT" dirty="0"/>
          </a:p>
          <a:p>
            <a:endParaRPr lang="it-IT" dirty="0"/>
          </a:p>
          <a:p>
            <a:r>
              <a:rPr lang="ro-RO" dirty="0"/>
              <a:t>În această etapă, persoanele vor începe să testeze limitele grupului („</a:t>
            </a:r>
            <a:r>
              <a:rPr lang="it-IT" dirty="0"/>
              <a:t>până unde pot merge pentru a-mi exprima ideea?</a:t>
            </a:r>
            <a:r>
              <a:rPr lang="ro-RO" dirty="0"/>
              <a:t>”); limitele de comportament și roluri și responsabilități. Pe parcursul training-ului, membrii echipei sunt predispuși să fie respectuoși și să se supună autorității persoanei care a cerut grupului să se strângă.</a:t>
            </a:r>
            <a:endParaRPr lang="it-IT" dirty="0"/>
          </a:p>
          <a:p>
            <a:endParaRPr lang="it-IT" dirty="0"/>
          </a:p>
          <a:p>
            <a:r>
              <a:rPr lang="ro-RO" b="1" dirty="0"/>
              <a:t>În această etapă este important ca liderul să le permită membrilor echipei să se cunoască, să facă schimb de informații profesionale</a:t>
            </a:r>
            <a:r>
              <a:rPr lang="ro-RO" b="0" dirty="0"/>
              <a:t>, interese și experiențe. Participanții învață despre obiectivele care trebuie atinse ca echipă, discută despre obiectivele lor și încep să se gândească la ce rol pot juca în echipă.</a:t>
            </a:r>
            <a:r>
              <a:rPr lang="it-IT" dirty="0"/>
              <a:t> </a:t>
            </a:r>
            <a:r>
              <a:rPr lang="ro-RO" dirty="0"/>
              <a:t>Această etapă are loc atât atunci când se „formează” o nouă echipă, cât și atunci când sunt introduși noi profesioniști sau sunt atribuite noi roluri în cadrul echipei. Este important a nu se subestima această etapă înainte de a se trece la următoarea.</a:t>
            </a:r>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2936630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ro-RO" dirty="0"/>
              <a:t>Pe măsură ce grupul lucrează, se intră în etapa de „Perturbare”. </a:t>
            </a:r>
          </a:p>
          <a:p>
            <a:r>
              <a:rPr lang="ro-RO" dirty="0"/>
              <a:t>Această etapă este inevitabilă; fiecare grup, în special o echipă nouă care nu a mai colaborat până acum, TREBUIE să treacă prin această etapă.</a:t>
            </a:r>
          </a:p>
          <a:p>
            <a:endParaRPr lang="it-IT" dirty="0"/>
          </a:p>
          <a:p>
            <a:r>
              <a:rPr lang="ro-RO" dirty="0"/>
              <a:t>Este momentul adevărului! Membrii echipei se testează unul pe celălalt pentru afirmarea de sine și a propriilor idei. </a:t>
            </a:r>
            <a:endParaRPr lang="it-IT" dirty="0"/>
          </a:p>
          <a:p>
            <a:r>
              <a:rPr lang="ro-RO" dirty="0"/>
              <a:t>Ei au opinii diferite despre ce și cum ar trebui făcut pentru că fiecare dintre ei provine dintr-un mediu diferit. Dacă etapa anterioară a fost parcursă adecvat, liderului de grup îi va fi mai ușor să conducă echipa prin acest proces. Apar adesea </a:t>
            </a:r>
            <a:r>
              <a:rPr lang="ro-RO" b="1" dirty="0"/>
              <a:t>conflicte în cadrul grupului.</a:t>
            </a:r>
            <a:r>
              <a:rPr lang="it-IT" dirty="0"/>
              <a:t> </a:t>
            </a:r>
            <a:r>
              <a:rPr lang="ro-RO" dirty="0"/>
              <a:t>Pe măsură ce progresează prin această etapă, grupul învață </a:t>
            </a:r>
            <a:r>
              <a:rPr lang="ro-RO" b="1" dirty="0"/>
              <a:t>cum să rezolve împreună problemele și se stabilesc roluri și responsabilități</a:t>
            </a:r>
            <a:r>
              <a:rPr lang="ro-RO" dirty="0"/>
              <a:t>.</a:t>
            </a:r>
            <a:endParaRPr lang="it-IT" dirty="0"/>
          </a:p>
          <a:p>
            <a:endParaRPr lang="it-IT" dirty="0"/>
          </a:p>
          <a:p>
            <a:r>
              <a:rPr lang="ro-RO" dirty="0"/>
              <a:t>Pentru membrii echipei care evită conflictul, </a:t>
            </a:r>
            <a:r>
              <a:rPr lang="ro-RO" u="sng" dirty="0"/>
              <a:t>aceasta este o etapă foarte delicată</a:t>
            </a:r>
            <a:r>
              <a:rPr lang="ro-RO" dirty="0"/>
              <a:t>, deoarece grupului îi este cerut să-și dezvolte conștiința de sine și funcționarea internă.</a:t>
            </a:r>
            <a:br>
              <a:rPr lang="it-IT" dirty="0"/>
            </a:br>
            <a:endParaRPr lang="it-IT" dirty="0"/>
          </a:p>
          <a:p>
            <a:r>
              <a:rPr lang="ro-RO" dirty="0"/>
              <a:t>Este important ca membrii echipei să învețe să se asculte unul pe celălalt și să-și respecte reciproc diferențele și ideile.</a:t>
            </a:r>
            <a:endParaRPr lang="it-IT" dirty="0"/>
          </a:p>
          <a:p>
            <a:endParaRPr lang="it-IT" dirty="0"/>
          </a:p>
          <a:p>
            <a:r>
              <a:rPr lang="ro-RO" dirty="0"/>
              <a:t>Această etapă se încheie cu succes atunci când indivizii învață să lucreze împreună, să aprecieze diversitatea și să ajungă să înțeleagă faptul că toate competențele profesionale sunt necesare pentru atingerea obiectivului.</a:t>
            </a:r>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885662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2645093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1536659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4284909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17</a:t>
            </a:fld>
            <a:endParaRPr lang="it-IT"/>
          </a:p>
        </p:txBody>
      </p:sp>
    </p:spTree>
    <p:extLst>
      <p:ext uri="{BB962C8B-B14F-4D97-AF65-F5344CB8AC3E}">
        <p14:creationId xmlns:p14="http://schemas.microsoft.com/office/powerpoint/2010/main" val="1345072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0658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6" y="3397079"/>
            <a:ext cx="10799763" cy="1392237"/>
          </a:xfrm>
          <a:prstGeom prst="rect">
            <a:avLst/>
          </a:prstGeom>
        </p:spPr>
        <p:txBody>
          <a:bodyPr/>
          <a:lstStyle>
            <a:lvl1pPr algn="ctr">
              <a:defRPr sz="422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5" y="6672710"/>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12" y="6672709"/>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rcRect b="33195"/>
          <a:stretch>
            <a:fillRect/>
          </a:stretch>
        </p:blipFill>
        <p:spPr>
          <a:xfrm>
            <a:off x="9219431" y="2"/>
            <a:ext cx="1438485" cy="1011218"/>
          </a:xfrm>
          <a:prstGeom prst="rect">
            <a:avLst/>
          </a:prstGeom>
        </p:spPr>
      </p:pic>
      <p:grpSp>
        <p:nvGrpSpPr>
          <p:cNvPr id="6" name="Group 5">
            <a:extLst>
              <a:ext uri="{FF2B5EF4-FFF2-40B4-BE49-F238E27FC236}">
                <a16:creationId xmlns:a16="http://schemas.microsoft.com/office/drawing/2014/main" id="{AA1DB5F5-CD3F-F78E-2733-C6403F799AB0}"/>
              </a:ext>
            </a:extLst>
          </p:cNvPr>
          <p:cNvGrpSpPr/>
          <p:nvPr userDrawn="1"/>
        </p:nvGrpSpPr>
        <p:grpSpPr>
          <a:xfrm>
            <a:off x="9268258" y="873164"/>
            <a:ext cx="1389663" cy="640524"/>
            <a:chOff x="6271707" y="1483208"/>
            <a:chExt cx="1646841" cy="640524"/>
          </a:xfrm>
        </p:grpSpPr>
        <p:pic>
          <p:nvPicPr>
            <p:cNvPr id="4" name="Picture 3">
              <a:extLst>
                <a:ext uri="{FF2B5EF4-FFF2-40B4-BE49-F238E27FC236}">
                  <a16:creationId xmlns:a16="http://schemas.microsoft.com/office/drawing/2014/main" id="{6FA5349E-9C19-F3D8-2420-FB31C706002C}"/>
                </a:ext>
              </a:extLst>
            </p:cNvPr>
            <p:cNvPicPr>
              <a:picLocks noChangeAspect="1"/>
            </p:cNvPicPr>
            <p:nvPr userDrawn="1"/>
          </p:nvPicPr>
          <p:blipFill>
            <a:blip r:embed="rId4"/>
            <a:srcRect l="31830" t="45415" b="-1"/>
            <a:stretch>
              <a:fillRect/>
            </a:stretch>
          </p:blipFill>
          <p:spPr>
            <a:xfrm>
              <a:off x="6271707" y="1828800"/>
              <a:ext cx="1646841" cy="294932"/>
            </a:xfrm>
            <a:prstGeom prst="rect">
              <a:avLst/>
            </a:prstGeom>
          </p:spPr>
        </p:pic>
        <p:pic>
          <p:nvPicPr>
            <p:cNvPr id="5" name="Picture 4">
              <a:extLst>
                <a:ext uri="{FF2B5EF4-FFF2-40B4-BE49-F238E27FC236}">
                  <a16:creationId xmlns:a16="http://schemas.microsoft.com/office/drawing/2014/main" id="{FFD80E2F-4713-0FED-7F79-929CB41C954D}"/>
                </a:ext>
              </a:extLst>
            </p:cNvPr>
            <p:cNvPicPr>
              <a:picLocks noChangeAspect="1"/>
            </p:cNvPicPr>
            <p:nvPr userDrawn="1"/>
          </p:nvPicPr>
          <p:blipFill>
            <a:blip r:embed="rId4"/>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1770536107"/>
      </p:ext>
    </p:extLst>
  </p:cSld>
  <p:clrMapOvr>
    <a:masterClrMapping/>
  </p:clrMapOvr>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1" y="6"/>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2" y="6"/>
            <a:ext cx="3986421"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71"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5" y="5919979"/>
            <a:ext cx="1197996"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9" y="2722499"/>
            <a:ext cx="9313863" cy="1392237"/>
          </a:xfrm>
          <a:prstGeom prst="rect">
            <a:avLst/>
          </a:prstGeom>
        </p:spPr>
        <p:txBody>
          <a:bodyPr/>
          <a:lstStyle>
            <a:lvl1pPr algn="r">
              <a:defRPr sz="3375"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3" y="-1"/>
            <a:ext cx="1491916" cy="1372497"/>
          </a:xfrm>
          <a:prstGeom prst="rect">
            <a:avLst/>
          </a:prstGeom>
        </p:spPr>
      </p:pic>
      <p:sp>
        <p:nvSpPr>
          <p:cNvPr id="9" name="Szöveg helye 2"/>
          <p:cNvSpPr>
            <a:spLocks noGrp="1"/>
          </p:cNvSpPr>
          <p:nvPr>
            <p:ph type="body" idx="1" hasCustomPrompt="1"/>
          </p:nvPr>
        </p:nvSpPr>
        <p:spPr>
          <a:xfrm>
            <a:off x="5246414" y="4190478"/>
            <a:ext cx="5157788" cy="1466732"/>
          </a:xfrm>
          <a:prstGeom prst="rect">
            <a:avLst/>
          </a:prstGeom>
        </p:spPr>
        <p:txBody>
          <a:bodyPr anchor="t"/>
          <a:lstStyle>
            <a:lvl1pPr marL="0" indent="0" algn="r">
              <a:lnSpc>
                <a:spcPct val="100000"/>
              </a:lnSpc>
              <a:buNone/>
              <a:defRPr sz="2025" b="1" baseline="0"/>
            </a:lvl1pPr>
            <a:lvl2pPr marL="385839" indent="0">
              <a:buNone/>
              <a:defRPr sz="1688" b="1"/>
            </a:lvl2pPr>
            <a:lvl3pPr marL="771674" indent="0">
              <a:buNone/>
              <a:defRPr sz="1519" b="1"/>
            </a:lvl3pPr>
            <a:lvl4pPr marL="1157509" indent="0">
              <a:buNone/>
              <a:defRPr sz="1350" b="1"/>
            </a:lvl4pPr>
            <a:lvl5pPr marL="1543346" indent="0">
              <a:buNone/>
              <a:defRPr sz="1350" b="1"/>
            </a:lvl5pPr>
            <a:lvl6pPr marL="1929184" indent="0">
              <a:buNone/>
              <a:defRPr sz="1350" b="1"/>
            </a:lvl6pPr>
            <a:lvl7pPr marL="2315022" indent="0">
              <a:buNone/>
              <a:defRPr sz="1350" b="1"/>
            </a:lvl7pPr>
            <a:lvl8pPr marL="2700858" indent="0">
              <a:buNone/>
              <a:defRPr sz="1350" b="1"/>
            </a:lvl8pPr>
            <a:lvl9pPr marL="3086694" indent="0">
              <a:buNone/>
              <a:defRPr sz="135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2815357629"/>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5"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71"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9" y="1088993"/>
            <a:ext cx="6541185" cy="6117465"/>
          </a:xfrm>
          <a:prstGeom prst="rect">
            <a:avLst/>
          </a:prstGeom>
        </p:spPr>
      </p:pic>
      <p:sp>
        <p:nvSpPr>
          <p:cNvPr id="22" name="Cím 1"/>
          <p:cNvSpPr>
            <a:spLocks noGrp="1"/>
          </p:cNvSpPr>
          <p:nvPr>
            <p:ph type="title" hasCustomPrompt="1"/>
          </p:nvPr>
        </p:nvSpPr>
        <p:spPr>
          <a:xfrm>
            <a:off x="1398497"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59"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7" y="421209"/>
            <a:ext cx="1817188" cy="1335568"/>
          </a:xfrm>
          <a:prstGeom prst="rect">
            <a:avLst/>
          </a:prstGeom>
        </p:spPr>
      </p:pic>
      <p:sp>
        <p:nvSpPr>
          <p:cNvPr id="4" name="Szövegdoboz 3"/>
          <p:cNvSpPr txBox="1"/>
          <p:nvPr userDrawn="1"/>
        </p:nvSpPr>
        <p:spPr>
          <a:xfrm>
            <a:off x="1219199" y="6220708"/>
            <a:ext cx="4789407" cy="559640"/>
          </a:xfrm>
          <a:prstGeom prst="rect">
            <a:avLst/>
          </a:prstGeom>
          <a:noFill/>
        </p:spPr>
        <p:txBody>
          <a:bodyPr wrap="square" rtlCol="0" anchor="ctr">
            <a:spAutoFit/>
          </a:bodyPr>
          <a:lstStyle/>
          <a:p>
            <a:pPr algn="just"/>
            <a:r>
              <a:rPr lang="hu-HU" sz="759" kern="1200" dirty="0" err="1">
                <a:solidFill>
                  <a:schemeClr val="bg1"/>
                </a:solidFill>
                <a:effectLst/>
                <a:latin typeface="Arial" panose="020B0604020202020204" pitchFamily="34" charset="0"/>
                <a:ea typeface="+mn-ea"/>
                <a:cs typeface="Arial" panose="020B0604020202020204" pitchFamily="34" charset="0"/>
              </a:rPr>
              <a:t>Funded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by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Views</a:t>
            </a:r>
            <a:r>
              <a:rPr lang="hu-HU" sz="759" kern="1200" dirty="0">
                <a:solidFill>
                  <a:schemeClr val="bg1"/>
                </a:solidFill>
                <a:effectLst/>
                <a:latin typeface="Arial" panose="020B0604020202020204" pitchFamily="34" charset="0"/>
                <a:ea typeface="+mn-ea"/>
                <a:cs typeface="Arial" panose="020B0604020202020204" pitchFamily="34" charset="0"/>
              </a:rPr>
              <a:t> and </a:t>
            </a:r>
            <a:r>
              <a:rPr lang="hu-HU" sz="759" kern="1200" dirty="0" err="1">
                <a:solidFill>
                  <a:schemeClr val="bg1"/>
                </a:solidFill>
                <a:effectLst/>
                <a:latin typeface="Arial" panose="020B0604020202020204" pitchFamily="34" charset="0"/>
                <a:ea typeface="+mn-ea"/>
                <a:cs typeface="Arial" panose="020B0604020202020204" pitchFamily="34" charset="0"/>
              </a:rPr>
              <a:t>opinions</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expressed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are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however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those</a:t>
            </a:r>
            <a:r>
              <a:rPr lang="hu-HU" sz="759" kern="1200" dirty="0">
                <a:solidFill>
                  <a:schemeClr val="bg1"/>
                </a:solidFill>
                <a:effectLst/>
                <a:latin typeface="Arial" panose="020B0604020202020204" pitchFamily="34" charset="0"/>
                <a:ea typeface="+mn-ea"/>
                <a:cs typeface="Arial" panose="020B0604020202020204" pitchFamily="34" charset="0"/>
              </a:rPr>
              <a:t> of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author</a:t>
            </a:r>
            <a:r>
              <a:rPr lang="hu-HU" sz="759" kern="1200" dirty="0">
                <a:solidFill>
                  <a:schemeClr val="bg1"/>
                </a:solidFill>
                <a:effectLst/>
                <a:latin typeface="Arial" panose="020B0604020202020204" pitchFamily="34" charset="0"/>
                <a:ea typeface="+mn-ea"/>
                <a:cs typeface="Arial" panose="020B0604020202020204" pitchFamily="34" charset="0"/>
              </a:rPr>
              <a:t>(s) </a:t>
            </a:r>
            <a:r>
              <a:rPr lang="hu-HU" sz="759" kern="1200" dirty="0" err="1">
                <a:solidFill>
                  <a:schemeClr val="bg1"/>
                </a:solidFill>
                <a:effectLst/>
                <a:latin typeface="Arial" panose="020B0604020202020204" pitchFamily="34" charset="0"/>
                <a:ea typeface="+mn-ea"/>
                <a:cs typeface="Arial" panose="020B0604020202020204" pitchFamily="34" charset="0"/>
              </a:rPr>
              <a:t>only</a:t>
            </a:r>
            <a:r>
              <a:rPr lang="hu-HU" sz="759" kern="1200" dirty="0">
                <a:solidFill>
                  <a:schemeClr val="bg1"/>
                </a:solidFill>
                <a:effectLst/>
                <a:latin typeface="Arial" panose="020B0604020202020204" pitchFamily="34" charset="0"/>
                <a:ea typeface="+mn-ea"/>
                <a:cs typeface="Arial" panose="020B0604020202020204" pitchFamily="34" charset="0"/>
              </a:rPr>
              <a:t> and </a:t>
            </a:r>
            <a:r>
              <a:rPr lang="hu-HU" sz="759" kern="1200" dirty="0" err="1">
                <a:solidFill>
                  <a:schemeClr val="bg1"/>
                </a:solidFill>
                <a:effectLst/>
                <a:latin typeface="Arial" panose="020B0604020202020204" pitchFamily="34" charset="0"/>
                <a:ea typeface="+mn-ea"/>
                <a:cs typeface="Arial" panose="020B0604020202020204" pitchFamily="34" charset="0"/>
              </a:rPr>
              <a:t>do</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not</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necessarily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reflect</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those</a:t>
            </a:r>
            <a:r>
              <a:rPr lang="hu-HU" sz="759" kern="1200" dirty="0">
                <a:solidFill>
                  <a:schemeClr val="bg1"/>
                </a:solidFill>
                <a:effectLst/>
                <a:latin typeface="Arial" panose="020B0604020202020204" pitchFamily="34" charset="0"/>
                <a:ea typeface="+mn-ea"/>
                <a:cs typeface="Arial" panose="020B0604020202020204" pitchFamily="34" charset="0"/>
              </a:rPr>
              <a:t> of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Health and Digital </a:t>
            </a:r>
            <a:r>
              <a:rPr lang="hu-HU" sz="759" kern="1200" dirty="0" err="1">
                <a:solidFill>
                  <a:schemeClr val="bg1"/>
                </a:solidFill>
                <a:effectLst/>
                <a:latin typeface="Arial" panose="020B0604020202020204" pitchFamily="34" charset="0"/>
                <a:ea typeface="+mn-ea"/>
                <a:cs typeface="Arial" panose="020B0604020202020204" pitchFamily="34" charset="0"/>
              </a:rPr>
              <a:t>Executive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Agency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HaDEA</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Neither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nor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granting</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authority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can</a:t>
            </a:r>
            <a:r>
              <a:rPr lang="hu-HU" sz="759" kern="1200" dirty="0">
                <a:solidFill>
                  <a:schemeClr val="bg1"/>
                </a:solidFill>
                <a:effectLst/>
                <a:latin typeface="Arial" panose="020B0604020202020204" pitchFamily="34" charset="0"/>
                <a:ea typeface="+mn-ea"/>
                <a:cs typeface="Arial" panose="020B0604020202020204" pitchFamily="34" charset="0"/>
              </a:rPr>
              <a:t> be </a:t>
            </a:r>
            <a:r>
              <a:rPr lang="hu-HU" sz="759" kern="1200" dirty="0" err="1">
                <a:solidFill>
                  <a:schemeClr val="bg1"/>
                </a:solidFill>
                <a:effectLst/>
                <a:latin typeface="Arial" panose="020B0604020202020204" pitchFamily="34" charset="0"/>
                <a:ea typeface="+mn-ea"/>
                <a:cs typeface="Arial" panose="020B0604020202020204" pitchFamily="34" charset="0"/>
              </a:rPr>
              <a:t>held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responsible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for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them</a:t>
            </a:r>
            <a:r>
              <a:rPr lang="hu-HU" sz="759"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759"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8" y="6129182"/>
            <a:ext cx="2382358" cy="530760"/>
          </a:xfrm>
          <a:prstGeom prst="rect">
            <a:avLst/>
          </a:prstGeom>
        </p:spPr>
      </p:pic>
    </p:spTree>
    <p:extLst>
      <p:ext uri="{BB962C8B-B14F-4D97-AF65-F5344CB8AC3E}">
        <p14:creationId xmlns:p14="http://schemas.microsoft.com/office/powerpoint/2010/main" val="3992706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47627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xStyles>
    <p:titleStyle>
      <a:lvl1pPr algn="l" defTabSz="810103" rtl="0" eaLnBrk="1" latinLnBrk="0" hangingPunct="1">
        <a:lnSpc>
          <a:spcPct val="90000"/>
        </a:lnSpc>
        <a:spcBef>
          <a:spcPct val="0"/>
        </a:spcBef>
        <a:buNone/>
        <a:defRPr sz="3898" kern="1200">
          <a:solidFill>
            <a:schemeClr val="tx1"/>
          </a:solidFill>
          <a:latin typeface="+mj-lt"/>
          <a:ea typeface="+mj-ea"/>
          <a:cs typeface="+mj-cs"/>
        </a:defRPr>
      </a:lvl1pPr>
    </p:titleStyle>
    <p:bodyStyle>
      <a:lvl1pPr marL="202526" indent="-202526" algn="l" defTabSz="810103" rtl="0" eaLnBrk="1" latinLnBrk="0" hangingPunct="1">
        <a:lnSpc>
          <a:spcPct val="90000"/>
        </a:lnSpc>
        <a:spcBef>
          <a:spcPts val="887"/>
        </a:spcBef>
        <a:buFont typeface="Arial" panose="020B0604020202020204" pitchFamily="34" charset="0"/>
        <a:buChar char="•"/>
        <a:defRPr sz="2481" kern="1200">
          <a:solidFill>
            <a:schemeClr val="tx1"/>
          </a:solidFill>
          <a:latin typeface="+mn-lt"/>
          <a:ea typeface="+mn-ea"/>
          <a:cs typeface="+mn-cs"/>
        </a:defRPr>
      </a:lvl1pPr>
      <a:lvl2pPr marL="607577" indent="-202526" algn="l" defTabSz="810103" rtl="0" eaLnBrk="1" latinLnBrk="0" hangingPunct="1">
        <a:lnSpc>
          <a:spcPct val="90000"/>
        </a:lnSpc>
        <a:spcBef>
          <a:spcPts val="443"/>
        </a:spcBef>
        <a:buFont typeface="Arial" panose="020B0604020202020204" pitchFamily="34" charset="0"/>
        <a:buChar char="•"/>
        <a:defRPr sz="2126" kern="1200">
          <a:solidFill>
            <a:schemeClr val="tx1"/>
          </a:solidFill>
          <a:latin typeface="+mn-lt"/>
          <a:ea typeface="+mn-ea"/>
          <a:cs typeface="+mn-cs"/>
        </a:defRPr>
      </a:lvl2pPr>
      <a:lvl3pPr marL="1012628" indent="-202526" algn="l" defTabSz="810103" rtl="0" eaLnBrk="1" latinLnBrk="0" hangingPunct="1">
        <a:lnSpc>
          <a:spcPct val="90000"/>
        </a:lnSpc>
        <a:spcBef>
          <a:spcPts val="443"/>
        </a:spcBef>
        <a:buFont typeface="Arial" panose="020B0604020202020204" pitchFamily="34" charset="0"/>
        <a:buChar char="•"/>
        <a:defRPr sz="1772" kern="1200">
          <a:solidFill>
            <a:schemeClr val="tx1"/>
          </a:solidFill>
          <a:latin typeface="+mn-lt"/>
          <a:ea typeface="+mn-ea"/>
          <a:cs typeface="+mn-cs"/>
        </a:defRPr>
      </a:lvl3pPr>
      <a:lvl4pPr marL="1417679"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4pPr>
      <a:lvl5pPr marL="1822732"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5pPr>
      <a:lvl6pPr marL="2227783"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6pPr>
      <a:lvl7pPr marL="2632835"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7pPr>
      <a:lvl8pPr marL="3037886"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8pPr>
      <a:lvl9pPr marL="3442938"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9pPr>
    </p:bodyStyle>
    <p:otherStyle>
      <a:defPPr>
        <a:defRPr lang="en-US"/>
      </a:defPPr>
      <a:lvl1pPr marL="0" algn="l" defTabSz="810103" rtl="0" eaLnBrk="1" latinLnBrk="0" hangingPunct="1">
        <a:defRPr sz="1595" kern="1200">
          <a:solidFill>
            <a:schemeClr val="tx1"/>
          </a:solidFill>
          <a:latin typeface="+mn-lt"/>
          <a:ea typeface="+mn-ea"/>
          <a:cs typeface="+mn-cs"/>
        </a:defRPr>
      </a:lvl1pPr>
      <a:lvl2pPr marL="405052" algn="l" defTabSz="810103" rtl="0" eaLnBrk="1" latinLnBrk="0" hangingPunct="1">
        <a:defRPr sz="1595" kern="1200">
          <a:solidFill>
            <a:schemeClr val="tx1"/>
          </a:solidFill>
          <a:latin typeface="+mn-lt"/>
          <a:ea typeface="+mn-ea"/>
          <a:cs typeface="+mn-cs"/>
        </a:defRPr>
      </a:lvl2pPr>
      <a:lvl3pPr marL="810103" algn="l" defTabSz="810103" rtl="0" eaLnBrk="1" latinLnBrk="0" hangingPunct="1">
        <a:defRPr sz="1595" kern="1200">
          <a:solidFill>
            <a:schemeClr val="tx1"/>
          </a:solidFill>
          <a:latin typeface="+mn-lt"/>
          <a:ea typeface="+mn-ea"/>
          <a:cs typeface="+mn-cs"/>
        </a:defRPr>
      </a:lvl3pPr>
      <a:lvl4pPr marL="1215154" algn="l" defTabSz="810103" rtl="0" eaLnBrk="1" latinLnBrk="0" hangingPunct="1">
        <a:defRPr sz="1595" kern="1200">
          <a:solidFill>
            <a:schemeClr val="tx1"/>
          </a:solidFill>
          <a:latin typeface="+mn-lt"/>
          <a:ea typeface="+mn-ea"/>
          <a:cs typeface="+mn-cs"/>
        </a:defRPr>
      </a:lvl4pPr>
      <a:lvl5pPr marL="1620205" algn="l" defTabSz="810103" rtl="0" eaLnBrk="1" latinLnBrk="0" hangingPunct="1">
        <a:defRPr sz="1595" kern="1200">
          <a:solidFill>
            <a:schemeClr val="tx1"/>
          </a:solidFill>
          <a:latin typeface="+mn-lt"/>
          <a:ea typeface="+mn-ea"/>
          <a:cs typeface="+mn-cs"/>
        </a:defRPr>
      </a:lvl5pPr>
      <a:lvl6pPr marL="2025258" algn="l" defTabSz="810103" rtl="0" eaLnBrk="1" latinLnBrk="0" hangingPunct="1">
        <a:defRPr sz="1595" kern="1200">
          <a:solidFill>
            <a:schemeClr val="tx1"/>
          </a:solidFill>
          <a:latin typeface="+mn-lt"/>
          <a:ea typeface="+mn-ea"/>
          <a:cs typeface="+mn-cs"/>
        </a:defRPr>
      </a:lvl6pPr>
      <a:lvl7pPr marL="2430309" algn="l" defTabSz="810103" rtl="0" eaLnBrk="1" latinLnBrk="0" hangingPunct="1">
        <a:defRPr sz="1595" kern="1200">
          <a:solidFill>
            <a:schemeClr val="tx1"/>
          </a:solidFill>
          <a:latin typeface="+mn-lt"/>
          <a:ea typeface="+mn-ea"/>
          <a:cs typeface="+mn-cs"/>
        </a:defRPr>
      </a:lvl7pPr>
      <a:lvl8pPr marL="2835360" algn="l" defTabSz="810103" rtl="0" eaLnBrk="1" latinLnBrk="0" hangingPunct="1">
        <a:defRPr sz="1595" kern="1200">
          <a:solidFill>
            <a:schemeClr val="tx1"/>
          </a:solidFill>
          <a:latin typeface="+mn-lt"/>
          <a:ea typeface="+mn-ea"/>
          <a:cs typeface="+mn-cs"/>
        </a:defRPr>
      </a:lvl8pPr>
      <a:lvl9pPr marL="3240411" algn="l" defTabSz="810103" rtl="0" eaLnBrk="1" latinLnBrk="0" hangingPunct="1">
        <a:defRPr sz="15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 y="3126164"/>
            <a:ext cx="10799763" cy="1174819"/>
          </a:xfrm>
        </p:spPr>
        <p:txBody>
          <a:bodyPr/>
          <a:lstStyle/>
          <a:p>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Modulul 2</a:t>
            </a:r>
            <a:b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br>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Ziua 2</a:t>
            </a:r>
            <a:b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br>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Training sincron</a:t>
            </a:r>
            <a:endParaRPr lang="en-GB" dirty="0"/>
          </a:p>
        </p:txBody>
      </p:sp>
      <p:sp>
        <p:nvSpPr>
          <p:cNvPr id="4" name="Footer Placeholder 4">
            <a:extLst>
              <a:ext uri="{FF2B5EF4-FFF2-40B4-BE49-F238E27FC236}">
                <a16:creationId xmlns:a16="http://schemas.microsoft.com/office/drawing/2014/main" id="{6C679300-F5A8-74E0-8EA4-3F39B92862AB}"/>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solidFill>
                  <a:schemeClr val="bg1"/>
                </a:solidFill>
              </a:rPr>
              <a:t>Project: 101101139 — H-PASS — EU4H-2022-PJ</a:t>
            </a:r>
          </a:p>
        </p:txBody>
      </p:sp>
    </p:spTree>
    <p:extLst>
      <p:ext uri="{BB962C8B-B14F-4D97-AF65-F5344CB8AC3E}">
        <p14:creationId xmlns:p14="http://schemas.microsoft.com/office/powerpoint/2010/main" val="3739209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nettore 2 14">
            <a:extLst>
              <a:ext uri="{FF2B5EF4-FFF2-40B4-BE49-F238E27FC236}">
                <a16:creationId xmlns:a16="http://schemas.microsoft.com/office/drawing/2014/main" id="{65B35581-E6CD-B183-9346-EE0199A6C68C}"/>
              </a:ext>
            </a:extLst>
          </p:cNvPr>
          <p:cNvCxnSpPr>
            <a:cxnSpLocks/>
          </p:cNvCxnSpPr>
          <p:nvPr/>
        </p:nvCxnSpPr>
        <p:spPr>
          <a:xfrm>
            <a:off x="1758259" y="6060884"/>
            <a:ext cx="7283243" cy="0"/>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18" name="Connettore 2 17">
            <a:extLst>
              <a:ext uri="{FF2B5EF4-FFF2-40B4-BE49-F238E27FC236}">
                <a16:creationId xmlns:a16="http://schemas.microsoft.com/office/drawing/2014/main" id="{CA6BA6F7-C8E7-A70D-9CDC-6298F0B3DE9C}"/>
              </a:ext>
            </a:extLst>
          </p:cNvPr>
          <p:cNvCxnSpPr>
            <a:cxnSpLocks/>
          </p:cNvCxnSpPr>
          <p:nvPr/>
        </p:nvCxnSpPr>
        <p:spPr>
          <a:xfrm flipV="1">
            <a:off x="1758259" y="2076450"/>
            <a:ext cx="0" cy="3984434"/>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0" name="CasellaDiTesto 9">
            <a:extLst>
              <a:ext uri="{FF2B5EF4-FFF2-40B4-BE49-F238E27FC236}">
                <a16:creationId xmlns:a16="http://schemas.microsoft.com/office/drawing/2014/main" id="{B3658E2A-34DE-2DD9-12AD-1424A6D3891E}"/>
              </a:ext>
            </a:extLst>
          </p:cNvPr>
          <p:cNvSpPr txBox="1"/>
          <p:nvPr/>
        </p:nvSpPr>
        <p:spPr>
          <a:xfrm>
            <a:off x="9215438" y="5915025"/>
            <a:ext cx="1353929" cy="369332"/>
          </a:xfrm>
          <a:prstGeom prst="rect">
            <a:avLst/>
          </a:prstGeom>
          <a:noFill/>
        </p:spPr>
        <p:txBody>
          <a:bodyPr wrap="square" rtlCol="0">
            <a:spAutoFit/>
          </a:bodyPr>
          <a:lstStyle/>
          <a:p>
            <a:r>
              <a:rPr lang="ro-RO" noProof="0" dirty="0"/>
              <a:t>X = timpul</a:t>
            </a:r>
          </a:p>
        </p:txBody>
      </p:sp>
      <p:sp>
        <p:nvSpPr>
          <p:cNvPr id="11" name="CasellaDiTesto 10">
            <a:extLst>
              <a:ext uri="{FF2B5EF4-FFF2-40B4-BE49-F238E27FC236}">
                <a16:creationId xmlns:a16="http://schemas.microsoft.com/office/drawing/2014/main" id="{AD4EDC58-EAE3-BB79-233F-105888809A3C}"/>
              </a:ext>
            </a:extLst>
          </p:cNvPr>
          <p:cNvSpPr txBox="1"/>
          <p:nvPr/>
        </p:nvSpPr>
        <p:spPr>
          <a:xfrm>
            <a:off x="149708" y="1924348"/>
            <a:ext cx="1567346" cy="923330"/>
          </a:xfrm>
          <a:prstGeom prst="rect">
            <a:avLst/>
          </a:prstGeom>
          <a:noFill/>
        </p:spPr>
        <p:txBody>
          <a:bodyPr wrap="square" rtlCol="0">
            <a:spAutoFit/>
          </a:bodyPr>
          <a:lstStyle/>
          <a:p>
            <a:pPr algn="r"/>
            <a:r>
              <a:rPr lang="ro-RO" noProof="0" dirty="0"/>
              <a:t>y = performanța grupului</a:t>
            </a:r>
          </a:p>
        </p:txBody>
      </p:sp>
      <p:sp>
        <p:nvSpPr>
          <p:cNvPr id="9" name="Titolo 1">
            <a:extLst>
              <a:ext uri="{FF2B5EF4-FFF2-40B4-BE49-F238E27FC236}">
                <a16:creationId xmlns:a16="http://schemas.microsoft.com/office/drawing/2014/main" id="{89C475C9-31F9-359B-8032-C6DF7037F922}"/>
              </a:ext>
            </a:extLst>
          </p:cNvPr>
          <p:cNvSpPr txBox="1">
            <a:spLocks/>
          </p:cNvSpPr>
          <p:nvPr/>
        </p:nvSpPr>
        <p:spPr>
          <a:xfrm>
            <a:off x="487684" y="514112"/>
            <a:ext cx="6007383" cy="993805"/>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ro-RO" sz="3600" b="1" noProof="0" dirty="0">
                <a:solidFill>
                  <a:srgbClr val="1A75DB"/>
                </a:solidFill>
                <a:latin typeface="+mn-lt"/>
              </a:rPr>
              <a:t>Cele 5 Etape ale Vieții de Grup</a:t>
            </a:r>
          </a:p>
        </p:txBody>
      </p:sp>
      <p:sp>
        <p:nvSpPr>
          <p:cNvPr id="12" name="CasellaDiTesto 8">
            <a:extLst>
              <a:ext uri="{FF2B5EF4-FFF2-40B4-BE49-F238E27FC236}">
                <a16:creationId xmlns:a16="http://schemas.microsoft.com/office/drawing/2014/main" id="{1FD7A09B-8EB0-96B1-16FF-40065F018A56}"/>
              </a:ext>
            </a:extLst>
          </p:cNvPr>
          <p:cNvSpPr txBox="1"/>
          <p:nvPr/>
        </p:nvSpPr>
        <p:spPr>
          <a:xfrm>
            <a:off x="7095919" y="355399"/>
            <a:ext cx="3473448" cy="1569660"/>
          </a:xfrm>
          <a:prstGeom prst="rect">
            <a:avLst/>
          </a:prstGeom>
          <a:noFill/>
        </p:spPr>
        <p:txBody>
          <a:bodyPr wrap="square">
            <a:spAutoFit/>
          </a:bodyPr>
          <a:lstStyle/>
          <a:p>
            <a:pPr algn="just">
              <a:spcBef>
                <a:spcPct val="20000"/>
              </a:spcBef>
            </a:pPr>
            <a:r>
              <a:rPr lang="ro-RO" sz="2400" noProof="0" dirty="0">
                <a:effectLst/>
              </a:rPr>
              <a:t>În acest model, putem distinge cinci etape de viață ce se dezvoltă de-a lungul unei cronologii.</a:t>
            </a:r>
            <a:endParaRPr lang="ro-RO" sz="2400" noProof="0" dirty="0"/>
          </a:p>
        </p:txBody>
      </p:sp>
      <p:sp>
        <p:nvSpPr>
          <p:cNvPr id="4" name="Rettangolo 3">
            <a:extLst>
              <a:ext uri="{FF2B5EF4-FFF2-40B4-BE49-F238E27FC236}">
                <a16:creationId xmlns:a16="http://schemas.microsoft.com/office/drawing/2014/main" id="{A489AB9C-EEAB-F259-7532-CBAB196FE853}"/>
              </a:ext>
            </a:extLst>
          </p:cNvPr>
          <p:cNvSpPr/>
          <p:nvPr/>
        </p:nvSpPr>
        <p:spPr>
          <a:xfrm>
            <a:off x="1758259" y="2386022"/>
            <a:ext cx="1353931"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o-RO" sz="1600" b="1" noProof="0" dirty="0">
              <a:effectLst>
                <a:outerShdw blurRad="38100" dist="38100" dir="2700000" algn="tl">
                  <a:srgbClr val="000000">
                    <a:alpha val="43137"/>
                  </a:srgbClr>
                </a:outerShdw>
              </a:effectLst>
            </a:endParaRPr>
          </a:p>
          <a:p>
            <a:pPr algn="ctr"/>
            <a:endParaRPr lang="ro-RO" sz="1600" b="1" noProof="0" dirty="0">
              <a:effectLst>
                <a:outerShdw blurRad="38100" dist="38100" dir="2700000" algn="tl">
                  <a:srgbClr val="000000">
                    <a:alpha val="43137"/>
                  </a:srgbClr>
                </a:outerShdw>
              </a:effectLst>
            </a:endParaRPr>
          </a:p>
          <a:p>
            <a:pPr algn="ctr"/>
            <a:endParaRPr lang="ro-RO" sz="1600" b="1" noProof="0" dirty="0">
              <a:effectLst>
                <a:outerShdw blurRad="38100" dist="38100" dir="2700000" algn="tl">
                  <a:srgbClr val="000000">
                    <a:alpha val="43137"/>
                  </a:srgbClr>
                </a:outerShdw>
              </a:effectLst>
            </a:endParaRPr>
          </a:p>
          <a:p>
            <a:pPr algn="ctr"/>
            <a:r>
              <a:rPr lang="ro-RO" sz="1600" b="1" dirty="0">
                <a:effectLst>
                  <a:outerShdw blurRad="38100" dist="38100" dir="2700000" algn="tl">
                    <a:srgbClr val="000000">
                      <a:alpha val="43137"/>
                    </a:srgbClr>
                  </a:outerShdw>
                </a:effectLst>
              </a:rPr>
              <a:t>FORMARE</a:t>
            </a:r>
            <a:endParaRPr lang="ro-RO" sz="1600" b="1" noProof="0" dirty="0">
              <a:effectLst>
                <a:outerShdw blurRad="38100" dist="38100" dir="2700000" algn="tl">
                  <a:srgbClr val="000000">
                    <a:alpha val="43137"/>
                  </a:srgbClr>
                </a:outerShdw>
              </a:effectLst>
            </a:endParaRPr>
          </a:p>
        </p:txBody>
      </p:sp>
      <p:sp>
        <p:nvSpPr>
          <p:cNvPr id="5" name="Rettangolo 4">
            <a:extLst>
              <a:ext uri="{FF2B5EF4-FFF2-40B4-BE49-F238E27FC236}">
                <a16:creationId xmlns:a16="http://schemas.microsoft.com/office/drawing/2014/main" id="{3BC9B72D-A3D4-4542-F8D7-EC4BE5FEA63F}"/>
              </a:ext>
            </a:extLst>
          </p:cNvPr>
          <p:cNvSpPr/>
          <p:nvPr/>
        </p:nvSpPr>
        <p:spPr>
          <a:xfrm>
            <a:off x="3051230" y="2386022"/>
            <a:ext cx="1353929" cy="3674861"/>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endParaRPr lang="ro-RO" sz="1600" b="1" noProof="0" dirty="0"/>
          </a:p>
          <a:p>
            <a:pPr algn="ctr"/>
            <a:r>
              <a:rPr lang="ro-RO" sz="1600" b="1" noProof="0" dirty="0">
                <a:effectLst>
                  <a:outerShdw blurRad="38100" dist="38100" dir="2700000" algn="tl">
                    <a:srgbClr val="000000">
                      <a:alpha val="43137"/>
                    </a:srgbClr>
                  </a:outerShdw>
                </a:effectLst>
              </a:rPr>
              <a:t>PERTURBARE</a:t>
            </a:r>
          </a:p>
        </p:txBody>
      </p:sp>
      <p:sp>
        <p:nvSpPr>
          <p:cNvPr id="6" name="Rettangolo 5">
            <a:extLst>
              <a:ext uri="{FF2B5EF4-FFF2-40B4-BE49-F238E27FC236}">
                <a16:creationId xmlns:a16="http://schemas.microsoft.com/office/drawing/2014/main" id="{8FA5BC56-DCFF-61EA-2ED8-11482FD9F07F}"/>
              </a:ext>
            </a:extLst>
          </p:cNvPr>
          <p:cNvSpPr/>
          <p:nvPr/>
        </p:nvSpPr>
        <p:spPr>
          <a:xfrm>
            <a:off x="4318534" y="2386019"/>
            <a:ext cx="1594586"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o-RO" sz="1600" b="1" noProof="0" dirty="0">
              <a:effectLst>
                <a:outerShdw blurRad="38100" dist="38100" dir="2700000" algn="tl">
                  <a:srgbClr val="000000">
                    <a:alpha val="43137"/>
                  </a:srgbClr>
                </a:outerShdw>
              </a:effectLst>
            </a:endParaRPr>
          </a:p>
          <a:p>
            <a:pPr algn="ctr"/>
            <a:r>
              <a:rPr lang="ro-RO" sz="1600" b="1" dirty="0">
                <a:effectLst>
                  <a:outerShdw blurRad="38100" dist="38100" dir="2700000" algn="tl">
                    <a:srgbClr val="000000">
                      <a:alpha val="43137"/>
                    </a:srgbClr>
                  </a:outerShdw>
                </a:effectLst>
              </a:rPr>
              <a:t>NORMALIZAREA</a:t>
            </a:r>
            <a:endParaRPr lang="ro-RO" sz="1600" b="1" noProof="0" dirty="0">
              <a:effectLst>
                <a:outerShdw blurRad="38100" dist="38100" dir="2700000" algn="tl">
                  <a:srgbClr val="000000">
                    <a:alpha val="43137"/>
                  </a:srgbClr>
                </a:outerShdw>
              </a:effectLst>
            </a:endParaRPr>
          </a:p>
        </p:txBody>
      </p:sp>
      <p:sp>
        <p:nvSpPr>
          <p:cNvPr id="7" name="Rettangolo 6">
            <a:extLst>
              <a:ext uri="{FF2B5EF4-FFF2-40B4-BE49-F238E27FC236}">
                <a16:creationId xmlns:a16="http://schemas.microsoft.com/office/drawing/2014/main" id="{792A1013-5E5A-3D07-4546-8CAAA507EC19}"/>
              </a:ext>
            </a:extLst>
          </p:cNvPr>
          <p:cNvSpPr/>
          <p:nvPr/>
        </p:nvSpPr>
        <p:spPr>
          <a:xfrm>
            <a:off x="5809624" y="2386017"/>
            <a:ext cx="1353929"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ro-RO" sz="1600" b="1" noProof="0" dirty="0">
              <a:effectLst>
                <a:outerShdw blurRad="38100" dist="38100" dir="2700000" algn="tl">
                  <a:srgbClr val="000000">
                    <a:alpha val="43137"/>
                  </a:srgbClr>
                </a:outerShdw>
              </a:effectLst>
            </a:endParaRPr>
          </a:p>
          <a:p>
            <a:pPr algn="ctr"/>
            <a:r>
              <a:rPr lang="ro-RO" sz="1600" b="1" noProof="0" dirty="0">
                <a:effectLst>
                  <a:outerShdw blurRad="38100" dist="38100" dir="2700000" algn="tl">
                    <a:srgbClr val="000000">
                      <a:alpha val="43137"/>
                    </a:srgbClr>
                  </a:outerShdw>
                </a:effectLst>
              </a:rPr>
              <a:t>REALIZAREA SARCINII</a:t>
            </a:r>
          </a:p>
        </p:txBody>
      </p:sp>
      <p:sp>
        <p:nvSpPr>
          <p:cNvPr id="8" name="Rettangolo 7">
            <a:extLst>
              <a:ext uri="{FF2B5EF4-FFF2-40B4-BE49-F238E27FC236}">
                <a16:creationId xmlns:a16="http://schemas.microsoft.com/office/drawing/2014/main" id="{DDC266D1-2082-5528-D894-8A87D98B990E}"/>
              </a:ext>
            </a:extLst>
          </p:cNvPr>
          <p:cNvSpPr/>
          <p:nvPr/>
        </p:nvSpPr>
        <p:spPr>
          <a:xfrm>
            <a:off x="7163554" y="2386013"/>
            <a:ext cx="1353929"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o-RO" sz="1600" b="1" noProof="0" dirty="0"/>
          </a:p>
          <a:p>
            <a:pPr algn="ctr"/>
            <a:r>
              <a:rPr lang="ro-RO" sz="1600" b="1" dirty="0">
                <a:effectLst>
                  <a:outerShdw blurRad="38100" dist="38100" dir="2700000" algn="tl">
                    <a:srgbClr val="000000">
                      <a:alpha val="43137"/>
                    </a:srgbClr>
                  </a:outerShdw>
                </a:effectLst>
              </a:rPr>
              <a:t>DIZOLVAREA</a:t>
            </a:r>
            <a:endParaRPr lang="ro-RO" sz="1600" b="1" noProof="0" dirty="0">
              <a:effectLst>
                <a:outerShdw blurRad="38100" dist="38100" dir="2700000" algn="tl">
                  <a:srgbClr val="000000">
                    <a:alpha val="43137"/>
                  </a:srgbClr>
                </a:outerShdw>
              </a:effectLst>
            </a:endParaRPr>
          </a:p>
          <a:p>
            <a:pPr algn="ctr"/>
            <a:endParaRPr lang="ro-RO" sz="1600" b="1" noProof="0" dirty="0"/>
          </a:p>
          <a:p>
            <a:pPr algn="ctr"/>
            <a:endParaRPr lang="ro-RO" sz="1600" b="1" noProof="0" dirty="0"/>
          </a:p>
          <a:p>
            <a:pPr algn="ctr"/>
            <a:endParaRPr lang="ro-RO" sz="1600" b="1" noProof="0" dirty="0"/>
          </a:p>
        </p:txBody>
      </p:sp>
      <p:sp>
        <p:nvSpPr>
          <p:cNvPr id="13" name="Footer Placeholder 4">
            <a:extLst>
              <a:ext uri="{FF2B5EF4-FFF2-40B4-BE49-F238E27FC236}">
                <a16:creationId xmlns:a16="http://schemas.microsoft.com/office/drawing/2014/main" id="{62B6C9AE-678C-E7B7-F51D-3BA03C5B4C6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
        <p:nvSpPr>
          <p:cNvPr id="14" name="Figura a mano libera 13">
            <a:extLst>
              <a:ext uri="{FF2B5EF4-FFF2-40B4-BE49-F238E27FC236}">
                <a16:creationId xmlns:a16="http://schemas.microsoft.com/office/drawing/2014/main" id="{2E27CE84-47D6-A043-E9D3-FBAFC4EF1D9F}"/>
              </a:ext>
            </a:extLst>
          </p:cNvPr>
          <p:cNvSpPr/>
          <p:nvPr/>
        </p:nvSpPr>
        <p:spPr>
          <a:xfrm>
            <a:off x="2252523" y="3167856"/>
            <a:ext cx="5532234" cy="2433166"/>
          </a:xfrm>
          <a:custGeom>
            <a:avLst/>
            <a:gdLst>
              <a:gd name="connsiteX0" fmla="*/ 5532234 w 5532234"/>
              <a:gd name="connsiteY0" fmla="*/ 712166 h 2433166"/>
              <a:gd name="connsiteX1" fmla="*/ 4197704 w 5532234"/>
              <a:gd name="connsiteY1" fmla="*/ 7830 h 2433166"/>
              <a:gd name="connsiteX2" fmla="*/ 2912601 w 5532234"/>
              <a:gd name="connsiteY2" fmla="*/ 1119939 h 2433166"/>
              <a:gd name="connsiteX3" fmla="*/ 1516288 w 5532234"/>
              <a:gd name="connsiteY3" fmla="*/ 2429755 h 2433166"/>
              <a:gd name="connsiteX4" fmla="*/ 144688 w 5532234"/>
              <a:gd name="connsiteY4" fmla="*/ 1527712 h 2433166"/>
              <a:gd name="connsiteX5" fmla="*/ 107618 w 5532234"/>
              <a:gd name="connsiteY5" fmla="*/ 1515355 h 243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2234" h="2433166">
                <a:moveTo>
                  <a:pt x="5532234" y="712166"/>
                </a:moveTo>
                <a:cubicBezTo>
                  <a:pt x="5083271" y="326017"/>
                  <a:pt x="4634309" y="-60132"/>
                  <a:pt x="4197704" y="7830"/>
                </a:cubicBezTo>
                <a:cubicBezTo>
                  <a:pt x="3761099" y="75792"/>
                  <a:pt x="3359504" y="716285"/>
                  <a:pt x="2912601" y="1119939"/>
                </a:cubicBezTo>
                <a:cubicBezTo>
                  <a:pt x="2465698" y="1523593"/>
                  <a:pt x="1977607" y="2361793"/>
                  <a:pt x="1516288" y="2429755"/>
                </a:cubicBezTo>
                <a:cubicBezTo>
                  <a:pt x="1054969" y="2497717"/>
                  <a:pt x="144688" y="1527712"/>
                  <a:pt x="144688" y="1527712"/>
                </a:cubicBezTo>
                <a:cubicBezTo>
                  <a:pt x="-90090" y="1375312"/>
                  <a:pt x="8764" y="1445333"/>
                  <a:pt x="107618" y="1515355"/>
                </a:cubicBezTo>
              </a:path>
            </a:pathLst>
          </a:custGeom>
          <a:noFill/>
          <a:ln w="317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o-RO" noProof="0" dirty="0"/>
          </a:p>
        </p:txBody>
      </p:sp>
    </p:spTree>
    <p:extLst>
      <p:ext uri="{BB962C8B-B14F-4D97-AF65-F5344CB8AC3E}">
        <p14:creationId xmlns:p14="http://schemas.microsoft.com/office/powerpoint/2010/main" val="3507749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156D310-6ACE-8B2F-AF58-0A90F3EC97AB}"/>
              </a:ext>
            </a:extLst>
          </p:cNvPr>
          <p:cNvSpPr>
            <a:spLocks noGrp="1"/>
          </p:cNvSpPr>
          <p:nvPr>
            <p:ph type="title"/>
          </p:nvPr>
        </p:nvSpPr>
        <p:spPr>
          <a:xfrm>
            <a:off x="383973" y="800738"/>
            <a:ext cx="6466646" cy="895547"/>
          </a:xfrm>
        </p:spPr>
        <p:txBody>
          <a:bodyPr/>
          <a:lstStyle/>
          <a:p>
            <a:r>
              <a:rPr lang="ro-RO" b="1" dirty="0"/>
              <a:t>Etapele Vieții de Grup</a:t>
            </a:r>
          </a:p>
        </p:txBody>
      </p:sp>
      <p:sp>
        <p:nvSpPr>
          <p:cNvPr id="3" name="Segnaposto contenuto 2">
            <a:extLst>
              <a:ext uri="{FF2B5EF4-FFF2-40B4-BE49-F238E27FC236}">
                <a16:creationId xmlns:a16="http://schemas.microsoft.com/office/drawing/2014/main" id="{0302B729-F3A8-A6F0-5157-C497BF1CBC2C}"/>
              </a:ext>
            </a:extLst>
          </p:cNvPr>
          <p:cNvSpPr>
            <a:spLocks noGrp="1"/>
          </p:cNvSpPr>
          <p:nvPr>
            <p:ph sz="half" idx="1"/>
          </p:nvPr>
        </p:nvSpPr>
        <p:spPr>
          <a:xfrm>
            <a:off x="383973" y="2145263"/>
            <a:ext cx="9685900" cy="4357344"/>
          </a:xfrm>
        </p:spPr>
        <p:txBody>
          <a:bodyPr/>
          <a:lstStyle/>
          <a:p>
            <a:pPr marL="0" indent="0" algn="just">
              <a:buNone/>
            </a:pPr>
            <a:r>
              <a:rPr lang="ro-RO" sz="2400" b="1" noProof="0" dirty="0"/>
              <a:t>Etapa 1: Formarea </a:t>
            </a:r>
          </a:p>
          <a:p>
            <a:pPr algn="just">
              <a:buClr>
                <a:srgbClr val="1A75DB"/>
              </a:buClr>
            </a:pPr>
            <a:r>
              <a:rPr lang="ro-RO" sz="2400" noProof="0" dirty="0"/>
              <a:t>Aceasta este etapa </a:t>
            </a:r>
            <a:r>
              <a:rPr lang="ro-RO" sz="2400" dirty="0"/>
              <a:t>în care se „sparge gheața”.</a:t>
            </a:r>
            <a:endParaRPr lang="ro-RO" sz="2400" noProof="0" dirty="0"/>
          </a:p>
          <a:p>
            <a:pPr algn="just">
              <a:buClr>
                <a:srgbClr val="1A75DB"/>
              </a:buClr>
            </a:pPr>
            <a:r>
              <a:rPr lang="ro-RO" sz="2400" noProof="0" dirty="0"/>
              <a:t>În această etapă, membrii grupului tind să fie nesiguri față de rolul, responsabilitatea și scopurile lor. </a:t>
            </a:r>
          </a:p>
          <a:p>
            <a:pPr algn="just">
              <a:buClr>
                <a:srgbClr val="1A75DB"/>
              </a:buClr>
            </a:pPr>
            <a:r>
              <a:rPr lang="ro-RO" sz="2400" noProof="0" dirty="0"/>
              <a:t>Este o etapă caracterizată de un nivel </a:t>
            </a:r>
            <a:r>
              <a:rPr lang="ro-RO" sz="2400" dirty="0"/>
              <a:t>crescut de nesiguranță cu privire la scopul, structura și conducerea grupului.</a:t>
            </a:r>
            <a:endParaRPr lang="ro-RO" sz="2400" noProof="0" dirty="0"/>
          </a:p>
          <a:p>
            <a:pPr algn="just">
              <a:buClr>
                <a:srgbClr val="1A75DB"/>
              </a:buClr>
            </a:pPr>
            <a:r>
              <a:rPr lang="ro-RO" sz="2400" noProof="0" dirty="0"/>
              <a:t>Încrederea între membri este scăzută, oamenii nu-și exprimă opiniile deoarece ei nu se cunosc unul pe celălalt și neîncrederea este prezentă.</a:t>
            </a:r>
          </a:p>
          <a:p>
            <a:pPr algn="just">
              <a:buClr>
                <a:srgbClr val="1A75DB"/>
              </a:buClr>
            </a:pPr>
            <a:r>
              <a:rPr lang="ro-RO" sz="2400" noProof="0" dirty="0"/>
              <a:t>Toți membrii grupului își îndreaptă privirea spre liderul echipei pentru a putea înțelege de ce sunt necesare prezența și experiența lor în domeniu. </a:t>
            </a:r>
          </a:p>
        </p:txBody>
      </p:sp>
      <p:sp>
        <p:nvSpPr>
          <p:cNvPr id="4" name="Footer Placeholder 4">
            <a:extLst>
              <a:ext uri="{FF2B5EF4-FFF2-40B4-BE49-F238E27FC236}">
                <a16:creationId xmlns:a16="http://schemas.microsoft.com/office/drawing/2014/main" id="{3E085579-66E2-9390-B088-E7D4614B638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2342669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4D4B60D-A8A1-2687-9310-23529C994368}"/>
              </a:ext>
            </a:extLst>
          </p:cNvPr>
          <p:cNvSpPr>
            <a:spLocks noGrp="1"/>
          </p:cNvSpPr>
          <p:nvPr>
            <p:ph sz="half" idx="1"/>
          </p:nvPr>
        </p:nvSpPr>
        <p:spPr>
          <a:xfrm>
            <a:off x="556931" y="2487731"/>
            <a:ext cx="9664755" cy="3586497"/>
          </a:xfrm>
        </p:spPr>
        <p:txBody>
          <a:bodyPr/>
          <a:lstStyle/>
          <a:p>
            <a:pPr marL="0" indent="0" algn="just">
              <a:buNone/>
            </a:pPr>
            <a:r>
              <a:rPr lang="ro-RO" sz="2400" b="1" noProof="0" dirty="0"/>
              <a:t>Etapa 2: </a:t>
            </a:r>
            <a:r>
              <a:rPr lang="ro-RO" sz="2400" b="1" dirty="0"/>
              <a:t>Perturbarea</a:t>
            </a:r>
            <a:endParaRPr lang="ro-RO" sz="2400" b="1" noProof="0" dirty="0"/>
          </a:p>
          <a:p>
            <a:pPr algn="just">
              <a:buClr>
                <a:srgbClr val="1A75DB"/>
              </a:buClr>
            </a:pPr>
            <a:r>
              <a:rPr lang="ro-RO" sz="2400" noProof="0" dirty="0"/>
              <a:t>Aceasta este „perioada de probă”. </a:t>
            </a:r>
          </a:p>
          <a:p>
            <a:pPr algn="just">
              <a:buClr>
                <a:srgbClr val="1A75DB"/>
              </a:buClr>
            </a:pPr>
            <a:r>
              <a:rPr lang="ro-RO" sz="2400" noProof="0" dirty="0"/>
              <a:t>În această etapă, nivelul de încredere între membrii grupului este încă scăzut. Nu se știe dacă îndeplinirea, ca și echipă, a sarcinii atribuite, îi permite individului să lucreze mai bine. Nici nu este sigur dacă munca este mai complexă pentru că, pe lângă sarcina profesională, este necesară investirea de energie în gestionarea relațiilor sociale.</a:t>
            </a:r>
          </a:p>
          <a:p>
            <a:pPr algn="just">
              <a:buClr>
                <a:srgbClr val="1A75DB"/>
              </a:buClr>
            </a:pPr>
            <a:r>
              <a:rPr lang="ro-RO" sz="2400" noProof="0" dirty="0"/>
              <a:t>Apar diferențe </a:t>
            </a:r>
            <a:r>
              <a:rPr lang="ro-RO" sz="2400" dirty="0"/>
              <a:t>legate de </a:t>
            </a:r>
            <a:r>
              <a:rPr lang="ro-RO" sz="2400" i="1" dirty="0"/>
              <a:t>CE</a:t>
            </a:r>
            <a:r>
              <a:rPr lang="ro-RO" sz="2400" dirty="0"/>
              <a:t> ar trebui făcut și </a:t>
            </a:r>
            <a:r>
              <a:rPr lang="ro-RO" sz="2400" i="1" dirty="0"/>
              <a:t>CUM</a:t>
            </a:r>
            <a:r>
              <a:rPr lang="ro-RO" sz="2400" dirty="0"/>
              <a:t> ar trebui procedat.</a:t>
            </a:r>
            <a:endParaRPr lang="ro-RO" sz="2400" noProof="0" dirty="0"/>
          </a:p>
        </p:txBody>
      </p:sp>
      <p:sp>
        <p:nvSpPr>
          <p:cNvPr id="4" name="Titolo 1">
            <a:extLst>
              <a:ext uri="{FF2B5EF4-FFF2-40B4-BE49-F238E27FC236}">
                <a16:creationId xmlns:a16="http://schemas.microsoft.com/office/drawing/2014/main" id="{0335436E-52D6-316F-E4BC-3C2D80B9B6C0}"/>
              </a:ext>
            </a:extLst>
          </p:cNvPr>
          <p:cNvSpPr>
            <a:spLocks noGrp="1"/>
          </p:cNvSpPr>
          <p:nvPr>
            <p:ph type="title"/>
          </p:nvPr>
        </p:nvSpPr>
        <p:spPr>
          <a:xfrm>
            <a:off x="556931" y="881758"/>
            <a:ext cx="5410844" cy="830375"/>
          </a:xfrm>
        </p:spPr>
        <p:txBody>
          <a:bodyPr/>
          <a:lstStyle/>
          <a:p>
            <a:r>
              <a:rPr kumimoji="0" lang="ro-RO" sz="3600" b="1" i="0" u="none" strike="noStrike" kern="1200" cap="none" spc="0" normalizeH="0" baseline="0" noProof="0" dirty="0">
                <a:ln>
                  <a:noFill/>
                </a:ln>
                <a:solidFill>
                  <a:srgbClr val="1A75DB"/>
                </a:solidFill>
                <a:effectLst/>
                <a:uLnTx/>
                <a:uFillTx/>
                <a:latin typeface="Calibri" panose="020F0502020204030204"/>
                <a:ea typeface="+mj-ea"/>
                <a:cs typeface="+mj-cs"/>
              </a:rPr>
              <a:t>Etapele Vieții de Grup</a:t>
            </a:r>
            <a:endParaRPr lang="ro-RO" b="1" noProof="0" dirty="0"/>
          </a:p>
        </p:txBody>
      </p:sp>
      <p:sp>
        <p:nvSpPr>
          <p:cNvPr id="2" name="Footer Placeholder 4">
            <a:extLst>
              <a:ext uri="{FF2B5EF4-FFF2-40B4-BE49-F238E27FC236}">
                <a16:creationId xmlns:a16="http://schemas.microsoft.com/office/drawing/2014/main" id="{6B7F6298-EA40-53A9-B3C7-95C715B302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3848659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2F3F3-9526-A77B-8755-480742DBFA6B}"/>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BE54E582-A3A5-53C2-8717-AC0B8D3F7E0E}"/>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Echipa lucrează la introducerea teleconsultației în ce stadiu de dezvoltare al grupului? Ce este tipic pentru acest stadiu? </a:t>
            </a:r>
          </a:p>
          <a:p>
            <a:pPr marL="342900" lvl="0" indent="-342900">
              <a:lnSpc>
                <a:spcPct val="107000"/>
              </a:lnSpc>
              <a:buFont typeface="+mj-lt"/>
              <a:buAutoNum type="arabicPeriod"/>
            </a:pPr>
            <a:r>
              <a:rPr lang="ro-RO" sz="2600" b="1" kern="100" dirty="0">
                <a:latin typeface="Aptos" panose="020B0004020202020204" pitchFamily="34" charset="0"/>
                <a:ea typeface="Aptos" panose="020B0004020202020204" pitchFamily="34" charset="0"/>
                <a:cs typeface="Times New Roman" panose="02020603050405020304" pitchFamily="18" charset="0"/>
              </a:rPr>
              <a:t>În materialul de învățare e-</a:t>
            </a:r>
            <a:r>
              <a:rPr lang="ro-RO" sz="2600" b="1" kern="100" dirty="0" err="1">
                <a:latin typeface="Aptos" panose="020B0004020202020204" pitchFamily="34" charset="0"/>
                <a:ea typeface="Aptos" panose="020B0004020202020204" pitchFamily="34" charset="0"/>
                <a:cs typeface="Times New Roman" panose="02020603050405020304" pitchFamily="18" charset="0"/>
              </a:rPr>
              <a:t>learning</a:t>
            </a:r>
            <a:r>
              <a:rPr lang="ro-RO" sz="2600" b="1" kern="100" dirty="0">
                <a:latin typeface="Aptos" panose="020B0004020202020204" pitchFamily="34" charset="0"/>
                <a:ea typeface="Aptos" panose="020B0004020202020204" pitchFamily="34" charset="0"/>
                <a:cs typeface="Times New Roman" panose="02020603050405020304" pitchFamily="18" charset="0"/>
              </a:rPr>
              <a:t>, vi s-au prezentat cele cinci tipuri de conflict. De care tip/tipuri aparține conflictul dintre Adam și Dora? De ce? </a:t>
            </a:r>
          </a:p>
          <a:p>
            <a:pPr marL="342900" lvl="0" indent="-342900">
              <a:lnSpc>
                <a:spcPct val="107000"/>
              </a:lnSpc>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Alcătuiți o propunere cu 5 puncte pentru </a:t>
            </a:r>
            <a:r>
              <a:rPr lang="ro-RO" sz="2600" kern="100" dirty="0" err="1">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Linda</a:t>
            </a: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 și Dr. Edwards pentru următoarea ședință a grupului de lucru. </a:t>
            </a:r>
          </a:p>
          <a:p>
            <a:pPr marL="342900" lvl="0" indent="-342900">
              <a:lnSpc>
                <a:spcPct val="107000"/>
              </a:lnSpc>
              <a:spcAft>
                <a:spcPts val="800"/>
              </a:spcAft>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Cum credeți că sunt afectate dinamicile de faptul că grupul de lucru s-a putut întâlni doar online?</a:t>
            </a:r>
          </a:p>
        </p:txBody>
      </p:sp>
      <p:sp>
        <p:nvSpPr>
          <p:cNvPr id="4" name="Cím 1">
            <a:extLst>
              <a:ext uri="{FF2B5EF4-FFF2-40B4-BE49-F238E27FC236}">
                <a16:creationId xmlns:a16="http://schemas.microsoft.com/office/drawing/2014/main" id="{E37F8933-25B7-BCB7-D097-4A7CF56374D4}"/>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ro-RO" dirty="0"/>
              <a:t>Exercițiu în grup de teleconsultație –</a:t>
            </a:r>
            <a:br>
              <a:rPr lang="ro-RO" dirty="0"/>
            </a:br>
            <a:r>
              <a:rPr lang="ro-RO" dirty="0"/>
              <a:t>Întrebările exercițiului online</a:t>
            </a:r>
          </a:p>
        </p:txBody>
      </p:sp>
    </p:spTree>
    <p:extLst>
      <p:ext uri="{BB962C8B-B14F-4D97-AF65-F5344CB8AC3E}">
        <p14:creationId xmlns:p14="http://schemas.microsoft.com/office/powerpoint/2010/main" val="69796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5508AD5-D66F-B518-38DD-BE255165BB1A}"/>
              </a:ext>
            </a:extLst>
          </p:cNvPr>
          <p:cNvSpPr>
            <a:spLocks noGrp="1"/>
          </p:cNvSpPr>
          <p:nvPr>
            <p:ph type="title"/>
          </p:nvPr>
        </p:nvSpPr>
        <p:spPr>
          <a:xfrm>
            <a:off x="4063485" y="1819856"/>
            <a:ext cx="6418272" cy="1210736"/>
          </a:xfrm>
        </p:spPr>
        <p:txBody>
          <a:bodyPr/>
          <a:lstStyle/>
          <a:p>
            <a:pPr algn="ctr"/>
            <a:r>
              <a:rPr lang="ro-RO" b="1" i="0" noProof="0" dirty="0">
                <a:solidFill>
                  <a:srgbClr val="1A75DB"/>
                </a:solidFill>
                <a:effectLst/>
              </a:rPr>
              <a:t>Tipurile de Conflict în Domeniul Sănătății</a:t>
            </a:r>
            <a:br>
              <a:rPr lang="ro-RO" b="1" i="0" noProof="0" dirty="0">
                <a:solidFill>
                  <a:srgbClr val="1A75DB"/>
                </a:solidFill>
                <a:effectLst/>
              </a:rPr>
            </a:br>
            <a:br>
              <a:rPr lang="ro-RO" b="1" noProof="0" dirty="0">
                <a:solidFill>
                  <a:srgbClr val="1A75DB"/>
                </a:solidFill>
              </a:rPr>
            </a:br>
            <a:r>
              <a:rPr lang="ro-RO" b="1" noProof="0" dirty="0">
                <a:solidFill>
                  <a:srgbClr val="1A75DB"/>
                </a:solidFill>
              </a:rPr>
              <a:t>Conflicte informaționale</a:t>
            </a:r>
            <a:br>
              <a:rPr lang="ro-RO" b="1" noProof="0" dirty="0">
                <a:solidFill>
                  <a:srgbClr val="1A75DB"/>
                </a:solidFill>
              </a:rPr>
            </a:br>
            <a:r>
              <a:rPr lang="ro-RO" b="1" noProof="0" dirty="0">
                <a:solidFill>
                  <a:srgbClr val="1A75DB"/>
                </a:solidFill>
              </a:rPr>
              <a:t>Conflicte de valori</a:t>
            </a:r>
            <a:br>
              <a:rPr lang="ro-RO" b="1" noProof="0" dirty="0">
                <a:solidFill>
                  <a:srgbClr val="1A75DB"/>
                </a:solidFill>
              </a:rPr>
            </a:br>
            <a:r>
              <a:rPr lang="ro-RO" b="1" noProof="0" dirty="0">
                <a:solidFill>
                  <a:srgbClr val="1A75DB"/>
                </a:solidFill>
              </a:rPr>
              <a:t>Conflicte de interes</a:t>
            </a:r>
            <a:br>
              <a:rPr lang="ro-RO" b="1" noProof="0" dirty="0">
                <a:solidFill>
                  <a:srgbClr val="1A75DB"/>
                </a:solidFill>
              </a:rPr>
            </a:br>
            <a:r>
              <a:rPr lang="ro-RO" b="1" noProof="0" dirty="0">
                <a:solidFill>
                  <a:srgbClr val="1A75DB"/>
                </a:solidFill>
              </a:rPr>
              <a:t>Conflicte relaționale</a:t>
            </a:r>
            <a:br>
              <a:rPr lang="ro-RO" b="1" noProof="0" dirty="0">
                <a:solidFill>
                  <a:srgbClr val="1A75DB"/>
                </a:solidFill>
              </a:rPr>
            </a:br>
            <a:r>
              <a:rPr lang="ro-RO" b="1" noProof="0" dirty="0">
                <a:solidFill>
                  <a:srgbClr val="1A75DB"/>
                </a:solidFill>
              </a:rPr>
              <a:t>Conflicte structurale</a:t>
            </a:r>
            <a:endParaRPr lang="ro-RO" noProof="0" dirty="0">
              <a:solidFill>
                <a:srgbClr val="1A75DB"/>
              </a:solidFill>
            </a:endParaRPr>
          </a:p>
        </p:txBody>
      </p:sp>
      <p:sp>
        <p:nvSpPr>
          <p:cNvPr id="3" name="Footer Placeholder 4">
            <a:extLst>
              <a:ext uri="{FF2B5EF4-FFF2-40B4-BE49-F238E27FC236}">
                <a16:creationId xmlns:a16="http://schemas.microsoft.com/office/drawing/2014/main" id="{FF55C0D9-729C-208F-332A-CF02A3694E60}"/>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1948226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B5AD-9259-3B2C-6386-4CE656EDB80A}"/>
              </a:ext>
            </a:extLst>
          </p:cNvPr>
          <p:cNvSpPr>
            <a:spLocks noGrp="1"/>
          </p:cNvSpPr>
          <p:nvPr>
            <p:ph type="title"/>
          </p:nvPr>
        </p:nvSpPr>
        <p:spPr>
          <a:xfrm>
            <a:off x="364717" y="1415733"/>
            <a:ext cx="5247317" cy="715437"/>
          </a:xfrm>
        </p:spPr>
        <p:txBody>
          <a:bodyPr anchor="b">
            <a:normAutofit/>
          </a:bodyPr>
          <a:lstStyle/>
          <a:p>
            <a:r>
              <a:rPr lang="ro-RO" b="1" noProof="0" dirty="0"/>
              <a:t>Conflictele informaționale</a:t>
            </a:r>
          </a:p>
        </p:txBody>
      </p:sp>
      <p:graphicFrame>
        <p:nvGraphicFramePr>
          <p:cNvPr id="5" name="Content Placeholder 2">
            <a:extLst>
              <a:ext uri="{FF2B5EF4-FFF2-40B4-BE49-F238E27FC236}">
                <a16:creationId xmlns:a16="http://schemas.microsoft.com/office/drawing/2014/main" id="{50985AFA-AD66-AD2D-BD80-DDA124707683}"/>
              </a:ext>
            </a:extLst>
          </p:cNvPr>
          <p:cNvGraphicFramePr>
            <a:graphicFrameLocks noGrp="1"/>
          </p:cNvGraphicFramePr>
          <p:nvPr>
            <p:ph sz="half" idx="1"/>
            <p:extLst>
              <p:ext uri="{D42A27DB-BD31-4B8C-83A1-F6EECF244321}">
                <p14:modId xmlns:p14="http://schemas.microsoft.com/office/powerpoint/2010/main" val="1400470707"/>
              </p:ext>
            </p:extLst>
          </p:nvPr>
        </p:nvGraphicFramePr>
        <p:xfrm>
          <a:off x="364717" y="2131170"/>
          <a:ext cx="10070329"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A7D09291-5A3E-30A4-6B5C-E8D544B9680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3279161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9E18A-55DD-7928-52D5-1145FB07C2BC}"/>
              </a:ext>
            </a:extLst>
          </p:cNvPr>
          <p:cNvSpPr>
            <a:spLocks noGrp="1"/>
          </p:cNvSpPr>
          <p:nvPr>
            <p:ph type="title"/>
          </p:nvPr>
        </p:nvSpPr>
        <p:spPr>
          <a:xfrm>
            <a:off x="556931" y="1500035"/>
            <a:ext cx="4217463" cy="716688"/>
          </a:xfrm>
        </p:spPr>
        <p:txBody>
          <a:bodyPr anchor="b">
            <a:normAutofit/>
          </a:bodyPr>
          <a:lstStyle/>
          <a:p>
            <a:r>
              <a:rPr lang="ro-RO" b="1" dirty="0"/>
              <a:t>Conflictele de valori</a:t>
            </a:r>
            <a:r>
              <a:rPr lang="ro-RO" b="1" noProof="0" dirty="0"/>
              <a:t> </a:t>
            </a:r>
          </a:p>
        </p:txBody>
      </p:sp>
      <p:graphicFrame>
        <p:nvGraphicFramePr>
          <p:cNvPr id="5" name="Content Placeholder 2">
            <a:extLst>
              <a:ext uri="{FF2B5EF4-FFF2-40B4-BE49-F238E27FC236}">
                <a16:creationId xmlns:a16="http://schemas.microsoft.com/office/drawing/2014/main" id="{C10FA6D5-F0D9-84E7-CF60-415A61215F88}"/>
              </a:ext>
            </a:extLst>
          </p:cNvPr>
          <p:cNvGraphicFramePr>
            <a:graphicFrameLocks noGrp="1"/>
          </p:cNvGraphicFramePr>
          <p:nvPr>
            <p:ph sz="half" idx="1"/>
            <p:extLst>
              <p:ext uri="{D42A27DB-BD31-4B8C-83A1-F6EECF244321}">
                <p14:modId xmlns:p14="http://schemas.microsoft.com/office/powerpoint/2010/main" val="996865762"/>
              </p:ext>
            </p:extLst>
          </p:nvPr>
        </p:nvGraphicFramePr>
        <p:xfrm>
          <a:off x="556931" y="2216723"/>
          <a:ext cx="9685900"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9DADD9EF-9722-6859-F29C-BB9F421A5F7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4037082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5FC1-0B2E-F9AC-856A-BCB30FA10BC5}"/>
              </a:ext>
            </a:extLst>
          </p:cNvPr>
          <p:cNvSpPr>
            <a:spLocks noGrp="1"/>
          </p:cNvSpPr>
          <p:nvPr>
            <p:ph type="title"/>
          </p:nvPr>
        </p:nvSpPr>
        <p:spPr>
          <a:xfrm>
            <a:off x="556931" y="1798320"/>
            <a:ext cx="4245851" cy="697454"/>
          </a:xfrm>
        </p:spPr>
        <p:txBody>
          <a:bodyPr/>
          <a:lstStyle/>
          <a:p>
            <a:r>
              <a:rPr lang="ro-RO" b="1" noProof="0" dirty="0"/>
              <a:t>Conflictele de interes</a:t>
            </a:r>
          </a:p>
        </p:txBody>
      </p:sp>
      <p:sp>
        <p:nvSpPr>
          <p:cNvPr id="4" name="Rectangle: Rounded Corners 3">
            <a:extLst>
              <a:ext uri="{FF2B5EF4-FFF2-40B4-BE49-F238E27FC236}">
                <a16:creationId xmlns:a16="http://schemas.microsoft.com/office/drawing/2014/main" id="{5EE82754-81A7-305A-C88B-F5BEB22BA619}"/>
              </a:ext>
            </a:extLst>
          </p:cNvPr>
          <p:cNvSpPr/>
          <p:nvPr/>
        </p:nvSpPr>
        <p:spPr>
          <a:xfrm>
            <a:off x="556931" y="2990317"/>
            <a:ext cx="9685900" cy="98228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r>
              <a:rPr lang="ro-RO" sz="2400" noProof="0" dirty="0"/>
              <a:t>	</a:t>
            </a:r>
            <a:r>
              <a:rPr lang="ro-RO" sz="2400" dirty="0"/>
              <a:t>       </a:t>
            </a:r>
            <a:r>
              <a:rPr lang="ro-RO" sz="2800" noProof="0" dirty="0"/>
              <a:t>	</a:t>
            </a:r>
            <a:r>
              <a:rPr lang="ro-RO" sz="2400" noProof="0" dirty="0"/>
              <a:t>Concurența pentru nevoi sau resurse precum bani sau timp. </a:t>
            </a:r>
            <a:endParaRPr lang="ro-RO" sz="2800" noProof="0" dirty="0"/>
          </a:p>
        </p:txBody>
      </p:sp>
      <p:pic>
        <p:nvPicPr>
          <p:cNvPr id="6" name="Graphic 5" descr="Flying Money outline">
            <a:extLst>
              <a:ext uri="{FF2B5EF4-FFF2-40B4-BE49-F238E27FC236}">
                <a16:creationId xmlns:a16="http://schemas.microsoft.com/office/drawing/2014/main" id="{6602FA6A-6FDC-8BBF-4E10-8C906A6229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3086" y="3050849"/>
            <a:ext cx="861219" cy="861219"/>
          </a:xfrm>
          <a:prstGeom prst="rect">
            <a:avLst/>
          </a:prstGeom>
        </p:spPr>
      </p:pic>
      <p:sp>
        <p:nvSpPr>
          <p:cNvPr id="5" name="Footer Placeholder 4">
            <a:extLst>
              <a:ext uri="{FF2B5EF4-FFF2-40B4-BE49-F238E27FC236}">
                <a16:creationId xmlns:a16="http://schemas.microsoft.com/office/drawing/2014/main" id="{71ABBE6E-6DE8-AF61-7DE2-63358FE8A22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742888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62280-DB46-B208-8444-13412CD40DF4}"/>
              </a:ext>
            </a:extLst>
          </p:cNvPr>
          <p:cNvSpPr>
            <a:spLocks noGrp="1"/>
          </p:cNvSpPr>
          <p:nvPr>
            <p:ph type="title"/>
          </p:nvPr>
        </p:nvSpPr>
        <p:spPr>
          <a:xfrm>
            <a:off x="603457" y="1631724"/>
            <a:ext cx="6698595" cy="808320"/>
          </a:xfrm>
        </p:spPr>
        <p:txBody>
          <a:bodyPr anchor="b">
            <a:normAutofit/>
          </a:bodyPr>
          <a:lstStyle/>
          <a:p>
            <a:r>
              <a:rPr kumimoji="0" lang="ro-RO" sz="4000" b="1" i="0" u="none" strike="noStrike" kern="1200" cap="none" spc="0" normalizeH="0" baseline="0" noProof="0" dirty="0">
                <a:ln>
                  <a:noFill/>
                </a:ln>
                <a:solidFill>
                  <a:srgbClr val="1A75DB"/>
                </a:solidFill>
                <a:effectLst/>
                <a:uLnTx/>
                <a:uFillTx/>
                <a:latin typeface="Calibri" panose="020F0502020204030204"/>
                <a:ea typeface="+mj-ea"/>
                <a:cs typeface="+mj-cs"/>
              </a:rPr>
              <a:t>Conflictele relaționale</a:t>
            </a:r>
            <a:endParaRPr lang="ro-RO" b="1" strike="sngStrike" noProof="0" dirty="0"/>
          </a:p>
        </p:txBody>
      </p:sp>
      <p:graphicFrame>
        <p:nvGraphicFramePr>
          <p:cNvPr id="5" name="Content Placeholder 2">
            <a:extLst>
              <a:ext uri="{FF2B5EF4-FFF2-40B4-BE49-F238E27FC236}">
                <a16:creationId xmlns:a16="http://schemas.microsoft.com/office/drawing/2014/main" id="{4344DF3E-618F-63D1-479E-4FF290F5422A}"/>
              </a:ext>
            </a:extLst>
          </p:cNvPr>
          <p:cNvGraphicFramePr>
            <a:graphicFrameLocks noGrp="1"/>
          </p:cNvGraphicFramePr>
          <p:nvPr>
            <p:ph sz="half" idx="1"/>
            <p:extLst>
              <p:ext uri="{D42A27DB-BD31-4B8C-83A1-F6EECF244321}">
                <p14:modId xmlns:p14="http://schemas.microsoft.com/office/powerpoint/2010/main" val="1881924549"/>
              </p:ext>
            </p:extLst>
          </p:nvPr>
        </p:nvGraphicFramePr>
        <p:xfrm>
          <a:off x="603457" y="2402891"/>
          <a:ext cx="9534837" cy="3595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9584BA3-299A-33D5-5F3D-835F58FF949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654883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7A1FE-CF05-048D-4FE7-4A8021C41702}"/>
              </a:ext>
            </a:extLst>
          </p:cNvPr>
          <p:cNvSpPr>
            <a:spLocks noGrp="1"/>
          </p:cNvSpPr>
          <p:nvPr>
            <p:ph type="title"/>
          </p:nvPr>
        </p:nvSpPr>
        <p:spPr>
          <a:xfrm>
            <a:off x="603457" y="1898106"/>
            <a:ext cx="4374943" cy="644317"/>
          </a:xfrm>
        </p:spPr>
        <p:txBody>
          <a:bodyPr anchor="b">
            <a:normAutofit/>
          </a:bodyPr>
          <a:lstStyle/>
          <a:p>
            <a:r>
              <a:rPr lang="ro-RO" b="1" noProof="0" dirty="0"/>
              <a:t>Conflictele structurale</a:t>
            </a:r>
          </a:p>
        </p:txBody>
      </p:sp>
      <p:graphicFrame>
        <p:nvGraphicFramePr>
          <p:cNvPr id="5" name="Content Placeholder 2">
            <a:extLst>
              <a:ext uri="{FF2B5EF4-FFF2-40B4-BE49-F238E27FC236}">
                <a16:creationId xmlns:a16="http://schemas.microsoft.com/office/drawing/2014/main" id="{9D09D099-CA68-8A3F-FC86-B74EC0A5FA1B}"/>
              </a:ext>
            </a:extLst>
          </p:cNvPr>
          <p:cNvGraphicFramePr>
            <a:graphicFrameLocks noGrp="1"/>
          </p:cNvGraphicFramePr>
          <p:nvPr>
            <p:ph sz="half" idx="1"/>
            <p:extLst>
              <p:ext uri="{D42A27DB-BD31-4B8C-83A1-F6EECF244321}">
                <p14:modId xmlns:p14="http://schemas.microsoft.com/office/powerpoint/2010/main" val="2425887053"/>
              </p:ext>
            </p:extLst>
          </p:nvPr>
        </p:nvGraphicFramePr>
        <p:xfrm>
          <a:off x="603457" y="2696636"/>
          <a:ext cx="9685900" cy="3274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E0E0EAE-8068-B366-7FAD-C8B6F17BBF0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3973667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DEEBF-B203-9B29-9B32-3DE78AFC48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4CE852C-506F-2233-CE89-39E3C91559C6}"/>
              </a:ext>
            </a:extLst>
          </p:cNvPr>
          <p:cNvSpPr>
            <a:spLocks noGrp="1"/>
          </p:cNvSpPr>
          <p:nvPr>
            <p:ph type="title"/>
          </p:nvPr>
        </p:nvSpPr>
        <p:spPr>
          <a:xfrm>
            <a:off x="146257" y="-109312"/>
            <a:ext cx="10045958" cy="993805"/>
          </a:xfrm>
        </p:spPr>
        <p:txBody>
          <a:bodyPr/>
          <a:lstStyle/>
          <a:p>
            <a:r>
              <a:rPr lang="ro-RO" sz="2800" noProof="0" dirty="0"/>
              <a:t>Teleconsultația Episodul Următor 		</a:t>
            </a:r>
            <a:br>
              <a:rPr lang="ro-RO" sz="2800" noProof="0" dirty="0"/>
            </a:br>
            <a:r>
              <a:rPr lang="ro-RO" sz="2800" noProof="0" dirty="0"/>
              <a:t>Exercițiu ONLINE ÎN GRUP (Modulul 2)</a:t>
            </a:r>
          </a:p>
        </p:txBody>
      </p:sp>
      <p:sp>
        <p:nvSpPr>
          <p:cNvPr id="3" name="Tartalom helye 2">
            <a:extLst>
              <a:ext uri="{FF2B5EF4-FFF2-40B4-BE49-F238E27FC236}">
                <a16:creationId xmlns:a16="http://schemas.microsoft.com/office/drawing/2014/main" id="{DF99D04C-1219-54C7-B1F4-A49F9827770A}"/>
              </a:ext>
            </a:extLst>
          </p:cNvPr>
          <p:cNvSpPr>
            <a:spLocks noGrp="1"/>
          </p:cNvSpPr>
          <p:nvPr>
            <p:ph sz="half" idx="1"/>
          </p:nvPr>
        </p:nvSpPr>
        <p:spPr>
          <a:xfrm>
            <a:off x="146257" y="1035105"/>
            <a:ext cx="10191520" cy="5216268"/>
          </a:xfrm>
        </p:spPr>
        <p:txBody>
          <a:bodyPr/>
          <a:lstStyle/>
          <a:p>
            <a:pPr marL="0" indent="0">
              <a:lnSpc>
                <a:spcPct val="100000"/>
              </a:lnSpc>
              <a:spcBef>
                <a:spcPts val="0"/>
              </a:spcBef>
              <a:spcAft>
                <a:spcPts val="800"/>
              </a:spcAft>
              <a:buNone/>
            </a:pP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Despre ce este vorba?</a:t>
            </a:r>
          </a:p>
          <a:p>
            <a:pPr marL="0" indent="0">
              <a:lnSpc>
                <a:spcPct val="100000"/>
              </a:lnSpc>
              <a:spcBef>
                <a:spcPts val="0"/>
              </a:spcBef>
              <a:spcAft>
                <a:spcPts val="800"/>
              </a:spcAft>
              <a:buNone/>
            </a:pPr>
            <a:r>
              <a:rPr lang="ro-RO" sz="2000" kern="100" noProof="0" dirty="0">
                <a:latin typeface="Aptos" panose="020B0004020202020204" pitchFamily="34" charset="0"/>
                <a:ea typeface="Aptos" panose="020B0004020202020204" pitchFamily="34" charset="0"/>
                <a:cs typeface="Times New Roman" panose="02020603050405020304" pitchFamily="18" charset="0"/>
              </a:rPr>
              <a:t>Este descrisă prima întâlnire a grupului de lucru ad-hoc cu scopul de a defini bazele pentru noul serviciu și de a gestiona procesul de schimbare. Întâlnirea se transformă într-o dezbatere și apare conflictul...</a:t>
            </a:r>
          </a:p>
          <a:p>
            <a:pPr marL="0" indent="0">
              <a:lnSpc>
                <a:spcPct val="100000"/>
              </a:lnSpc>
              <a:spcBef>
                <a:spcPts val="0"/>
              </a:spcBef>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Ce avem de făcut?</a:t>
            </a:r>
          </a:p>
          <a:p>
            <a:pPr marL="0" indent="0">
              <a:lnSpc>
                <a:spcPct val="100000"/>
              </a:lnSpc>
              <a:spcBef>
                <a:spcPts val="0"/>
              </a:spcBef>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Să răspundem la întrebări. Folosiți-vă de cunoștințele acumulate din cadrul temelor de comunicare, conflict și echipe.</a:t>
            </a:r>
          </a:p>
          <a:p>
            <a:pPr marL="0" indent="0">
              <a:lnSpc>
                <a:spcPct val="100000"/>
              </a:lnSpc>
              <a:spcBef>
                <a:spcPts val="0"/>
              </a:spcBef>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Cum se lucrează?</a:t>
            </a:r>
          </a:p>
          <a:p>
            <a:pPr marL="0" indent="0">
              <a:lnSpc>
                <a:spcPct val="100000"/>
              </a:lnSpc>
              <a:spcBef>
                <a:spcPts val="0"/>
              </a:spcBef>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Aceasta este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o activitate online de grup</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000" kern="100" noProof="0" dirty="0">
                <a:latin typeface="Aptos" panose="020B0004020202020204" pitchFamily="34" charset="0"/>
                <a:ea typeface="Aptos" panose="020B0004020202020204" pitchFamily="34" charset="0"/>
                <a:cs typeface="Times New Roman" panose="02020603050405020304" pitchFamily="18" charset="0"/>
              </a:rPr>
              <a:t>Este necesar să lucrați în grupuri de câte 3-5 într-un mediu online (Zoom). Veți crea un rezumat AI, o înregistrare video, un chat salvat și un document partajat conținând soluțiile alături de comentariile voastre.</a:t>
            </a:r>
            <a:endParaRPr lang="ro-RO" sz="2000" kern="100" noProof="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Fișierele de transmis </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(per grup): Fișier text simplu, Fișier text cu comentarii, Înregistrare video (1 minut), Chat, rezumat AI</a:t>
            </a:r>
          </a:p>
          <a:p>
            <a:pPr marL="0" indent="0">
              <a:lnSpc>
                <a:spcPct val="100000"/>
              </a:lnSpc>
              <a:spcBef>
                <a:spcPts val="0"/>
              </a:spcBef>
              <a:spcAft>
                <a:spcPts val="800"/>
              </a:spcAft>
              <a:buNone/>
            </a:pPr>
            <a:r>
              <a:rPr lang="ro-RO" sz="2000" b="1" kern="100" noProof="0" dirty="0">
                <a:latin typeface="Aptos" panose="020B0004020202020204" pitchFamily="34" charset="0"/>
                <a:cs typeface="Times New Roman" panose="02020603050405020304" pitchFamily="18" charset="0"/>
              </a:rPr>
              <a:t>Exercițiul următor (Învățarea individuală: Reflectarea asupra Comunicării și Colaborării Digitale):</a:t>
            </a:r>
            <a:r>
              <a:rPr lang="ro-RO" sz="2000" kern="100" noProof="0" dirty="0">
                <a:latin typeface="Aptos" panose="020B0004020202020204" pitchFamily="34" charset="0"/>
                <a:cs typeface="Times New Roman" panose="02020603050405020304" pitchFamily="18" charset="0"/>
              </a:rPr>
              <a:t> Reflectarea individuală asupra experienței de lucru online                                               în grup (impresiile dvs.) și cum pot fi îmbunătățite comunicarea și                                colaborarea folosind instrumentele digitale din mediul dvs. de lucru. </a:t>
            </a:r>
            <a:endParaRPr lang="ro-RO" sz="2000" noProof="0" dirty="0"/>
          </a:p>
        </p:txBody>
      </p:sp>
    </p:spTree>
    <p:extLst>
      <p:ext uri="{BB962C8B-B14F-4D97-AF65-F5344CB8AC3E}">
        <p14:creationId xmlns:p14="http://schemas.microsoft.com/office/powerpoint/2010/main" val="4086214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8209C11-D19E-E6F1-BC1B-72FB8B7672F5}"/>
              </a:ext>
            </a:extLst>
          </p:cNvPr>
          <p:cNvSpPr>
            <a:spLocks noGrp="1"/>
          </p:cNvSpPr>
          <p:nvPr>
            <p:ph type="title"/>
          </p:nvPr>
        </p:nvSpPr>
        <p:spPr>
          <a:xfrm>
            <a:off x="268920" y="424902"/>
            <a:ext cx="9707606" cy="993805"/>
          </a:xfrm>
        </p:spPr>
        <p:txBody>
          <a:bodyPr/>
          <a:lstStyle/>
          <a:p>
            <a:r>
              <a:rPr lang="ro-RO" noProof="0" dirty="0"/>
              <a:t>Reflecții asupra comunicării și colaborării digitale (Exercițiu individual de învățare)</a:t>
            </a:r>
          </a:p>
        </p:txBody>
      </p:sp>
      <p:sp>
        <p:nvSpPr>
          <p:cNvPr id="3" name="Tartalom helye 2">
            <a:extLst>
              <a:ext uri="{FF2B5EF4-FFF2-40B4-BE49-F238E27FC236}">
                <a16:creationId xmlns:a16="http://schemas.microsoft.com/office/drawing/2014/main" id="{40471400-7F84-7994-4C22-678F510F6354}"/>
              </a:ext>
            </a:extLst>
          </p:cNvPr>
          <p:cNvSpPr>
            <a:spLocks noGrp="1"/>
          </p:cNvSpPr>
          <p:nvPr>
            <p:ph sz="half" idx="1"/>
          </p:nvPr>
        </p:nvSpPr>
        <p:spPr>
          <a:xfrm>
            <a:off x="368685" y="1851668"/>
            <a:ext cx="9685900" cy="3771188"/>
          </a:xfrm>
        </p:spPr>
        <p:txBody>
          <a:bodyPr/>
          <a:lstStyle/>
          <a:p>
            <a:pPr>
              <a:buFont typeface="+mj-lt"/>
              <a:buAutoNum type="arabicPeriod"/>
            </a:pPr>
            <a:r>
              <a:rPr lang="ro-RO" noProof="0" dirty="0"/>
              <a:t>Care au fost beneficiile utilizării instrumentelor digitale pentru colaborarea în grup?</a:t>
            </a:r>
          </a:p>
          <a:p>
            <a:pPr>
              <a:buFont typeface="+mj-lt"/>
              <a:buAutoNum type="arabicPeriod"/>
            </a:pPr>
            <a:r>
              <a:rPr lang="ro-RO" noProof="0" dirty="0"/>
              <a:t>Cu ce </a:t>
            </a:r>
            <a:r>
              <a:rPr lang="ro-RO" dirty="0"/>
              <a:t>piedici sau provocări v-ați confruntat?</a:t>
            </a:r>
            <a:endParaRPr lang="ro-RO" noProof="0" dirty="0"/>
          </a:p>
          <a:p>
            <a:pPr>
              <a:buFont typeface="+mj-lt"/>
              <a:buAutoNum type="arabicPeriod"/>
            </a:pPr>
            <a:r>
              <a:rPr lang="ro-RO" noProof="0" dirty="0"/>
              <a:t>Cum ar putea fi îmbunătățite comunicarea și colaborarea cu ajutorul instrumentelor digitale în mediul dumneavoastră de lucru?</a:t>
            </a:r>
          </a:p>
        </p:txBody>
      </p:sp>
    </p:spTree>
    <p:extLst>
      <p:ext uri="{BB962C8B-B14F-4D97-AF65-F5344CB8AC3E}">
        <p14:creationId xmlns:p14="http://schemas.microsoft.com/office/powerpoint/2010/main" val="110015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FD3C8-B0C0-31EA-1765-D92A2E0879C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8D86D5D8-441B-F622-17E8-8EFB1BED3478}"/>
              </a:ext>
            </a:extLst>
          </p:cNvPr>
          <p:cNvSpPr>
            <a:spLocks noGrp="1"/>
          </p:cNvSpPr>
          <p:nvPr>
            <p:ph type="title"/>
          </p:nvPr>
        </p:nvSpPr>
        <p:spPr>
          <a:xfrm>
            <a:off x="268920" y="180349"/>
            <a:ext cx="9707606" cy="993805"/>
          </a:xfrm>
        </p:spPr>
        <p:txBody>
          <a:bodyPr/>
          <a:lstStyle/>
          <a:p>
            <a:r>
              <a:rPr lang="ro-RO" dirty="0"/>
              <a:t>Reflecții asupra comunicării și colaborării digitale </a:t>
            </a:r>
            <a:r>
              <a:rPr lang="ro-RO" noProof="0" dirty="0"/>
              <a:t>(Exercițiu sincron de grup)</a:t>
            </a:r>
          </a:p>
        </p:txBody>
      </p:sp>
      <p:sp>
        <p:nvSpPr>
          <p:cNvPr id="3" name="Tartalom helye 2">
            <a:extLst>
              <a:ext uri="{FF2B5EF4-FFF2-40B4-BE49-F238E27FC236}">
                <a16:creationId xmlns:a16="http://schemas.microsoft.com/office/drawing/2014/main" id="{756B0E7C-D438-EE8D-948C-823F4D580E80}"/>
              </a:ext>
            </a:extLst>
          </p:cNvPr>
          <p:cNvSpPr>
            <a:spLocks noGrp="1"/>
          </p:cNvSpPr>
          <p:nvPr>
            <p:ph sz="half" idx="1"/>
          </p:nvPr>
        </p:nvSpPr>
        <p:spPr>
          <a:xfrm>
            <a:off x="368685" y="1384091"/>
            <a:ext cx="9685900" cy="3771188"/>
          </a:xfrm>
        </p:spPr>
        <p:txBody>
          <a:bodyPr/>
          <a:lstStyle/>
          <a:p>
            <a:pPr marL="0" indent="0">
              <a:buNone/>
            </a:pPr>
            <a:r>
              <a:rPr lang="ro-RO" b="1" noProof="0" dirty="0"/>
              <a:t>Discuție în grupuri mici în camere de </a:t>
            </a:r>
            <a:r>
              <a:rPr lang="ro-RO" b="1" noProof="0" dirty="0" err="1"/>
              <a:t>Breakout</a:t>
            </a:r>
            <a:endParaRPr lang="ro-RO" b="1" noProof="0" dirty="0"/>
          </a:p>
          <a:p>
            <a:pPr marL="0" indent="0">
              <a:buNone/>
            </a:pPr>
            <a:r>
              <a:rPr lang="ro-RO" b="1" noProof="0" dirty="0"/>
              <a:t>Completați formularul</a:t>
            </a:r>
            <a:r>
              <a:rPr lang="ro-RO" b="1" dirty="0"/>
              <a:t> </a:t>
            </a:r>
            <a:r>
              <a:rPr lang="ro-RO" b="1" noProof="0" dirty="0"/>
              <a:t>MS Word</a:t>
            </a:r>
          </a:p>
          <a:p>
            <a:pPr marL="0" indent="0">
              <a:buNone/>
            </a:pPr>
            <a:r>
              <a:rPr lang="ro-RO" b="1" noProof="0" dirty="0"/>
              <a:t>Feedback plenar</a:t>
            </a:r>
          </a:p>
          <a:p>
            <a:pPr marL="0" indent="0">
              <a:buNone/>
            </a:pPr>
            <a:endParaRPr lang="ro-RO" sz="800" noProof="0" dirty="0"/>
          </a:p>
          <a:p>
            <a:pPr marL="514350" indent="-514350">
              <a:buFont typeface="+mj-lt"/>
              <a:buAutoNum type="arabicPeriod"/>
            </a:pPr>
            <a:r>
              <a:rPr lang="ro-RO" b="1" noProof="0" dirty="0">
                <a:solidFill>
                  <a:schemeClr val="bg1">
                    <a:lumMod val="95000"/>
                  </a:schemeClr>
                </a:solidFill>
              </a:rPr>
              <a:t>Principalele beneficii ale comunicării și colaborării digitale</a:t>
            </a:r>
          </a:p>
          <a:p>
            <a:pPr lvl="1"/>
            <a:r>
              <a:rPr lang="ro-RO" noProof="0" dirty="0">
                <a:solidFill>
                  <a:schemeClr val="bg1">
                    <a:lumMod val="95000"/>
                  </a:schemeClr>
                </a:solidFill>
              </a:rPr>
              <a:t>Enumerați 5 elemente</a:t>
            </a:r>
          </a:p>
          <a:p>
            <a:pPr marL="514350" indent="-514350">
              <a:buFont typeface="+mj-lt"/>
              <a:buAutoNum type="arabicPeriod" startAt="2"/>
            </a:pPr>
            <a:r>
              <a:rPr lang="ro-RO" b="1" noProof="0" dirty="0"/>
              <a:t>Piedici și provocări</a:t>
            </a:r>
          </a:p>
          <a:p>
            <a:pPr lvl="1"/>
            <a:r>
              <a:rPr lang="ro-RO" noProof="0" dirty="0"/>
              <a:t>Enumerați 5 elemente</a:t>
            </a:r>
          </a:p>
          <a:p>
            <a:pPr lvl="1"/>
            <a:r>
              <a:rPr lang="ro-RO" noProof="0" dirty="0"/>
              <a:t>Identificați strategii pentru a le rezolva</a:t>
            </a:r>
          </a:p>
          <a:p>
            <a:pPr lvl="1"/>
            <a:r>
              <a:rPr lang="ro-RO" noProof="0" dirty="0"/>
              <a:t>Credeți că și acestea sunt probleme relevante pentru comunicarea digitală cu pacienții și familiile/aparținătorii/persoanele de îngrijire? (Da/Nu/Da, dar în mod diferit)</a:t>
            </a:r>
          </a:p>
        </p:txBody>
      </p:sp>
    </p:spTree>
    <p:extLst>
      <p:ext uri="{BB962C8B-B14F-4D97-AF65-F5344CB8AC3E}">
        <p14:creationId xmlns:p14="http://schemas.microsoft.com/office/powerpoint/2010/main" val="16484962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6B0554-30D4-AC6E-FDEB-EA054F8DA66C}"/>
              </a:ext>
            </a:extLst>
          </p:cNvPr>
          <p:cNvSpPr>
            <a:spLocks noGrp="1"/>
          </p:cNvSpPr>
          <p:nvPr>
            <p:ph type="title"/>
          </p:nvPr>
        </p:nvSpPr>
        <p:spPr/>
        <p:txBody>
          <a:bodyPr/>
          <a:lstStyle/>
          <a:p>
            <a:r>
              <a:rPr lang="ro-RO" dirty="0"/>
              <a:t>Sfârșitul unității de învățare</a:t>
            </a:r>
          </a:p>
        </p:txBody>
      </p:sp>
    </p:spTree>
    <p:extLst>
      <p:ext uri="{BB962C8B-B14F-4D97-AF65-F5344CB8AC3E}">
        <p14:creationId xmlns:p14="http://schemas.microsoft.com/office/powerpoint/2010/main" val="2080289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D7915-E129-89DF-DD99-4940A3B4684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C02441E-A8F0-79D4-D406-797BB47A733B}"/>
              </a:ext>
            </a:extLst>
          </p:cNvPr>
          <p:cNvSpPr>
            <a:spLocks noGrp="1"/>
          </p:cNvSpPr>
          <p:nvPr>
            <p:ph type="title"/>
          </p:nvPr>
        </p:nvSpPr>
        <p:spPr>
          <a:xfrm>
            <a:off x="146257" y="79215"/>
            <a:ext cx="9707606" cy="993805"/>
          </a:xfrm>
        </p:spPr>
        <p:txBody>
          <a:bodyPr/>
          <a:lstStyle/>
          <a:p>
            <a:r>
              <a:rPr lang="ro-RO" noProof="0" dirty="0"/>
              <a:t>Exercițiu în grup de teleconsultație (Modulul 2)</a:t>
            </a:r>
          </a:p>
        </p:txBody>
      </p:sp>
      <p:sp>
        <p:nvSpPr>
          <p:cNvPr id="3" name="Tartalom helye 2">
            <a:extLst>
              <a:ext uri="{FF2B5EF4-FFF2-40B4-BE49-F238E27FC236}">
                <a16:creationId xmlns:a16="http://schemas.microsoft.com/office/drawing/2014/main" id="{BFB3DECB-C4D7-92E1-C539-C37DFA522221}"/>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ro-RO" b="1" noProof="0" dirty="0"/>
              <a:t>Despre ce este vorba în poveste?</a:t>
            </a:r>
          </a:p>
          <a:p>
            <a:pPr marL="0" indent="0">
              <a:lnSpc>
                <a:spcPct val="100000"/>
              </a:lnSpc>
              <a:spcAft>
                <a:spcPts val="800"/>
              </a:spcAft>
              <a:buNone/>
            </a:pPr>
            <a:r>
              <a:rPr lang="ro-RO" noProof="0" dirty="0"/>
              <a:t>Centrul „</a:t>
            </a:r>
            <a:r>
              <a:rPr lang="ro-RO" noProof="0" dirty="0" err="1"/>
              <a:t>Healthier</a:t>
            </a:r>
            <a:r>
              <a:rPr lang="ro-RO" noProof="0" dirty="0"/>
              <a:t> </a:t>
            </a:r>
            <a:r>
              <a:rPr lang="ro-RO" noProof="0" dirty="0" err="1"/>
              <a:t>Future</a:t>
            </a:r>
            <a:r>
              <a:rPr lang="ro-RO" noProof="0" dirty="0"/>
              <a:t>” a început pregătirile pentru introducerea unui nou serviciu de teleconsultații. În primul rând, se dorește definirea tipurilor de servicii oferite prin teleconsultație și cine ar putea furniza teleconsultația.</a:t>
            </a:r>
          </a:p>
          <a:p>
            <a:pPr marL="0" indent="0">
              <a:lnSpc>
                <a:spcPct val="100000"/>
              </a:lnSpc>
              <a:spcAft>
                <a:spcPts val="800"/>
              </a:spcAft>
              <a:buNone/>
            </a:pPr>
            <a:r>
              <a:rPr lang="ro-RO" noProof="0" dirty="0"/>
              <a:t>Exercițiul descrie prima întâlnire a grupului de lucru ad-hoc cu scopul de a defini bazele pentru noul serviciu și de a gestiona procesul de schimbare. Întâlnirea se transformă într-o dezbatere și apare conflictul...</a:t>
            </a:r>
          </a:p>
          <a:p>
            <a:pPr marL="0" indent="0">
              <a:lnSpc>
                <a:spcPct val="100000"/>
              </a:lnSpc>
              <a:spcAft>
                <a:spcPts val="800"/>
              </a:spcAft>
              <a:buNone/>
            </a:pPr>
            <a:endParaRPr lang="ro-RO" noProof="0" dirty="0"/>
          </a:p>
        </p:txBody>
      </p:sp>
    </p:spTree>
    <p:extLst>
      <p:ext uri="{BB962C8B-B14F-4D97-AF65-F5344CB8AC3E}">
        <p14:creationId xmlns:p14="http://schemas.microsoft.com/office/powerpoint/2010/main" val="36195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D31D6-A770-A724-945C-DC1FFE4F8FD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DB8407F2-46E5-E9A5-DE29-237FA6390858}"/>
              </a:ext>
            </a:extLst>
          </p:cNvPr>
          <p:cNvSpPr>
            <a:spLocks noGrp="1"/>
          </p:cNvSpPr>
          <p:nvPr>
            <p:ph type="title"/>
          </p:nvPr>
        </p:nvSpPr>
        <p:spPr>
          <a:xfrm>
            <a:off x="146257" y="79215"/>
            <a:ext cx="9707606" cy="993805"/>
          </a:xfrm>
        </p:spPr>
        <p:txBody>
          <a:bodyPr/>
          <a:lstStyle/>
          <a:p>
            <a:r>
              <a:rPr lang="ro-RO" noProof="0" dirty="0"/>
              <a:t>Exercițiu în grup de teleconsultație (Modulul 2)</a:t>
            </a:r>
          </a:p>
        </p:txBody>
      </p:sp>
      <p:sp>
        <p:nvSpPr>
          <p:cNvPr id="3" name="Tartalom helye 2">
            <a:extLst>
              <a:ext uri="{FF2B5EF4-FFF2-40B4-BE49-F238E27FC236}">
                <a16:creationId xmlns:a16="http://schemas.microsoft.com/office/drawing/2014/main" id="{1E982691-1DCE-E14D-3E9F-74F5EBA50E25}"/>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ro-RO" b="1" noProof="0" dirty="0"/>
              <a:t>Componența grupului</a:t>
            </a:r>
          </a:p>
          <a:p>
            <a:pPr marL="0" indent="0">
              <a:lnSpc>
                <a:spcPct val="100000"/>
              </a:lnSpc>
              <a:spcAft>
                <a:spcPts val="800"/>
              </a:spcAft>
              <a:buNone/>
            </a:pPr>
            <a:r>
              <a:rPr lang="ro-RO" sz="3200" kern="100" noProof="0" dirty="0">
                <a:latin typeface="Aptos" panose="020B0004020202020204" pitchFamily="34" charset="0"/>
                <a:ea typeface="Aptos" panose="020B0004020202020204" pitchFamily="34" charset="0"/>
                <a:cs typeface="Times New Roman" panose="02020603050405020304" pitchFamily="18" charset="0"/>
              </a:rPr>
              <a:t>Patru medici, doi asistenți medicali, un farmacist și câte un membru din departamentele de IT și cel juridic</a:t>
            </a:r>
            <a:endParaRPr lang="ro-RO" noProof="0" dirty="0"/>
          </a:p>
          <a:p>
            <a:pPr marL="0" indent="0">
              <a:lnSpc>
                <a:spcPct val="100000"/>
              </a:lnSpc>
              <a:spcAft>
                <a:spcPts val="800"/>
              </a:spcAft>
              <a:buNone/>
            </a:pPr>
            <a:r>
              <a:rPr lang="ro-RO" b="1" noProof="0" dirty="0"/>
              <a:t>Personajele principale</a:t>
            </a:r>
          </a:p>
          <a:p>
            <a:pPr>
              <a:lnSpc>
                <a:spcPct val="100000"/>
              </a:lnSpc>
              <a:spcBef>
                <a:spcPts val="0"/>
              </a:spcBef>
            </a:pPr>
            <a:r>
              <a:rPr lang="ro-RO" noProof="0" dirty="0"/>
              <a:t>Dr. Edwards (liderul grupului), medicul șef cu o vastă experiență clinică, înainte de pensie</a:t>
            </a:r>
          </a:p>
          <a:p>
            <a:pPr>
              <a:lnSpc>
                <a:spcPct val="100000"/>
              </a:lnSpc>
              <a:spcBef>
                <a:spcPts val="0"/>
              </a:spcBef>
            </a:pPr>
            <a:r>
              <a:rPr lang="ro-RO" noProof="0" dirty="0" err="1"/>
              <a:t>Linda</a:t>
            </a:r>
            <a:r>
              <a:rPr lang="ro-RO" noProof="0" dirty="0"/>
              <a:t>, tânăra asistentă medicală, protagonista</a:t>
            </a:r>
          </a:p>
          <a:p>
            <a:pPr>
              <a:lnSpc>
                <a:spcPct val="100000"/>
              </a:lnSpc>
              <a:spcBef>
                <a:spcPts val="0"/>
              </a:spcBef>
            </a:pPr>
            <a:r>
              <a:rPr lang="ro-RO" noProof="0" dirty="0"/>
              <a:t>Dr. Adam, un diabetolog dinamic, de vârstă mijlocie</a:t>
            </a:r>
          </a:p>
          <a:p>
            <a:pPr>
              <a:lnSpc>
                <a:spcPct val="100000"/>
              </a:lnSpc>
              <a:spcBef>
                <a:spcPts val="0"/>
              </a:spcBef>
            </a:pPr>
            <a:r>
              <a:rPr lang="ro-RO" noProof="0" dirty="0"/>
              <a:t>Dora, </a:t>
            </a:r>
            <a:r>
              <a:rPr lang="ro-RO" dirty="0"/>
              <a:t>farmacistul</a:t>
            </a:r>
            <a:endParaRPr lang="ro-RO" noProof="0" dirty="0"/>
          </a:p>
          <a:p>
            <a:pPr>
              <a:lnSpc>
                <a:spcPct val="100000"/>
              </a:lnSpc>
              <a:spcBef>
                <a:spcPts val="0"/>
              </a:spcBef>
            </a:pPr>
            <a:endParaRPr lang="ro-RO" noProof="0" dirty="0"/>
          </a:p>
          <a:p>
            <a:pPr>
              <a:lnSpc>
                <a:spcPct val="100000"/>
              </a:lnSpc>
              <a:spcBef>
                <a:spcPts val="0"/>
              </a:spcBef>
            </a:pPr>
            <a:endParaRPr lang="ro-RO" noProof="0" dirty="0"/>
          </a:p>
        </p:txBody>
      </p:sp>
    </p:spTree>
    <p:extLst>
      <p:ext uri="{BB962C8B-B14F-4D97-AF65-F5344CB8AC3E}">
        <p14:creationId xmlns:p14="http://schemas.microsoft.com/office/powerpoint/2010/main" val="3745199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
        <p:nvSpPr>
          <p:cNvPr id="3" name="CasellaDiTesto 2">
            <a:extLst>
              <a:ext uri="{FF2B5EF4-FFF2-40B4-BE49-F238E27FC236}">
                <a16:creationId xmlns:a16="http://schemas.microsoft.com/office/drawing/2014/main" id="{5AAE0DBC-A4E7-CAD6-8D20-891EC4B948AB}"/>
              </a:ext>
            </a:extLst>
          </p:cNvPr>
          <p:cNvSpPr txBox="1"/>
          <p:nvPr/>
        </p:nvSpPr>
        <p:spPr>
          <a:xfrm>
            <a:off x="1040695" y="132169"/>
            <a:ext cx="8952614" cy="1200329"/>
          </a:xfrm>
          <a:prstGeom prst="rect">
            <a:avLst/>
          </a:prstGeom>
          <a:noFill/>
        </p:spPr>
        <p:txBody>
          <a:bodyPr wrap="square">
            <a:spAutoFit/>
          </a:bodyPr>
          <a:lstStyle/>
          <a:p>
            <a:pPr marL="0" indent="0">
              <a:buNone/>
            </a:pPr>
            <a:r>
              <a:rPr lang="ro-RO" sz="2400" noProof="0" dirty="0"/>
              <a:t>Aplicând</a:t>
            </a:r>
            <a:r>
              <a:rPr lang="en-US" sz="2400" noProof="0" dirty="0"/>
              <a:t> </a:t>
            </a:r>
            <a:r>
              <a:rPr lang="ro-RO" sz="2400" noProof="0" dirty="0"/>
              <a:t>Metodologia </a:t>
            </a:r>
            <a:r>
              <a:rPr lang="ro-RO" sz="2400" noProof="0" dirty="0" err="1"/>
              <a:t>Belbin</a:t>
            </a:r>
            <a:r>
              <a:rPr lang="ro-RO" sz="2400" noProof="0" dirty="0"/>
              <a:t>, cele nouă roluri pot fi împărțite în trei mari categorii. Explică faptul că cele mai de succes echipe sunt constituite dintr-un </a:t>
            </a:r>
            <a:r>
              <a:rPr lang="ro-RO" sz="2400" b="1" noProof="0" dirty="0"/>
              <a:t>amestec de comportamente</a:t>
            </a:r>
            <a:r>
              <a:rPr lang="ro-RO" sz="2400" noProof="0" dirty="0"/>
              <a:t>. </a:t>
            </a:r>
          </a:p>
        </p:txBody>
      </p:sp>
      <p:grpSp>
        <p:nvGrpSpPr>
          <p:cNvPr id="20" name="Group 19">
            <a:extLst>
              <a:ext uri="{FF2B5EF4-FFF2-40B4-BE49-F238E27FC236}">
                <a16:creationId xmlns:a16="http://schemas.microsoft.com/office/drawing/2014/main" id="{BFA8D3A8-178D-6FCE-9FDF-D9958F2A25B7}"/>
              </a:ext>
            </a:extLst>
          </p:cNvPr>
          <p:cNvGrpSpPr/>
          <p:nvPr/>
        </p:nvGrpSpPr>
        <p:grpSpPr>
          <a:xfrm>
            <a:off x="2165707" y="1456949"/>
            <a:ext cx="6468347" cy="1473751"/>
            <a:chOff x="177765" y="1476922"/>
            <a:chExt cx="6468347" cy="1473751"/>
          </a:xfrm>
        </p:grpSpPr>
        <p:sp>
          <p:nvSpPr>
            <p:cNvPr id="12" name="CasellaDiTesto 11">
              <a:extLst>
                <a:ext uri="{FF2B5EF4-FFF2-40B4-BE49-F238E27FC236}">
                  <a16:creationId xmlns:a16="http://schemas.microsoft.com/office/drawing/2014/main" id="{E4D29C1C-81FB-024C-0CD3-2595C3554965}"/>
                </a:ext>
              </a:extLst>
            </p:cNvPr>
            <p:cNvSpPr txBox="1"/>
            <p:nvPr/>
          </p:nvSpPr>
          <p:spPr>
            <a:xfrm>
              <a:off x="179871" y="1476922"/>
              <a:ext cx="6466241" cy="461665"/>
            </a:xfrm>
            <a:prstGeom prst="rect">
              <a:avLst/>
            </a:prstGeom>
            <a:solidFill>
              <a:srgbClr val="E5FBFB"/>
            </a:solidFill>
            <a:ln>
              <a:noFill/>
            </a:ln>
          </p:spPr>
          <p:txBody>
            <a:bodyPr wrap="square">
              <a:spAutoFit/>
            </a:bodyPr>
            <a:lstStyle/>
            <a:p>
              <a:pPr algn="ctr"/>
              <a:r>
                <a:rPr lang="ro-RO" sz="2400" b="1" dirty="0"/>
                <a:t>Rolurile</a:t>
              </a:r>
              <a:r>
                <a:rPr lang="ro-RO" sz="2400" b="1" i="1" dirty="0"/>
                <a:t> orientate către acțiune</a:t>
              </a:r>
            </a:p>
          </p:txBody>
        </p:sp>
        <p:sp>
          <p:nvSpPr>
            <p:cNvPr id="5" name="CasellaDiTesto 3">
              <a:extLst>
                <a:ext uri="{FF2B5EF4-FFF2-40B4-BE49-F238E27FC236}">
                  <a16:creationId xmlns:a16="http://schemas.microsoft.com/office/drawing/2014/main" id="{6694AB37-79F2-5BC8-0D8F-A68853D36565}"/>
                </a:ext>
              </a:extLst>
            </p:cNvPr>
            <p:cNvSpPr txBox="1"/>
            <p:nvPr/>
          </p:nvSpPr>
          <p:spPr>
            <a:xfrm>
              <a:off x="177765" y="1935010"/>
              <a:ext cx="6468347" cy="1015663"/>
            </a:xfrm>
            <a:prstGeom prst="rect">
              <a:avLst/>
            </a:prstGeom>
            <a:solidFill>
              <a:srgbClr val="E5FBFB"/>
            </a:solidFill>
            <a:ln>
              <a:solidFill>
                <a:srgbClr val="E5FBFB"/>
              </a:solidFill>
            </a:ln>
          </p:spPr>
          <p:txBody>
            <a:bodyPr wrap="square" rtlCol="0">
              <a:spAutoFit/>
            </a:bodyPr>
            <a:lstStyle/>
            <a:p>
              <a:pPr marL="285750" indent="-285750">
                <a:buFont typeface="Arial" panose="020B0604020202020204" pitchFamily="34" charset="0"/>
                <a:buChar char="•"/>
              </a:pPr>
              <a:r>
                <a:rPr lang="ro-RO" sz="2000" i="1" dirty="0" err="1"/>
                <a:t>Resource</a:t>
              </a:r>
              <a:r>
                <a:rPr lang="ro-RO" sz="2000" i="1" dirty="0"/>
                <a:t> Investigator</a:t>
              </a:r>
              <a:r>
                <a:rPr lang="ro-RO" sz="2000" dirty="0"/>
                <a:t> – Descoperitor de Resurse</a:t>
              </a:r>
            </a:p>
            <a:p>
              <a:pPr marL="285750" indent="-285750">
                <a:buFont typeface="Arial" panose="020B0604020202020204" pitchFamily="34" charset="0"/>
                <a:buChar char="•"/>
              </a:pPr>
              <a:r>
                <a:rPr lang="ro-RO" sz="2000" i="1" noProof="0" dirty="0" err="1"/>
                <a:t>Teamworker</a:t>
              </a:r>
              <a:r>
                <a:rPr lang="ro-RO" sz="2000" noProof="0" dirty="0"/>
                <a:t> – Lucrător în Echipă </a:t>
              </a:r>
            </a:p>
            <a:p>
              <a:pPr marL="285750" indent="-285750">
                <a:buFont typeface="Arial" panose="020B0604020202020204" pitchFamily="34" charset="0"/>
                <a:buChar char="•"/>
              </a:pPr>
              <a:r>
                <a:rPr lang="ro-RO" sz="2000" i="1" dirty="0" err="1"/>
                <a:t>Coordinator</a:t>
              </a:r>
              <a:r>
                <a:rPr lang="ro-RO" sz="2000" dirty="0"/>
                <a:t> – Coordonatorul</a:t>
              </a:r>
              <a:endParaRPr lang="ro-RO" sz="2000" noProof="0" dirty="0"/>
            </a:p>
          </p:txBody>
        </p:sp>
      </p:grpSp>
      <p:grpSp>
        <p:nvGrpSpPr>
          <p:cNvPr id="21" name="Group 20">
            <a:extLst>
              <a:ext uri="{FF2B5EF4-FFF2-40B4-BE49-F238E27FC236}">
                <a16:creationId xmlns:a16="http://schemas.microsoft.com/office/drawing/2014/main" id="{D49E8FDF-7EA5-A1A4-71B1-0E41927899D6}"/>
              </a:ext>
            </a:extLst>
          </p:cNvPr>
          <p:cNvGrpSpPr/>
          <p:nvPr/>
        </p:nvGrpSpPr>
        <p:grpSpPr>
          <a:xfrm>
            <a:off x="2165706" y="3071547"/>
            <a:ext cx="6468347" cy="1425630"/>
            <a:chOff x="177765" y="3123134"/>
            <a:chExt cx="6468347" cy="1425630"/>
          </a:xfrm>
        </p:grpSpPr>
        <p:sp>
          <p:nvSpPr>
            <p:cNvPr id="8" name="CasellaDiTesto 9">
              <a:extLst>
                <a:ext uri="{FF2B5EF4-FFF2-40B4-BE49-F238E27FC236}">
                  <a16:creationId xmlns:a16="http://schemas.microsoft.com/office/drawing/2014/main" id="{FF903D12-BFD5-2506-86CF-AAA648FDAEE9}"/>
                </a:ext>
              </a:extLst>
            </p:cNvPr>
            <p:cNvSpPr txBox="1"/>
            <p:nvPr/>
          </p:nvSpPr>
          <p:spPr>
            <a:xfrm>
              <a:off x="177765" y="3533101"/>
              <a:ext cx="6468347" cy="1015663"/>
            </a:xfrm>
            <a:prstGeom prst="rect">
              <a:avLst/>
            </a:prstGeom>
            <a:solidFill>
              <a:srgbClr val="FBC1DB"/>
            </a:solidFill>
            <a:ln>
              <a:solidFill>
                <a:srgbClr val="FBC1DB"/>
              </a:solidFill>
            </a:ln>
          </p:spPr>
          <p:txBody>
            <a:bodyPr wrap="square" rtlCol="0">
              <a:spAutoFit/>
            </a:bodyPr>
            <a:lstStyle>
              <a:defPPr>
                <a:defRPr lang="it-IT"/>
              </a:defP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a:ln>
                    <a:noFill/>
                  </a:ln>
                  <a:solidFill>
                    <a:prstClr val="black"/>
                  </a:solidFill>
                  <a:effectLst/>
                  <a:uLnTx/>
                  <a:uFillTx/>
                </a:rPr>
                <a:t>Specialist</a:t>
              </a:r>
              <a:r>
                <a:rPr kumimoji="0" lang="ro-RO" sz="2000" b="0" i="0" u="none" strike="noStrike" kern="0" cap="none" spc="0" normalizeH="0" baseline="0" noProof="0" dirty="0">
                  <a:ln>
                    <a:noFill/>
                  </a:ln>
                  <a:solidFill>
                    <a:prstClr val="black"/>
                  </a:solidFill>
                  <a:effectLst/>
                  <a:uLnTx/>
                  <a:uFillTx/>
                </a:rPr>
                <a:t> – Specialist</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err="1">
                  <a:ln>
                    <a:noFill/>
                  </a:ln>
                  <a:solidFill>
                    <a:prstClr val="black"/>
                  </a:solidFill>
                  <a:effectLst/>
                  <a:uLnTx/>
                  <a:uFillTx/>
                </a:rPr>
                <a:t>Plant</a:t>
              </a:r>
              <a:r>
                <a:rPr kumimoji="0" lang="ro-RO" sz="2000" b="0" i="0" u="none" strike="noStrike" kern="0" cap="none" spc="0" normalizeH="0" baseline="0" noProof="0" dirty="0">
                  <a:ln>
                    <a:noFill/>
                  </a:ln>
                  <a:solidFill>
                    <a:prstClr val="black"/>
                  </a:solidFill>
                  <a:effectLst/>
                  <a:uLnTx/>
                  <a:uFillTx/>
                </a:rPr>
                <a:t> – Descoperitor de Idei</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a:ln>
                    <a:noFill/>
                  </a:ln>
                  <a:solidFill>
                    <a:prstClr val="black"/>
                  </a:solidFill>
                  <a:effectLst/>
                  <a:uLnTx/>
                  <a:uFillTx/>
                </a:rPr>
                <a:t>Monitor Evaluator</a:t>
              </a:r>
              <a:r>
                <a:rPr kumimoji="0" lang="ro-RO" sz="2000" b="0" i="0" u="none" strike="noStrike" kern="0" cap="none" spc="0" normalizeH="0" baseline="0" noProof="0" dirty="0">
                  <a:ln>
                    <a:noFill/>
                  </a:ln>
                  <a:solidFill>
                    <a:prstClr val="black"/>
                  </a:solidFill>
                  <a:effectLst/>
                  <a:uLnTx/>
                  <a:uFillTx/>
                </a:rPr>
                <a:t> – Evaluator</a:t>
              </a:r>
            </a:p>
          </p:txBody>
        </p:sp>
        <p:sp>
          <p:nvSpPr>
            <p:cNvPr id="9" name="CasellaDiTesto 10">
              <a:extLst>
                <a:ext uri="{FF2B5EF4-FFF2-40B4-BE49-F238E27FC236}">
                  <a16:creationId xmlns:a16="http://schemas.microsoft.com/office/drawing/2014/main" id="{55D3EC3E-744C-3D4D-0612-2C720B55330B}"/>
                </a:ext>
              </a:extLst>
            </p:cNvPr>
            <p:cNvSpPr txBox="1"/>
            <p:nvPr/>
          </p:nvSpPr>
          <p:spPr>
            <a:xfrm>
              <a:off x="177765" y="3123134"/>
              <a:ext cx="6468347" cy="461665"/>
            </a:xfrm>
            <a:prstGeom prst="rect">
              <a:avLst/>
            </a:prstGeom>
            <a:solidFill>
              <a:srgbClr val="FBC1DB"/>
            </a:solidFill>
            <a:ln>
              <a:solidFill>
                <a:srgbClr val="FBC1DB"/>
              </a:solidFill>
            </a:ln>
          </p:spPr>
          <p:txBody>
            <a:bodyPr wrap="square">
              <a:spAutoFit/>
            </a:bodyPr>
            <a:lstStyle>
              <a:defPPr>
                <a:defRPr lang="it-IT"/>
              </a:defPPr>
              <a:lvl1pPr>
                <a:defRPr sz="3200" b="1"/>
              </a:lvl1pPr>
            </a:lstStyle>
            <a:p>
              <a:pPr lvl="0" algn="ctr" defTabSz="914400">
                <a:defRPr/>
              </a:pPr>
              <a:r>
                <a:rPr lang="ro-RO" sz="2400" dirty="0"/>
                <a:t>Rolurile </a:t>
              </a:r>
              <a:r>
                <a:rPr lang="ro-RO" sz="2400" i="1" dirty="0"/>
                <a:t>orientate către gândire</a:t>
              </a:r>
              <a:endParaRPr kumimoji="0" lang="ro-RO" sz="2400" b="1" i="1" u="none" strike="noStrike" kern="0" cap="none" spc="0" normalizeH="0" baseline="0" noProof="0" dirty="0">
                <a:ln>
                  <a:noFill/>
                </a:ln>
                <a:solidFill>
                  <a:prstClr val="black"/>
                </a:solidFill>
                <a:effectLst/>
                <a:uLnTx/>
                <a:uFillTx/>
              </a:endParaRPr>
            </a:p>
          </p:txBody>
        </p:sp>
      </p:grpSp>
      <p:grpSp>
        <p:nvGrpSpPr>
          <p:cNvPr id="22" name="Group 21">
            <a:extLst>
              <a:ext uri="{FF2B5EF4-FFF2-40B4-BE49-F238E27FC236}">
                <a16:creationId xmlns:a16="http://schemas.microsoft.com/office/drawing/2014/main" id="{6DDCE4F7-5A08-CD17-A13E-B5937941987C}"/>
              </a:ext>
            </a:extLst>
          </p:cNvPr>
          <p:cNvGrpSpPr/>
          <p:nvPr/>
        </p:nvGrpSpPr>
        <p:grpSpPr>
          <a:xfrm>
            <a:off x="2727576" y="4592680"/>
            <a:ext cx="5578851" cy="1467397"/>
            <a:chOff x="177764" y="4741309"/>
            <a:chExt cx="5578851" cy="1467397"/>
          </a:xfrm>
        </p:grpSpPr>
        <p:sp>
          <p:nvSpPr>
            <p:cNvPr id="14" name="CasellaDiTesto 13">
              <a:extLst>
                <a:ext uri="{FF2B5EF4-FFF2-40B4-BE49-F238E27FC236}">
                  <a16:creationId xmlns:a16="http://schemas.microsoft.com/office/drawing/2014/main" id="{2381B874-58C6-B15B-7B49-871C1E020FE6}"/>
                </a:ext>
              </a:extLst>
            </p:cNvPr>
            <p:cNvSpPr txBox="1"/>
            <p:nvPr/>
          </p:nvSpPr>
          <p:spPr>
            <a:xfrm>
              <a:off x="177765" y="4741309"/>
              <a:ext cx="5578850" cy="461665"/>
            </a:xfrm>
            <a:prstGeom prst="rect">
              <a:avLst/>
            </a:prstGeom>
            <a:solidFill>
              <a:srgbClr val="02FFD2"/>
            </a:solidFill>
            <a:ln>
              <a:noFill/>
            </a:ln>
          </p:spPr>
          <p:txBody>
            <a:bodyPr wrap="square">
              <a:spAutoFit/>
            </a:bodyPr>
            <a:lstStyle>
              <a:defPPr>
                <a:defRPr lang="it-IT"/>
              </a:defPPr>
              <a:lvl1pPr>
                <a:defRPr sz="3200" b="1"/>
              </a:lvl1pPr>
            </a:lstStyle>
            <a:p>
              <a:pPr lvl="0" algn="ctr" defTabSz="914400">
                <a:defRPr/>
              </a:pPr>
              <a:r>
                <a:rPr lang="ro-RO" sz="2400" dirty="0"/>
                <a:t>Rolurile </a:t>
              </a:r>
              <a:r>
                <a:rPr lang="ro-RO" sz="2400" i="1" dirty="0"/>
                <a:t>orientate către relații</a:t>
              </a:r>
              <a:endParaRPr lang="ro-RO" sz="2000" i="1" kern="0" dirty="0">
                <a:solidFill>
                  <a:prstClr val="black"/>
                </a:solidFill>
              </a:endParaRPr>
            </a:p>
          </p:txBody>
        </p:sp>
        <p:sp>
          <p:nvSpPr>
            <p:cNvPr id="18" name="CasellaDiTesto 12">
              <a:extLst>
                <a:ext uri="{FF2B5EF4-FFF2-40B4-BE49-F238E27FC236}">
                  <a16:creationId xmlns:a16="http://schemas.microsoft.com/office/drawing/2014/main" id="{64A304B0-D5EA-2C8D-48B9-DC15567FA1E3}"/>
                </a:ext>
              </a:extLst>
            </p:cNvPr>
            <p:cNvSpPr txBox="1"/>
            <p:nvPr/>
          </p:nvSpPr>
          <p:spPr>
            <a:xfrm>
              <a:off x="177764" y="5193043"/>
              <a:ext cx="5578849" cy="1015663"/>
            </a:xfrm>
            <a:prstGeom prst="rect">
              <a:avLst/>
            </a:prstGeom>
            <a:solidFill>
              <a:srgbClr val="02FFD2"/>
            </a:solidFill>
            <a:ln>
              <a:noFill/>
            </a:ln>
          </p:spPr>
          <p:txBody>
            <a:bodyPr wrap="square" rtlCol="0">
              <a:spAutoFit/>
            </a:bodyPr>
            <a:lstStyle>
              <a:defPPr>
                <a:defRPr lang="it-IT"/>
              </a:def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err="1">
                  <a:ln>
                    <a:noFill/>
                  </a:ln>
                  <a:solidFill>
                    <a:prstClr val="black"/>
                  </a:solidFill>
                  <a:effectLst/>
                  <a:uLnTx/>
                  <a:uFillTx/>
                </a:rPr>
                <a:t>Shaper</a:t>
              </a:r>
              <a:r>
                <a:rPr kumimoji="0" lang="ro-RO" sz="2000" b="0" i="0" u="none" strike="noStrike" kern="0" cap="none" spc="0" normalizeH="0" baseline="0" noProof="0" dirty="0">
                  <a:ln>
                    <a:noFill/>
                  </a:ln>
                  <a:solidFill>
                    <a:prstClr val="black"/>
                  </a:solidFill>
                  <a:effectLst/>
                  <a:uLnTx/>
                  <a:uFillTx/>
                </a:rPr>
                <a:t> – Modelator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err="1">
                  <a:ln>
                    <a:noFill/>
                  </a:ln>
                  <a:solidFill>
                    <a:prstClr val="black"/>
                  </a:solidFill>
                  <a:effectLst/>
                  <a:uLnTx/>
                  <a:uFillTx/>
                </a:rPr>
                <a:t>Implementer</a:t>
              </a:r>
              <a:r>
                <a:rPr kumimoji="0" lang="ro-RO" sz="2000" b="0" i="0" u="none" strike="noStrike" kern="0" cap="none" spc="0" normalizeH="0" baseline="0" noProof="0" dirty="0">
                  <a:ln>
                    <a:noFill/>
                  </a:ln>
                  <a:solidFill>
                    <a:prstClr val="black"/>
                  </a:solidFill>
                  <a:effectLst/>
                  <a:uLnTx/>
                  <a:uFillTx/>
                </a:rPr>
                <a:t> – Implementator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o-RO" sz="2000" b="0" i="1" u="none" strike="noStrike" kern="0" cap="none" spc="0" normalizeH="0" baseline="0" noProof="0" dirty="0" err="1">
                  <a:ln>
                    <a:noFill/>
                  </a:ln>
                  <a:solidFill>
                    <a:prstClr val="black"/>
                  </a:solidFill>
                  <a:effectLst/>
                  <a:uLnTx/>
                  <a:uFillTx/>
                </a:rPr>
                <a:t>Completer</a:t>
              </a:r>
              <a:r>
                <a:rPr kumimoji="0" lang="ro-RO" sz="2000" b="0" i="1" u="none" strike="noStrike" kern="0" cap="none" spc="0" normalizeH="0" baseline="0" noProof="0" dirty="0">
                  <a:ln>
                    <a:noFill/>
                  </a:ln>
                  <a:solidFill>
                    <a:prstClr val="black"/>
                  </a:solidFill>
                  <a:effectLst/>
                  <a:uLnTx/>
                  <a:uFillTx/>
                </a:rPr>
                <a:t> </a:t>
              </a:r>
              <a:r>
                <a:rPr kumimoji="0" lang="ro-RO" sz="2000" b="0" i="1" u="none" strike="noStrike" kern="0" cap="none" spc="0" normalizeH="0" baseline="0" noProof="0" dirty="0" err="1">
                  <a:ln>
                    <a:noFill/>
                  </a:ln>
                  <a:solidFill>
                    <a:prstClr val="black"/>
                  </a:solidFill>
                  <a:effectLst/>
                  <a:uLnTx/>
                  <a:uFillTx/>
                </a:rPr>
                <a:t>Finisher</a:t>
              </a:r>
              <a:r>
                <a:rPr kumimoji="0" lang="ro-RO" sz="2000" b="0" i="0" u="none" strike="noStrike" kern="0" cap="none" spc="0" normalizeH="0" baseline="0" noProof="0" dirty="0">
                  <a:ln>
                    <a:noFill/>
                  </a:ln>
                  <a:solidFill>
                    <a:prstClr val="black"/>
                  </a:solidFill>
                  <a:effectLst/>
                  <a:uLnTx/>
                  <a:uFillTx/>
                </a:rPr>
                <a:t> – Finalizator </a:t>
              </a:r>
            </a:p>
          </p:txBody>
        </p:sp>
      </p:grpSp>
      <p:cxnSp>
        <p:nvCxnSpPr>
          <p:cNvPr id="27" name="Straight Connector 26">
            <a:extLst>
              <a:ext uri="{FF2B5EF4-FFF2-40B4-BE49-F238E27FC236}">
                <a16:creationId xmlns:a16="http://schemas.microsoft.com/office/drawing/2014/main" id="{8DBAF7BC-7B7A-2DF1-D64C-57FC6F5A46DA}"/>
              </a:ext>
            </a:extLst>
          </p:cNvPr>
          <p:cNvCxnSpPr>
            <a:cxnSpLocks/>
          </p:cNvCxnSpPr>
          <p:nvPr/>
        </p:nvCxnSpPr>
        <p:spPr>
          <a:xfrm>
            <a:off x="1409252" y="1332498"/>
            <a:ext cx="0" cy="401483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D6E5BF7-10F0-542C-E99D-3D9E4E60393E}"/>
              </a:ext>
            </a:extLst>
          </p:cNvPr>
          <p:cNvCxnSpPr>
            <a:cxnSpLocks/>
            <a:endCxn id="5" idx="1"/>
          </p:cNvCxnSpPr>
          <p:nvPr/>
        </p:nvCxnSpPr>
        <p:spPr>
          <a:xfrm>
            <a:off x="1409252" y="2422869"/>
            <a:ext cx="75645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21A90362-287D-431A-1D5C-4C2685FCA732}"/>
              </a:ext>
            </a:extLst>
          </p:cNvPr>
          <p:cNvCxnSpPr>
            <a:cxnSpLocks/>
          </p:cNvCxnSpPr>
          <p:nvPr/>
        </p:nvCxnSpPr>
        <p:spPr>
          <a:xfrm>
            <a:off x="1409252" y="3781225"/>
            <a:ext cx="75645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4A76C9AF-4BDC-E722-CC4B-591C26A5E13A}"/>
              </a:ext>
            </a:extLst>
          </p:cNvPr>
          <p:cNvCxnSpPr>
            <a:cxnSpLocks/>
          </p:cNvCxnSpPr>
          <p:nvPr/>
        </p:nvCxnSpPr>
        <p:spPr>
          <a:xfrm flipV="1">
            <a:off x="1409252" y="5330672"/>
            <a:ext cx="1318324"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963DFB46-2AA5-DD3D-E194-1900E55A35E5}"/>
              </a:ext>
            </a:extLst>
          </p:cNvPr>
          <p:cNvSpPr/>
          <p:nvPr/>
        </p:nvSpPr>
        <p:spPr>
          <a:xfrm>
            <a:off x="1337310" y="5345430"/>
            <a:ext cx="116204" cy="457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4054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6BACB-6B57-ACBC-E9EE-1AC67F63CC0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EE180E2-AEE5-14A8-FB3A-FD0AFD634745}"/>
              </a:ext>
            </a:extLst>
          </p:cNvPr>
          <p:cNvSpPr>
            <a:spLocks noGrp="1"/>
          </p:cNvSpPr>
          <p:nvPr>
            <p:ph type="title"/>
          </p:nvPr>
        </p:nvSpPr>
        <p:spPr>
          <a:xfrm>
            <a:off x="146257" y="79215"/>
            <a:ext cx="9707606" cy="993805"/>
          </a:xfrm>
        </p:spPr>
        <p:txBody>
          <a:bodyPr/>
          <a:lstStyle/>
          <a:p>
            <a:r>
              <a:rPr lang="ro-RO" dirty="0"/>
              <a:t>Exercițiu în grup de teleconsultație (Modulul 2)</a:t>
            </a:r>
            <a:endParaRPr lang="ro-RO" noProof="0" dirty="0"/>
          </a:p>
        </p:txBody>
      </p:sp>
      <p:sp>
        <p:nvSpPr>
          <p:cNvPr id="3" name="Tartalom helye 2">
            <a:extLst>
              <a:ext uri="{FF2B5EF4-FFF2-40B4-BE49-F238E27FC236}">
                <a16:creationId xmlns:a16="http://schemas.microsoft.com/office/drawing/2014/main" id="{49485F5D-65FD-4F0D-1CAF-0A72D5A67F6A}"/>
              </a:ext>
            </a:extLst>
          </p:cNvPr>
          <p:cNvSpPr>
            <a:spLocks noGrp="1"/>
          </p:cNvSpPr>
          <p:nvPr>
            <p:ph sz="half" idx="1"/>
          </p:nvPr>
        </p:nvSpPr>
        <p:spPr>
          <a:xfrm>
            <a:off x="146257" y="1231497"/>
            <a:ext cx="10191520" cy="3699702"/>
          </a:xfrm>
        </p:spPr>
        <p:txBody>
          <a:bodyPr/>
          <a:lstStyle/>
          <a:p>
            <a:pPr marL="0" indent="0">
              <a:lnSpc>
                <a:spcPct val="100000"/>
              </a:lnSpc>
              <a:spcAft>
                <a:spcPts val="800"/>
              </a:spcAft>
              <a:buNone/>
            </a:pPr>
            <a:r>
              <a:rPr lang="ro-RO" b="1" noProof="0" dirty="0"/>
              <a:t>Conflictul</a:t>
            </a:r>
          </a:p>
          <a:p>
            <a:pPr marL="0" indent="0">
              <a:lnSpc>
                <a:spcPct val="100000"/>
              </a:lnSpc>
              <a:spcAft>
                <a:spcPts val="800"/>
              </a:spcAft>
              <a:buNone/>
            </a:pPr>
            <a:r>
              <a:rPr lang="ro-RO" sz="2200" b="1" kern="100" noProof="0" dirty="0">
                <a:latin typeface="Aptos" panose="020B0004020202020204" pitchFamily="34" charset="0"/>
                <a:ea typeface="Aptos" panose="020B0004020202020204" pitchFamily="34" charset="0"/>
                <a:cs typeface="Times New Roman" panose="02020603050405020304" pitchFamily="18" charset="0"/>
              </a:rPr>
              <a:t>Dr. Adam </a:t>
            </a:r>
            <a:r>
              <a:rPr lang="ro-RO" sz="2200" kern="100" noProof="0" dirty="0">
                <a:latin typeface="Aptos" panose="020B0004020202020204" pitchFamily="34" charset="0"/>
                <a:ea typeface="Aptos" panose="020B0004020202020204" pitchFamily="34" charset="0"/>
                <a:cs typeface="Times New Roman" panose="02020603050405020304" pitchFamily="18" charset="0"/>
              </a:rPr>
              <a:t>a venit cu o idee cu totul nouă. El sugerează că instituția ar trebui </a:t>
            </a:r>
            <a:r>
              <a:rPr lang="ro-RO" sz="2200" b="1" kern="100" noProof="0" dirty="0">
                <a:latin typeface="Aptos" panose="020B0004020202020204" pitchFamily="34" charset="0"/>
                <a:ea typeface="Aptos" panose="020B0004020202020204" pitchFamily="34" charset="0"/>
                <a:cs typeface="Times New Roman" panose="02020603050405020304" pitchFamily="18" charset="0"/>
              </a:rPr>
              <a:t>să ofere </a:t>
            </a:r>
            <a:r>
              <a:rPr lang="ro-RO" sz="2200" b="1" kern="100" dirty="0">
                <a:latin typeface="Aptos" panose="020B0004020202020204" pitchFamily="34" charset="0"/>
                <a:ea typeface="Aptos" panose="020B0004020202020204" pitchFamily="34" charset="0"/>
                <a:cs typeface="Times New Roman" panose="02020603050405020304" pitchFamily="18" charset="0"/>
              </a:rPr>
              <a:t>asistență farmaceutică</a:t>
            </a:r>
            <a:r>
              <a:rPr lang="ro-RO" sz="2200" b="1" kern="100" noProof="0" dirty="0">
                <a:latin typeface="Aptos" panose="020B0004020202020204" pitchFamily="34" charset="0"/>
                <a:ea typeface="Aptos" panose="020B0004020202020204" pitchFamily="34" charset="0"/>
                <a:cs typeface="Times New Roman" panose="02020603050405020304" pitchFamily="18" charset="0"/>
              </a:rPr>
              <a:t> în toate cele 4 ore de teleconsultație</a:t>
            </a:r>
            <a:r>
              <a:rPr lang="ro-RO" sz="2200" kern="100" noProof="0" dirty="0">
                <a:latin typeface="Aptos" panose="020B0004020202020204" pitchFamily="34" charset="0"/>
                <a:ea typeface="Aptos" panose="020B0004020202020204" pitchFamily="34" charset="0"/>
                <a:cs typeface="Times New Roman" panose="02020603050405020304" pitchFamily="18" charset="0"/>
              </a:rPr>
              <a:t>. </a:t>
            </a:r>
            <a:r>
              <a:rPr lang="ro-RO" sz="2200" kern="100" dirty="0">
                <a:latin typeface="Aptos" panose="020B0004020202020204" pitchFamily="34" charset="0"/>
                <a:ea typeface="Aptos" panose="020B0004020202020204" pitchFamily="34" charset="0"/>
                <a:cs typeface="Times New Roman" panose="02020603050405020304" pitchFamily="18" charset="0"/>
              </a:rPr>
              <a:t>Argumentul său a fost că asistența farmaceutică ar putea fi bine efectuată și fără un examen fizic</a:t>
            </a:r>
            <a:r>
              <a:rPr lang="en-US" sz="2200" kern="100" dirty="0">
                <a:latin typeface="Aptos" panose="020B0004020202020204" pitchFamily="34" charset="0"/>
                <a:ea typeface="Aptos" panose="020B0004020202020204" pitchFamily="34" charset="0"/>
                <a:cs typeface="Times New Roman" panose="02020603050405020304" pitchFamily="18" charset="0"/>
              </a:rPr>
              <a:t>.</a:t>
            </a:r>
            <a:r>
              <a:rPr lang="ro-RO" sz="2200" kern="100" dirty="0">
                <a:latin typeface="Aptos" panose="020B0004020202020204" pitchFamily="34" charset="0"/>
                <a:ea typeface="Aptos" panose="020B0004020202020204" pitchFamily="34" charset="0"/>
                <a:cs typeface="Times New Roman" panose="02020603050405020304" pitchFamily="18" charset="0"/>
              </a:rPr>
              <a:t> Pacienții îi pun adesea multe întrebări legate de subiect și el nu ar considera inferior un apel video pe Zoom față de vizita la medic. Această idee le-a plăcut multora.</a:t>
            </a:r>
            <a:r>
              <a:rPr lang="ro-RO" sz="2200" kern="100" noProof="0" dirty="0">
                <a:latin typeface="Aptos" panose="020B0004020202020204" pitchFamily="34" charset="0"/>
                <a:ea typeface="Aptos" panose="020B0004020202020204" pitchFamily="34" charset="0"/>
                <a:cs typeface="Times New Roman" panose="02020603050405020304" pitchFamily="18" charset="0"/>
              </a:rPr>
              <a:t> </a:t>
            </a:r>
          </a:p>
          <a:p>
            <a:pPr marL="0" indent="0">
              <a:lnSpc>
                <a:spcPct val="100000"/>
              </a:lnSpc>
              <a:spcAft>
                <a:spcPts val="800"/>
              </a:spcAft>
              <a:buNone/>
            </a:pPr>
            <a:r>
              <a:rPr lang="ro-RO" sz="2200" b="1" kern="100" noProof="0" dirty="0">
                <a:latin typeface="Aptos" panose="020B0004020202020204" pitchFamily="34" charset="0"/>
                <a:ea typeface="Aptos" panose="020B0004020202020204" pitchFamily="34" charset="0"/>
                <a:cs typeface="Times New Roman" panose="02020603050405020304" pitchFamily="18" charset="0"/>
              </a:rPr>
              <a:t>Dora,</a:t>
            </a:r>
            <a:r>
              <a:rPr lang="ro-RO" sz="2200" kern="100" noProof="0" dirty="0">
                <a:latin typeface="Aptos" panose="020B0004020202020204" pitchFamily="34" charset="0"/>
                <a:ea typeface="Aptos" panose="020B0004020202020204" pitchFamily="34" charset="0"/>
                <a:cs typeface="Times New Roman" panose="02020603050405020304" pitchFamily="18" charset="0"/>
              </a:rPr>
              <a:t> </a:t>
            </a:r>
            <a:r>
              <a:rPr lang="ro-RO" sz="2200" kern="100" dirty="0">
                <a:latin typeface="Aptos" panose="020B0004020202020204" pitchFamily="34" charset="0"/>
                <a:ea typeface="Aptos" panose="020B0004020202020204" pitchFamily="34" charset="0"/>
                <a:cs typeface="Times New Roman" panose="02020603050405020304" pitchFamily="18" charset="0"/>
              </a:rPr>
              <a:t>farmacistul</a:t>
            </a:r>
            <a:r>
              <a:rPr lang="ro-RO" sz="2200" kern="100" noProof="0" dirty="0">
                <a:latin typeface="Aptos" panose="020B0004020202020204" pitchFamily="34" charset="0"/>
                <a:ea typeface="Aptos" panose="020B0004020202020204" pitchFamily="34" charset="0"/>
                <a:cs typeface="Times New Roman" panose="02020603050405020304" pitchFamily="18" charset="0"/>
              </a:rPr>
              <a:t>, a </a:t>
            </a:r>
            <a:r>
              <a:rPr lang="ro-RO" sz="2200" kern="100" dirty="0">
                <a:latin typeface="Aptos" panose="020B0004020202020204" pitchFamily="34" charset="0"/>
                <a:ea typeface="Aptos" panose="020B0004020202020204" pitchFamily="34" charset="0"/>
                <a:cs typeface="Times New Roman" panose="02020603050405020304" pitchFamily="18" charset="0"/>
              </a:rPr>
              <a:t>rămas stupefiată. Ulterior, când i-a venit rândul, ea a spus furioasă că ei i se pare </a:t>
            </a:r>
            <a:r>
              <a:rPr lang="ro-RO" sz="2200" b="1" kern="100" dirty="0">
                <a:latin typeface="Aptos" panose="020B0004020202020204" pitchFamily="34" charset="0"/>
                <a:ea typeface="Aptos" panose="020B0004020202020204" pitchFamily="34" charset="0"/>
                <a:cs typeface="Times New Roman" panose="02020603050405020304" pitchFamily="18" charset="0"/>
              </a:rPr>
              <a:t>imposibilă ideea</a:t>
            </a:r>
            <a:r>
              <a:rPr lang="ro-RO" sz="2200" kern="100" dirty="0">
                <a:latin typeface="Aptos" panose="020B0004020202020204" pitchFamily="34" charset="0"/>
                <a:ea typeface="Aptos" panose="020B0004020202020204" pitchFamily="34" charset="0"/>
                <a:cs typeface="Times New Roman" panose="02020603050405020304" pitchFamily="18" charset="0"/>
              </a:rPr>
              <a:t>. Ea consideră că asistența farmaceutică trebuie realizată de către un farmacist cu experiență profesională în acest sens. Medici diabetologi, chiar dacă au cunoștințele necesare, preocuparea lor trebuie să rămână consultarea pacientului. Astfel, farmacistul să dea sfaturile necesare, degrevând medicul diabetolog de activitatea de asistență farmaceutică. Discuția a devenit aprinsă și întâlnirea a fost suspendată...</a:t>
            </a:r>
            <a:endParaRPr lang="ro-RO" sz="2200" kern="100" noProof="0" dirty="0">
              <a:latin typeface="Aptos" panose="020B0004020202020204" pitchFamily="34" charset="0"/>
              <a:ea typeface="Aptos" panose="020B0004020202020204" pitchFamily="34" charset="0"/>
              <a:cs typeface="Times New Roman" panose="02020603050405020304" pitchFamily="18" charset="0"/>
            </a:endParaRPr>
          </a:p>
          <a:p>
            <a:pPr>
              <a:lnSpc>
                <a:spcPct val="100000"/>
              </a:lnSpc>
              <a:spcBef>
                <a:spcPts val="0"/>
              </a:spcBef>
            </a:pPr>
            <a:endParaRPr lang="ro-RO" noProof="0" dirty="0"/>
          </a:p>
          <a:p>
            <a:pPr>
              <a:lnSpc>
                <a:spcPct val="100000"/>
              </a:lnSpc>
              <a:spcBef>
                <a:spcPts val="0"/>
              </a:spcBef>
            </a:pPr>
            <a:endParaRPr lang="ro-RO" noProof="0" dirty="0"/>
          </a:p>
        </p:txBody>
      </p:sp>
    </p:spTree>
    <p:extLst>
      <p:ext uri="{BB962C8B-B14F-4D97-AF65-F5344CB8AC3E}">
        <p14:creationId xmlns:p14="http://schemas.microsoft.com/office/powerpoint/2010/main" val="2160187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9A778-A24C-CE87-EFF6-51494AFEE217}"/>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211114F-62F5-8F32-348E-DC564C690818}"/>
              </a:ext>
            </a:extLst>
          </p:cNvPr>
          <p:cNvSpPr>
            <a:spLocks noGrp="1"/>
          </p:cNvSpPr>
          <p:nvPr>
            <p:ph type="title"/>
          </p:nvPr>
        </p:nvSpPr>
        <p:spPr>
          <a:xfrm>
            <a:off x="146257" y="-426405"/>
            <a:ext cx="9707606" cy="993805"/>
          </a:xfrm>
        </p:spPr>
        <p:txBody>
          <a:bodyPr/>
          <a:lstStyle/>
          <a:p>
            <a:r>
              <a:rPr lang="ro-RO" dirty="0"/>
              <a:t>Exercițiu în grup de teleconsultație (Modulul 2)</a:t>
            </a:r>
            <a:endParaRPr lang="ro-RO" noProof="0" dirty="0"/>
          </a:p>
        </p:txBody>
      </p:sp>
      <p:sp>
        <p:nvSpPr>
          <p:cNvPr id="3" name="Tartalom helye 2">
            <a:extLst>
              <a:ext uri="{FF2B5EF4-FFF2-40B4-BE49-F238E27FC236}">
                <a16:creationId xmlns:a16="http://schemas.microsoft.com/office/drawing/2014/main" id="{115EC34D-D46E-2665-B56C-26F5E5C14580}"/>
              </a:ext>
            </a:extLst>
          </p:cNvPr>
          <p:cNvSpPr>
            <a:spLocks noGrp="1"/>
          </p:cNvSpPr>
          <p:nvPr>
            <p:ph sz="half" idx="1"/>
          </p:nvPr>
        </p:nvSpPr>
        <p:spPr>
          <a:xfrm>
            <a:off x="146257" y="712365"/>
            <a:ext cx="10191520" cy="4915185"/>
          </a:xfrm>
        </p:spPr>
        <p:txBody>
          <a:bodyPr/>
          <a:lstStyle/>
          <a:p>
            <a:pPr marL="0" indent="0">
              <a:lnSpc>
                <a:spcPct val="100000"/>
              </a:lnSpc>
              <a:spcAft>
                <a:spcPts val="800"/>
              </a:spcAft>
              <a:buNone/>
            </a:pPr>
            <a:r>
              <a:rPr lang="ro-RO" sz="2400" b="1" dirty="0"/>
              <a:t>Urmarea</a:t>
            </a:r>
            <a:endParaRPr lang="ro-RO" sz="2400" b="1" noProof="0" dirty="0"/>
          </a:p>
          <a:p>
            <a:pPr marL="0" indent="0">
              <a:lnSpc>
                <a:spcPct val="100000"/>
              </a:lnSpc>
              <a:spcAft>
                <a:spcPts val="800"/>
              </a:spcAft>
              <a:buNone/>
            </a:pPr>
            <a:r>
              <a:rPr lang="ro-RO" sz="2200" b="1" kern="100" noProof="0" dirty="0">
                <a:effectLst/>
                <a:latin typeface="Aptos" panose="020B0004020202020204" pitchFamily="34" charset="0"/>
                <a:ea typeface="Aptos" panose="020B0004020202020204" pitchFamily="34" charset="0"/>
                <a:cs typeface="Times New Roman" panose="02020603050405020304" pitchFamily="18" charset="0"/>
              </a:rPr>
              <a:t>A doua zi, Dora s-a așezat lângă </a:t>
            </a:r>
            <a:r>
              <a:rPr lang="ro-RO" sz="2200" b="1" kern="100" noProof="0" dirty="0" err="1">
                <a:effectLst/>
                <a:latin typeface="Aptos" panose="020B0004020202020204" pitchFamily="34" charset="0"/>
                <a:ea typeface="Aptos" panose="020B0004020202020204" pitchFamily="34" charset="0"/>
                <a:cs typeface="Times New Roman" panose="02020603050405020304" pitchFamily="18" charset="0"/>
              </a:rPr>
              <a:t>Linda</a:t>
            </a:r>
            <a:r>
              <a:rPr lang="ro-RO" sz="2200" b="1" kern="100" noProof="0" dirty="0">
                <a:effectLst/>
                <a:latin typeface="Aptos" panose="020B0004020202020204" pitchFamily="34" charset="0"/>
                <a:ea typeface="Aptos" panose="020B0004020202020204" pitchFamily="34" charset="0"/>
                <a:cs typeface="Times New Roman" panose="02020603050405020304" pitchFamily="18" charset="0"/>
              </a:rPr>
              <a:t> în sala de mese.</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Ea a spus că se simțea rușinată pentru ceea ce s-a întâmplat. Ea știe că a exagerat, dar și că împreună cu Adam avuseseră neînțelegeri profesionale chiar și înainte. Indiferent, faptul că </a:t>
            </a:r>
            <a:r>
              <a:rPr lang="ro-RO" sz="2200" kern="100" dirty="0">
                <a:latin typeface="Aptos" panose="020B0004020202020204" pitchFamily="34" charset="0"/>
                <a:ea typeface="Aptos" panose="020B0004020202020204" pitchFamily="34" charset="0"/>
                <a:cs typeface="Times New Roman" panose="02020603050405020304" pitchFamily="18" charset="0"/>
              </a:rPr>
              <a:t>asistența farmaceutică</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se pretează la teleconsultații aduce avantaje</a:t>
            </a:r>
            <a:r>
              <a:rPr lang="ro-RO" sz="2200" kern="100" dirty="0">
                <a:latin typeface="Aptos" panose="020B0004020202020204" pitchFamily="34" charset="0"/>
                <a:ea typeface="Aptos" panose="020B0004020202020204" pitchFamily="34" charset="0"/>
                <a:cs typeface="Times New Roman" panose="02020603050405020304" pitchFamily="18" charset="0"/>
              </a:rPr>
              <a:t>. Dora recunoscând că oferea </a:t>
            </a:r>
            <a:r>
              <a:rPr lang="ro-RO" sz="2200" kern="100" dirty="0" err="1">
                <a:latin typeface="Aptos" panose="020B0004020202020204" pitchFamily="34" charset="0"/>
                <a:ea typeface="Aptos" panose="020B0004020202020204" pitchFamily="34" charset="0"/>
                <a:cs typeface="Times New Roman" panose="02020603050405020304" pitchFamily="18" charset="0"/>
              </a:rPr>
              <a:t>tele</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consultații în mod similar uneori în practica sa privată. Dar ea nu are nicio idee despre cum să conducă personalul. În final, ea a adăugat că probabil ceea ce o înfurie cel mai mult este faptul că Adam a venit cu propunerea fără a se consulta cu ea mai întâi.</a:t>
            </a:r>
          </a:p>
          <a:p>
            <a:pPr marL="0" indent="0">
              <a:lnSpc>
                <a:spcPct val="100000"/>
              </a:lnSpc>
              <a:spcAft>
                <a:spcPts val="800"/>
              </a:spcAft>
              <a:buNone/>
            </a:pPr>
            <a:r>
              <a:rPr lang="en-US" sz="2200" kern="100" dirty="0">
                <a:latin typeface="Aptos" panose="020B0004020202020204" pitchFamily="34" charset="0"/>
                <a:ea typeface="Aptos" panose="020B0004020202020204" pitchFamily="34" charset="0"/>
                <a:cs typeface="Times New Roman" panose="02020603050405020304" pitchFamily="18" charset="0"/>
              </a:rPr>
              <a:t>D</a:t>
            </a:r>
            <a:r>
              <a:rPr lang="ro-RO" sz="2200" kern="100" noProof="0" dirty="0" err="1">
                <a:effectLst/>
                <a:latin typeface="Aptos" panose="020B0004020202020204" pitchFamily="34" charset="0"/>
                <a:ea typeface="Aptos" panose="020B0004020202020204" pitchFamily="34" charset="0"/>
                <a:cs typeface="Times New Roman" panose="02020603050405020304" pitchFamily="18" charset="0"/>
              </a:rPr>
              <a:t>upă</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-masa aceea, </a:t>
            </a:r>
            <a:r>
              <a:rPr lang="ro-RO" sz="2200" kern="100" noProof="0" dirty="0" err="1">
                <a:effectLst/>
                <a:latin typeface="Aptos" panose="020B0004020202020204" pitchFamily="34" charset="0"/>
                <a:ea typeface="Aptos" panose="020B0004020202020204" pitchFamily="34" charset="0"/>
                <a:cs typeface="Times New Roman" panose="02020603050405020304" pitchFamily="18" charset="0"/>
              </a:rPr>
              <a:t>Linda</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a primit </a:t>
            </a:r>
            <a:r>
              <a:rPr lang="ro-RO" sz="2200" b="1" kern="100" noProof="0" dirty="0">
                <a:effectLst/>
                <a:latin typeface="Aptos" panose="020B0004020202020204" pitchFamily="34" charset="0"/>
                <a:ea typeface="Aptos" panose="020B0004020202020204" pitchFamily="34" charset="0"/>
                <a:cs typeface="Times New Roman" panose="02020603050405020304" pitchFamily="18" charset="0"/>
              </a:rPr>
              <a:t>un apel de la Dr. Edwards</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liderul echipei. Deși ei nu se cunoșteau de dinainte, el a observat că ea a ascultat cu atenție și lui i s-a părut ca </a:t>
            </a:r>
            <a:r>
              <a:rPr lang="ro-RO" sz="2200" kern="100" dirty="0" err="1">
                <a:latin typeface="Aptos" panose="020B0004020202020204" pitchFamily="34" charset="0"/>
                <a:ea typeface="Aptos" panose="020B0004020202020204" pitchFamily="34" charset="0"/>
                <a:cs typeface="Times New Roman" panose="02020603050405020304" pitchFamily="18" charset="0"/>
              </a:rPr>
              <a:t>Linda</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avea </a:t>
            </a:r>
            <a:r>
              <a:rPr lang="ro-RO" sz="2200" kern="100" dirty="0">
                <a:latin typeface="Aptos" panose="020B0004020202020204" pitchFamily="34" charset="0"/>
                <a:ea typeface="Aptos" panose="020B0004020202020204" pitchFamily="34" charset="0"/>
                <a:cs typeface="Times New Roman" panose="02020603050405020304" pitchFamily="18" charset="0"/>
              </a:rPr>
              <a:t>idei</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bune. El a zis că ar dori să rezolve situația și să înceapă să îndrume echipa pe calea către o soluție. De asemenea, el s-a gândit că </a:t>
            </a:r>
            <a:r>
              <a:rPr lang="ro-RO" sz="2200" kern="100" noProof="0" dirty="0" err="1">
                <a:effectLst/>
                <a:latin typeface="Aptos" panose="020B0004020202020204" pitchFamily="34" charset="0"/>
                <a:ea typeface="Aptos" panose="020B0004020202020204" pitchFamily="34" charset="0"/>
                <a:cs typeface="Times New Roman" panose="02020603050405020304" pitchFamily="18" charset="0"/>
              </a:rPr>
              <a:t>Linda</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ar putea vorbi mai ușor cu Dora decât unul dintre medici. El a rugat-o pe </a:t>
            </a:r>
            <a:r>
              <a:rPr lang="ro-RO" sz="2200" kern="100" noProof="0" dirty="0" err="1">
                <a:effectLst/>
                <a:latin typeface="Aptos" panose="020B0004020202020204" pitchFamily="34" charset="0"/>
                <a:ea typeface="Aptos" panose="020B0004020202020204" pitchFamily="34" charset="0"/>
                <a:cs typeface="Times New Roman" panose="02020603050405020304" pitchFamily="18" charset="0"/>
              </a:rPr>
              <a:t>Linda</a:t>
            </a:r>
            <a:r>
              <a:rPr lang="ro-RO" sz="2200" kern="100" noProof="0" dirty="0">
                <a:effectLst/>
                <a:latin typeface="Aptos" panose="020B0004020202020204" pitchFamily="34" charset="0"/>
                <a:ea typeface="Aptos" panose="020B0004020202020204" pitchFamily="34" charset="0"/>
                <a:cs typeface="Times New Roman" panose="02020603050405020304" pitchFamily="18" charset="0"/>
              </a:rPr>
              <a:t> să-l ajute să soluționeze conflictul și să planifice următoarea întâlnire.</a:t>
            </a:r>
          </a:p>
        </p:txBody>
      </p:sp>
    </p:spTree>
    <p:extLst>
      <p:ext uri="{BB962C8B-B14F-4D97-AF65-F5344CB8AC3E}">
        <p14:creationId xmlns:p14="http://schemas.microsoft.com/office/powerpoint/2010/main" val="643988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682A99A8-D8B3-C3F2-9E42-1440162A8523}"/>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ro-RO" sz="2600" kern="100" noProof="0" dirty="0">
                <a:effectLst/>
                <a:latin typeface="Aptos" panose="020B0004020202020204" pitchFamily="34" charset="0"/>
                <a:ea typeface="Aptos" panose="020B0004020202020204" pitchFamily="34" charset="0"/>
                <a:cs typeface="Times New Roman" panose="02020603050405020304" pitchFamily="18" charset="0"/>
              </a:rPr>
              <a:t>Echipa lucrează la introducerea teleconsultației în ce stadiu de dezvoltare al grupului? Ce este tipic pentru acest stadiu? </a:t>
            </a:r>
          </a:p>
          <a:p>
            <a:pPr marL="342900" lvl="0" indent="-342900">
              <a:lnSpc>
                <a:spcPct val="107000"/>
              </a:lnSpc>
              <a:buFont typeface="+mj-lt"/>
              <a:buAutoNum type="arabicPeriod"/>
            </a:pPr>
            <a:r>
              <a:rPr lang="ro-RO" sz="2600" kern="100" dirty="0">
                <a:latin typeface="Aptos" panose="020B0004020202020204" pitchFamily="34" charset="0"/>
                <a:ea typeface="Aptos" panose="020B0004020202020204" pitchFamily="34" charset="0"/>
                <a:cs typeface="Times New Roman" panose="02020603050405020304" pitchFamily="18" charset="0"/>
              </a:rPr>
              <a:t>În materialul de învățare e-</a:t>
            </a:r>
            <a:r>
              <a:rPr lang="ro-RO" sz="2600" kern="100" dirty="0" err="1">
                <a:latin typeface="Aptos" panose="020B0004020202020204" pitchFamily="34" charset="0"/>
                <a:ea typeface="Aptos" panose="020B0004020202020204" pitchFamily="34" charset="0"/>
                <a:cs typeface="Times New Roman" panose="02020603050405020304" pitchFamily="18" charset="0"/>
              </a:rPr>
              <a:t>learning</a:t>
            </a:r>
            <a:r>
              <a:rPr lang="ro-RO" sz="2600" kern="100" dirty="0">
                <a:latin typeface="Aptos" panose="020B0004020202020204" pitchFamily="34" charset="0"/>
                <a:ea typeface="Aptos" panose="020B0004020202020204" pitchFamily="34" charset="0"/>
                <a:cs typeface="Times New Roman" panose="02020603050405020304" pitchFamily="18" charset="0"/>
              </a:rPr>
              <a:t>, vi s-au prezentat cele cinci tipuri de conflict. De care tip/tipuri aparține conflictul dintre Adam și Dora? De ce?</a:t>
            </a:r>
            <a:r>
              <a:rPr lang="ro-RO" sz="2600" kern="100" noProof="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mj-lt"/>
              <a:buAutoNum type="arabicPeriod"/>
            </a:pPr>
            <a:r>
              <a:rPr lang="ro-RO" sz="2600" kern="100" noProof="0" dirty="0">
                <a:effectLst/>
                <a:latin typeface="Aptos" panose="020B0004020202020204" pitchFamily="34" charset="0"/>
                <a:ea typeface="Aptos" panose="020B0004020202020204" pitchFamily="34" charset="0"/>
                <a:cs typeface="Times New Roman" panose="02020603050405020304" pitchFamily="18" charset="0"/>
              </a:rPr>
              <a:t>Alcătuiți o propunere cu 5 puncte pentru </a:t>
            </a:r>
            <a:r>
              <a:rPr lang="ro-RO" sz="2600" kern="100" noProof="0" dirty="0" err="1">
                <a:effectLst/>
                <a:latin typeface="Aptos" panose="020B0004020202020204" pitchFamily="34" charset="0"/>
                <a:ea typeface="Aptos" panose="020B0004020202020204" pitchFamily="34" charset="0"/>
                <a:cs typeface="Times New Roman" panose="02020603050405020304" pitchFamily="18" charset="0"/>
              </a:rPr>
              <a:t>Linda</a:t>
            </a:r>
            <a:r>
              <a:rPr lang="ro-RO" sz="2600" kern="100" noProof="0" dirty="0">
                <a:effectLst/>
                <a:latin typeface="Aptos" panose="020B0004020202020204" pitchFamily="34" charset="0"/>
                <a:ea typeface="Aptos" panose="020B0004020202020204" pitchFamily="34" charset="0"/>
                <a:cs typeface="Times New Roman" panose="02020603050405020304" pitchFamily="18" charset="0"/>
              </a:rPr>
              <a:t> și Dr. Edwards pentru următoarea ședință a grupului de lucru. </a:t>
            </a:r>
          </a:p>
          <a:p>
            <a:pPr marL="342900" lvl="0" indent="-342900">
              <a:lnSpc>
                <a:spcPct val="107000"/>
              </a:lnSpc>
              <a:spcAft>
                <a:spcPts val="800"/>
              </a:spcAft>
              <a:buFont typeface="+mj-lt"/>
              <a:buAutoNum type="arabicPeriod"/>
            </a:pPr>
            <a:r>
              <a:rPr lang="ro-RO" sz="2600" kern="100" noProof="0" dirty="0">
                <a:effectLst/>
                <a:latin typeface="Aptos" panose="020B0004020202020204" pitchFamily="34" charset="0"/>
                <a:ea typeface="Aptos" panose="020B0004020202020204" pitchFamily="34" charset="0"/>
                <a:cs typeface="Times New Roman" panose="02020603050405020304" pitchFamily="18" charset="0"/>
              </a:rPr>
              <a:t>Cum credeți că sunt afectate dinamicile de faptul că grupul de lucru s-a putut întâlni doar online?</a:t>
            </a:r>
          </a:p>
          <a:p>
            <a:endParaRPr lang="ro-RO" noProof="0" dirty="0"/>
          </a:p>
        </p:txBody>
      </p:sp>
      <p:sp>
        <p:nvSpPr>
          <p:cNvPr id="4" name="Cím 1">
            <a:extLst>
              <a:ext uri="{FF2B5EF4-FFF2-40B4-BE49-F238E27FC236}">
                <a16:creationId xmlns:a16="http://schemas.microsoft.com/office/drawing/2014/main" id="{9FDFAB78-281D-6439-ED71-8E203092C495}"/>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ro-RO" dirty="0"/>
              <a:t>Exercițiu în grup de teleconsultație</a:t>
            </a:r>
            <a:r>
              <a:rPr lang="ro-RO" noProof="0" dirty="0"/>
              <a:t> –</a:t>
            </a:r>
            <a:br>
              <a:rPr lang="ro-RO" noProof="0" dirty="0"/>
            </a:br>
            <a:r>
              <a:rPr lang="ro-RO" dirty="0"/>
              <a:t>Întrebările exercițiului online</a:t>
            </a:r>
            <a:endParaRPr lang="ro-RO" noProof="0" dirty="0"/>
          </a:p>
        </p:txBody>
      </p:sp>
    </p:spTree>
    <p:extLst>
      <p:ext uri="{BB962C8B-B14F-4D97-AF65-F5344CB8AC3E}">
        <p14:creationId xmlns:p14="http://schemas.microsoft.com/office/powerpoint/2010/main" val="4244640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778D2-CC67-65DF-8451-B2D4BFC67155}"/>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59C90573-8BCA-AC85-D55D-CD80D7F7F8F5}"/>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ro-RO" sz="2600" b="1" kern="100" dirty="0">
                <a:latin typeface="Aptos" panose="020B0004020202020204" pitchFamily="34" charset="0"/>
                <a:ea typeface="Aptos" panose="020B0004020202020204" pitchFamily="34" charset="0"/>
                <a:cs typeface="Times New Roman" panose="02020603050405020304" pitchFamily="18" charset="0"/>
              </a:rPr>
              <a:t>Echipa lucrează la introducerea teleconsultației în ce stadiu de dezvoltare al grupului? Ce este tipic pentru acest stadiu?</a:t>
            </a:r>
            <a:r>
              <a:rPr lang="ro-RO" sz="2600" kern="100" dirty="0">
                <a:latin typeface="Aptos" panose="020B0004020202020204" pitchFamily="34" charset="0"/>
                <a:ea typeface="Aptos" panose="020B0004020202020204" pitchFamily="34" charset="0"/>
                <a:cs typeface="Times New Roman" panose="02020603050405020304" pitchFamily="18" charset="0"/>
              </a:rPr>
              <a:t> </a:t>
            </a:r>
            <a:endPar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În materialul de învățare e-</a:t>
            </a:r>
            <a:r>
              <a:rPr lang="ro-RO" sz="2600" kern="100" dirty="0" err="1">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learning</a:t>
            </a: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 vi s-au prezentat cele cinci tipuri de conflict. De care tip/tipuri aparține conflictul dintre Adam și Dora? De ce? </a:t>
            </a:r>
          </a:p>
          <a:p>
            <a:pPr marL="342900" lvl="0" indent="-342900">
              <a:lnSpc>
                <a:spcPct val="107000"/>
              </a:lnSpc>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Alcătuiți o propunere cu 5 puncte pentru </a:t>
            </a:r>
            <a:r>
              <a:rPr lang="ro-RO" sz="2600" kern="100" dirty="0" err="1">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Linda</a:t>
            </a: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 și Dr. Edwards pentru următoarea ședință a grupului de lucru. </a:t>
            </a:r>
          </a:p>
          <a:p>
            <a:pPr marL="342900" lvl="0" indent="-342900">
              <a:lnSpc>
                <a:spcPct val="107000"/>
              </a:lnSpc>
              <a:spcAft>
                <a:spcPts val="800"/>
              </a:spcAft>
              <a:buFont typeface="+mj-lt"/>
              <a:buAutoNum type="arabicPeriod"/>
            </a:pPr>
            <a:r>
              <a:rPr lang="ro-RO" sz="2600" kern="100" dirty="0">
                <a:solidFill>
                  <a:schemeClr val="bg1">
                    <a:lumMod val="85000"/>
                  </a:schemeClr>
                </a:solidFill>
                <a:latin typeface="Aptos" panose="020B0004020202020204" pitchFamily="34" charset="0"/>
                <a:ea typeface="Aptos" panose="020B0004020202020204" pitchFamily="34" charset="0"/>
                <a:cs typeface="Times New Roman" panose="02020603050405020304" pitchFamily="18" charset="0"/>
              </a:rPr>
              <a:t>Cum credeți că sunt afectate dinamicile de faptul că grupul de lucru s-a putut întâlni doar online?</a:t>
            </a:r>
          </a:p>
        </p:txBody>
      </p:sp>
      <p:sp>
        <p:nvSpPr>
          <p:cNvPr id="4" name="Cím 1">
            <a:extLst>
              <a:ext uri="{FF2B5EF4-FFF2-40B4-BE49-F238E27FC236}">
                <a16:creationId xmlns:a16="http://schemas.microsoft.com/office/drawing/2014/main" id="{954968B9-E6A7-EA73-A7FA-11DBAB95646A}"/>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ro-RO" dirty="0"/>
              <a:t>Exercițiu în grup de teleconsultație –</a:t>
            </a:r>
            <a:br>
              <a:rPr lang="ro-RO" dirty="0"/>
            </a:br>
            <a:r>
              <a:rPr lang="ro-RO" dirty="0"/>
              <a:t>Întrebările exercițiului online</a:t>
            </a:r>
          </a:p>
        </p:txBody>
      </p:sp>
    </p:spTree>
    <p:extLst>
      <p:ext uri="{BB962C8B-B14F-4D97-AF65-F5344CB8AC3E}">
        <p14:creationId xmlns:p14="http://schemas.microsoft.com/office/powerpoint/2010/main" val="21639047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4.0.5919"/>
  <p:tag name="SLIDO_PRESENTATION_ID" val="6fced902-de01-4395-af48-7b21b6a15264"/>
  <p:tag name="SLIDO_EVENT_UUID" val="46650eea-1bec-4c48-8938-634bd8fee995"/>
  <p:tag name="SLIDO_EVENT_SECTION_UUID" val="56f029f3-5928-4928-b138-6475f4ded410"/>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2A34CF-6A49-4DBE-AE8D-413A21CD0D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0cb709d3-8535-4900-99f2-74827045ee9b"/>
    <ds:schemaRef ds:uri="http://schemas.microsoft.com/office/2006/metadata/properties"/>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 ds:uri="3f9b33f2-e184-4f9f-88d2-a82b0ebeece2"/>
    <ds:schemaRef ds:uri="2da7511b-2940-4308-a464-b67521a1cece"/>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4497</TotalTime>
  <Words>2373</Words>
  <Application>Microsoft Office PowerPoint</Application>
  <PresentationFormat>Custom</PresentationFormat>
  <Paragraphs>169</Paragraphs>
  <Slides>22</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Aptos</vt:lpstr>
      <vt:lpstr>Arial</vt:lpstr>
      <vt:lpstr>Calibri</vt:lpstr>
      <vt:lpstr>Calibri Light</vt:lpstr>
      <vt:lpstr>Tema di Office</vt:lpstr>
      <vt:lpstr>1_Tema di Office</vt:lpstr>
      <vt:lpstr>Modulul 2 Ziua 2 Training sincron</vt:lpstr>
      <vt:lpstr>Teleconsultația Episodul Următor    Exercițiu ONLINE ÎN GRUP (Modulul 2)</vt:lpstr>
      <vt:lpstr>Exercițiu în grup de teleconsultație (Modulul 2)</vt:lpstr>
      <vt:lpstr>Exercițiu în grup de teleconsultație (Modulul 2)</vt:lpstr>
      <vt:lpstr>PowerPoint Presentation</vt:lpstr>
      <vt:lpstr>Exercițiu în grup de teleconsultație (Modulul 2)</vt:lpstr>
      <vt:lpstr>Exercițiu în grup de teleconsultație (Modulul 2)</vt:lpstr>
      <vt:lpstr>PowerPoint Presentation</vt:lpstr>
      <vt:lpstr>PowerPoint Presentation</vt:lpstr>
      <vt:lpstr>PowerPoint Presentation</vt:lpstr>
      <vt:lpstr>Etapele Vieții de Grup</vt:lpstr>
      <vt:lpstr>Etapele Vieții de Grup</vt:lpstr>
      <vt:lpstr>PowerPoint Presentation</vt:lpstr>
      <vt:lpstr>Tipurile de Conflict în Domeniul Sănătății  Conflicte informaționale Conflicte de valori Conflicte de interes Conflicte relaționale Conflicte structurale</vt:lpstr>
      <vt:lpstr>Conflictele informaționale</vt:lpstr>
      <vt:lpstr>Conflictele de valori </vt:lpstr>
      <vt:lpstr>Conflictele de interes</vt:lpstr>
      <vt:lpstr>Conflictele relaționale</vt:lpstr>
      <vt:lpstr>Conflictele structurale</vt:lpstr>
      <vt:lpstr>Reflecții asupra comunicării și colaborării digitale (Exercițiu individual de învățare)</vt:lpstr>
      <vt:lpstr>Reflecții asupra comunicării și colaborării digitale (Exercițiu sincron de grup)</vt:lpstr>
      <vt:lpstr>Sfârșitul unității de învățare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Octavia Gligor</cp:lastModifiedBy>
  <cp:revision>74</cp:revision>
  <dcterms:created xsi:type="dcterms:W3CDTF">2023-07-21T15:01:30Z</dcterms:created>
  <dcterms:modified xsi:type="dcterms:W3CDTF">2026-04-08T11:41:18Z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