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Lst>
  <p:notesMasterIdLst>
    <p:notesMasterId r:id="rId28"/>
  </p:notesMasterIdLst>
  <p:handoutMasterIdLst>
    <p:handoutMasterId r:id="rId29"/>
  </p:handoutMasterIdLst>
  <p:sldIdLst>
    <p:sldId id="278" r:id="rId6"/>
    <p:sldId id="258" r:id="rId7"/>
    <p:sldId id="259" r:id="rId8"/>
    <p:sldId id="260" r:id="rId9"/>
    <p:sldId id="261" r:id="rId10"/>
    <p:sldId id="262" r:id="rId11"/>
    <p:sldId id="263" r:id="rId12"/>
    <p:sldId id="264" r:id="rId13"/>
    <p:sldId id="265" r:id="rId14"/>
    <p:sldId id="266" r:id="rId15"/>
    <p:sldId id="267" r:id="rId16"/>
    <p:sldId id="271" r:id="rId17"/>
    <p:sldId id="268" r:id="rId18"/>
    <p:sldId id="269" r:id="rId19"/>
    <p:sldId id="270" r:id="rId20"/>
    <p:sldId id="272" r:id="rId21"/>
    <p:sldId id="273" r:id="rId22"/>
    <p:sldId id="274" r:id="rId23"/>
    <p:sldId id="275" r:id="rId24"/>
    <p:sldId id="276" r:id="rId25"/>
    <p:sldId id="277" r:id="rId26"/>
    <p:sldId id="257" r:id="rId27"/>
  </p:sldIdLst>
  <p:sldSz cx="12798425"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EFF1DC6-7106-43B6-AF73-6414370F251E}">
          <p14:sldIdLst>
            <p14:sldId id="278"/>
            <p14:sldId id="258"/>
            <p14:sldId id="259"/>
            <p14:sldId id="260"/>
            <p14:sldId id="261"/>
            <p14:sldId id="262"/>
            <p14:sldId id="263"/>
            <p14:sldId id="264"/>
            <p14:sldId id="265"/>
            <p14:sldId id="266"/>
            <p14:sldId id="267"/>
            <p14:sldId id="271"/>
            <p14:sldId id="268"/>
            <p14:sldId id="269"/>
            <p14:sldId id="270"/>
            <p14:sldId id="272"/>
            <p14:sldId id="273"/>
            <p14:sldId id="274"/>
            <p14:sldId id="275"/>
            <p14:sldId id="276"/>
            <p14:sldId id="277"/>
            <p14:sldId id="25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C5"/>
    <a:srgbClr val="F2BA20"/>
    <a:srgbClr val="FFFF66"/>
    <a:srgbClr val="FFCC00"/>
    <a:srgbClr val="1A75DB"/>
    <a:srgbClr val="E5FBFB"/>
    <a:srgbClr val="00C6D6"/>
    <a:srgbClr val="02FFD2"/>
    <a:srgbClr val="FB0087"/>
    <a:srgbClr val="AB00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F92C2D-210F-4901-8D81-3A22F11031AD}" v="5" dt="2026-04-08T11:31:57.070"/>
  </p1510:revLst>
</p1510:revInfo>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3" autoAdjust="0"/>
    <p:restoredTop sz="93987" autoAdjust="0"/>
  </p:normalViewPr>
  <p:slideViewPr>
    <p:cSldViewPr snapToGrid="0">
      <p:cViewPr varScale="1">
        <p:scale>
          <a:sx n="71" d="100"/>
          <a:sy n="71" d="100"/>
        </p:scale>
        <p:origin x="941" y="43"/>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ctavia Gligor" userId="e69cddd200b289c7" providerId="LiveId" clId="{63DFBC67-2417-417A-A85E-D6DC50EF74FB}"/>
    <pc:docChg chg="custSel addSld delSld modSld modSection">
      <pc:chgData name="Octavia Gligor" userId="e69cddd200b289c7" providerId="LiveId" clId="{63DFBC67-2417-417A-A85E-D6DC50EF74FB}" dt="2026-04-08T11:31:57.042" v="7"/>
      <pc:docMkLst>
        <pc:docMk/>
      </pc:docMkLst>
      <pc:sldChg chg="del">
        <pc:chgData name="Octavia Gligor" userId="e69cddd200b289c7" providerId="LiveId" clId="{63DFBC67-2417-417A-A85E-D6DC50EF74FB}" dt="2026-04-08T11:31:37.882" v="5" actId="47"/>
        <pc:sldMkLst>
          <pc:docMk/>
          <pc:sldMk cId="839785364" sldId="256"/>
        </pc:sldMkLst>
      </pc:sldChg>
      <pc:sldChg chg="del">
        <pc:chgData name="Octavia Gligor" userId="e69cddd200b289c7" providerId="LiveId" clId="{63DFBC67-2417-417A-A85E-D6DC50EF74FB}" dt="2026-04-08T11:31:54.598" v="6" actId="47"/>
        <pc:sldMkLst>
          <pc:docMk/>
          <pc:sldMk cId="1907084476" sldId="257"/>
        </pc:sldMkLst>
      </pc:sldChg>
      <pc:sldChg chg="add">
        <pc:chgData name="Octavia Gligor" userId="e69cddd200b289c7" providerId="LiveId" clId="{63DFBC67-2417-417A-A85E-D6DC50EF74FB}" dt="2026-04-08T11:31:57.042" v="7"/>
        <pc:sldMkLst>
          <pc:docMk/>
          <pc:sldMk cId="2080289239" sldId="257"/>
        </pc:sldMkLst>
      </pc:sldChg>
      <pc:sldChg chg="addSp delSp modSp add mod">
        <pc:chgData name="Octavia Gligor" userId="e69cddd200b289c7" providerId="LiveId" clId="{63DFBC67-2417-417A-A85E-D6DC50EF74FB}" dt="2026-04-08T11:31:28.321" v="4"/>
        <pc:sldMkLst>
          <pc:docMk/>
          <pc:sldMk cId="2030383924" sldId="278"/>
        </pc:sldMkLst>
        <pc:spChg chg="mod">
          <ac:chgData name="Octavia Gligor" userId="e69cddd200b289c7" providerId="LiveId" clId="{63DFBC67-2417-417A-A85E-D6DC50EF74FB}" dt="2026-04-08T11:31:15.792" v="2"/>
          <ac:spMkLst>
            <pc:docMk/>
            <pc:sldMk cId="2030383924" sldId="278"/>
            <ac:spMk id="2" creationId="{00000000-0000-0000-0000-000000000000}"/>
          </ac:spMkLst>
        </pc:spChg>
        <pc:spChg chg="del">
          <ac:chgData name="Octavia Gligor" userId="e69cddd200b289c7" providerId="LiveId" clId="{63DFBC67-2417-417A-A85E-D6DC50EF74FB}" dt="2026-04-08T11:31:27.167" v="3" actId="478"/>
          <ac:spMkLst>
            <pc:docMk/>
            <pc:sldMk cId="2030383924" sldId="278"/>
            <ac:spMk id="3" creationId="{42C95AA1-FFFF-E9B2-3ADE-D6654F6417B4}"/>
          </ac:spMkLst>
        </pc:spChg>
        <pc:spChg chg="add mod">
          <ac:chgData name="Octavia Gligor" userId="e69cddd200b289c7" providerId="LiveId" clId="{63DFBC67-2417-417A-A85E-D6DC50EF74FB}" dt="2026-04-08T11:31:28.321" v="4"/>
          <ac:spMkLst>
            <pc:docMk/>
            <pc:sldMk cId="2030383924" sldId="278"/>
            <ac:spMk id="4" creationId="{CD05F869-04CA-9501-0FF9-F6F863CA8CB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 y="3397075"/>
            <a:ext cx="12798425"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879893" y="6672699"/>
            <a:ext cx="2879646"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9527581" y="6672698"/>
            <a:ext cx="2879646"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25626" y="1"/>
            <a:ext cx="1704699"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7" y="3397079"/>
            <a:ext cx="12798425" cy="1392237"/>
          </a:xfrm>
          <a:prstGeom prst="rect">
            <a:avLst/>
          </a:prstGeom>
        </p:spPr>
        <p:txBody>
          <a:bodyPr/>
          <a:lstStyle>
            <a:lvl1pPr algn="ctr">
              <a:defRPr sz="5001"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879893" y="6672709"/>
            <a:ext cx="2879646"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9527584" y="6672708"/>
            <a:ext cx="2879646"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rcRect b="33195"/>
          <a:stretch>
            <a:fillRect/>
          </a:stretch>
        </p:blipFill>
        <p:spPr>
          <a:xfrm>
            <a:off x="10925628" y="2"/>
            <a:ext cx="1704699" cy="1011218"/>
          </a:xfrm>
          <a:prstGeom prst="rect">
            <a:avLst/>
          </a:prstGeom>
        </p:spPr>
      </p:pic>
      <p:grpSp>
        <p:nvGrpSpPr>
          <p:cNvPr id="6" name="Group 5">
            <a:extLst>
              <a:ext uri="{FF2B5EF4-FFF2-40B4-BE49-F238E27FC236}">
                <a16:creationId xmlns:a16="http://schemas.microsoft.com/office/drawing/2014/main" id="{AA1DB5F5-CD3F-F78E-2733-C6403F799AB0}"/>
              </a:ext>
            </a:extLst>
          </p:cNvPr>
          <p:cNvGrpSpPr/>
          <p:nvPr userDrawn="1"/>
        </p:nvGrpSpPr>
        <p:grpSpPr>
          <a:xfrm>
            <a:off x="10983491" y="873164"/>
            <a:ext cx="1646841" cy="640524"/>
            <a:chOff x="6271707" y="1483208"/>
            <a:chExt cx="1646841" cy="640524"/>
          </a:xfrm>
        </p:grpSpPr>
        <p:pic>
          <p:nvPicPr>
            <p:cNvPr id="4" name="Picture 3">
              <a:extLst>
                <a:ext uri="{FF2B5EF4-FFF2-40B4-BE49-F238E27FC236}">
                  <a16:creationId xmlns:a16="http://schemas.microsoft.com/office/drawing/2014/main" id="{6FA5349E-9C19-F3D8-2420-FB31C706002C}"/>
                </a:ext>
              </a:extLst>
            </p:cNvPr>
            <p:cNvPicPr>
              <a:picLocks noChangeAspect="1"/>
            </p:cNvPicPr>
            <p:nvPr userDrawn="1"/>
          </p:nvPicPr>
          <p:blipFill>
            <a:blip r:embed="rId4"/>
            <a:srcRect l="31830" t="45415" b="-1"/>
            <a:stretch>
              <a:fillRect/>
            </a:stretch>
          </p:blipFill>
          <p:spPr>
            <a:xfrm>
              <a:off x="6271707" y="1828800"/>
              <a:ext cx="1646841" cy="294932"/>
            </a:xfrm>
            <a:prstGeom prst="rect">
              <a:avLst/>
            </a:prstGeom>
          </p:spPr>
        </p:pic>
        <p:pic>
          <p:nvPicPr>
            <p:cNvPr id="5" name="Picture 4">
              <a:extLst>
                <a:ext uri="{FF2B5EF4-FFF2-40B4-BE49-F238E27FC236}">
                  <a16:creationId xmlns:a16="http://schemas.microsoft.com/office/drawing/2014/main" id="{FFD80E2F-4713-0FED-7F79-929CB41C954D}"/>
                </a:ext>
              </a:extLst>
            </p:cNvPr>
            <p:cNvPicPr>
              <a:picLocks noChangeAspect="1"/>
            </p:cNvPicPr>
            <p:nvPr userDrawn="1"/>
          </p:nvPicPr>
          <p:blipFill>
            <a:blip r:embed="rId4"/>
            <a:srcRect l="31830" t="-12906" r="30699" b="48944"/>
            <a:stretch>
              <a:fillRect/>
            </a:stretch>
          </p:blipFill>
          <p:spPr>
            <a:xfrm>
              <a:off x="6642512" y="1483208"/>
              <a:ext cx="905230" cy="345592"/>
            </a:xfrm>
            <a:prstGeom prst="rect">
              <a:avLst/>
            </a:prstGeom>
          </p:spPr>
        </p:pic>
      </p:grpSp>
    </p:spTree>
    <p:extLst>
      <p:ext uri="{BB962C8B-B14F-4D97-AF65-F5344CB8AC3E}">
        <p14:creationId xmlns:p14="http://schemas.microsoft.com/office/powerpoint/2010/main" val="3354276465"/>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106692" y="6"/>
            <a:ext cx="12691734"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2" y="6"/>
            <a:ext cx="4724170"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8675591" y="662380"/>
            <a:ext cx="3532237"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40811" y="5919979"/>
            <a:ext cx="1419703"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292123" y="2722498"/>
            <a:ext cx="11037536"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3" y="-1"/>
            <a:ext cx="1768018" cy="1372497"/>
          </a:xfrm>
          <a:prstGeom prst="rect">
            <a:avLst/>
          </a:prstGeom>
        </p:spPr>
      </p:pic>
      <p:sp>
        <p:nvSpPr>
          <p:cNvPr id="9" name="Szöveg helye 2"/>
          <p:cNvSpPr>
            <a:spLocks noGrp="1"/>
          </p:cNvSpPr>
          <p:nvPr>
            <p:ph type="body" idx="1" hasCustomPrompt="1"/>
          </p:nvPr>
        </p:nvSpPr>
        <p:spPr>
          <a:xfrm>
            <a:off x="6217344" y="4190478"/>
            <a:ext cx="6112316" cy="1466732"/>
          </a:xfrm>
          <a:prstGeom prst="rect">
            <a:avLst/>
          </a:prstGeom>
        </p:spPr>
        <p:txBody>
          <a:bodyPr anchor="t"/>
          <a:lstStyle>
            <a:lvl1pPr marL="0" indent="0" algn="r">
              <a:lnSpc>
                <a:spcPct val="100000"/>
              </a:lnSpc>
              <a:buNone/>
              <a:defRPr sz="2400" b="1" baseline="0"/>
            </a:lvl1pPr>
            <a:lvl2pPr marL="457264" indent="0">
              <a:buNone/>
              <a:defRPr sz="2000" b="1"/>
            </a:lvl2pPr>
            <a:lvl3pPr marL="914522" indent="0">
              <a:buNone/>
              <a:defRPr sz="1800" b="1"/>
            </a:lvl3pPr>
            <a:lvl4pPr marL="1371781" indent="0">
              <a:buNone/>
              <a:defRPr sz="1600" b="1"/>
            </a:lvl4pPr>
            <a:lvl5pPr marL="1829042" indent="0">
              <a:buNone/>
              <a:defRPr sz="1600" b="1"/>
            </a:lvl5pPr>
            <a:lvl6pPr marL="2286305" indent="0">
              <a:buNone/>
              <a:defRPr sz="1600" b="1"/>
            </a:lvl6pPr>
            <a:lvl7pPr marL="2743567" indent="0">
              <a:buNone/>
              <a:defRPr sz="1600" b="1"/>
            </a:lvl7pPr>
            <a:lvl8pPr marL="3200827" indent="0">
              <a:buNone/>
              <a:defRPr sz="1600" b="1"/>
            </a:lvl8pPr>
            <a:lvl9pPr marL="3658087"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1324436729"/>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6" y="0"/>
            <a:ext cx="12798425"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4232" y="-2382"/>
            <a:ext cx="12794196"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5046694" y="1088993"/>
            <a:ext cx="7751732" cy="6117465"/>
          </a:xfrm>
          <a:prstGeom prst="rect">
            <a:avLst/>
          </a:prstGeom>
        </p:spPr>
      </p:pic>
      <p:sp>
        <p:nvSpPr>
          <p:cNvPr id="22" name="Cím 1"/>
          <p:cNvSpPr>
            <a:spLocks noGrp="1"/>
          </p:cNvSpPr>
          <p:nvPr>
            <p:ph type="title" hasCustomPrompt="1"/>
          </p:nvPr>
        </p:nvSpPr>
        <p:spPr>
          <a:xfrm>
            <a:off x="1657310" y="2910017"/>
            <a:ext cx="9476396"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577629" y="2845770"/>
            <a:ext cx="9635752"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318770" y="421209"/>
            <a:ext cx="2153487" cy="1335568"/>
          </a:xfrm>
          <a:prstGeom prst="rect">
            <a:avLst/>
          </a:prstGeom>
        </p:spPr>
      </p:pic>
      <p:sp>
        <p:nvSpPr>
          <p:cNvPr id="4" name="Szövegdoboz 3"/>
          <p:cNvSpPr txBox="1"/>
          <p:nvPr userDrawn="1"/>
        </p:nvSpPr>
        <p:spPr>
          <a:xfrm>
            <a:off x="1444831" y="6177363"/>
            <a:ext cx="5675760" cy="646331"/>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7120593" y="6129182"/>
            <a:ext cx="2823250" cy="530760"/>
          </a:xfrm>
          <a:prstGeom prst="rect">
            <a:avLst/>
          </a:prstGeom>
        </p:spPr>
      </p:pic>
    </p:spTree>
    <p:extLst>
      <p:ext uri="{BB962C8B-B14F-4D97-AF65-F5344CB8AC3E}">
        <p14:creationId xmlns:p14="http://schemas.microsoft.com/office/powerpoint/2010/main" val="2457036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106692" y="1"/>
            <a:ext cx="12691734"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1"/>
            <a:ext cx="4724171"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8675584" y="662380"/>
            <a:ext cx="3532237"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40806" y="5919979"/>
            <a:ext cx="1419702"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292123" y="2722488"/>
            <a:ext cx="11037536"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768018" cy="1372497"/>
          </a:xfrm>
          <a:prstGeom prst="rect">
            <a:avLst/>
          </a:prstGeom>
        </p:spPr>
      </p:pic>
      <p:sp>
        <p:nvSpPr>
          <p:cNvPr id="9" name="Szöveg helye 2"/>
          <p:cNvSpPr>
            <a:spLocks noGrp="1"/>
          </p:cNvSpPr>
          <p:nvPr>
            <p:ph type="body" idx="1" hasCustomPrompt="1"/>
          </p:nvPr>
        </p:nvSpPr>
        <p:spPr>
          <a:xfrm>
            <a:off x="6217344" y="4190478"/>
            <a:ext cx="6112315"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9160778" y="6271929"/>
            <a:ext cx="3032783"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87675" y="-36030"/>
            <a:ext cx="5810751" cy="2567850"/>
          </a:xfrm>
          <a:prstGeom prst="rect">
            <a:avLst/>
          </a:prstGeom>
        </p:spPr>
      </p:pic>
      <p:sp>
        <p:nvSpPr>
          <p:cNvPr id="15" name="Cím 1"/>
          <p:cNvSpPr>
            <a:spLocks noGrp="1"/>
          </p:cNvSpPr>
          <p:nvPr>
            <p:ph type="title" hasCustomPrompt="1"/>
          </p:nvPr>
        </p:nvSpPr>
        <p:spPr>
          <a:xfrm>
            <a:off x="715136" y="514113"/>
            <a:ext cx="11504148"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740859" y="2208507"/>
            <a:ext cx="11478425" cy="3771188"/>
          </a:xfrm>
          <a:prstGeom prst="rect">
            <a:avLst/>
          </a:prstGeom>
        </p:spPr>
        <p:txBody>
          <a:bodyPr/>
          <a:lstStyle/>
          <a:p>
            <a:pPr lvl="0"/>
            <a:r>
              <a:rPr lang="lt-LT"/>
              <a:t>Spustelėkite, kad galėtumėte redaguoti šablono teksto stilius</a:t>
            </a:r>
          </a:p>
        </p:txBody>
      </p:sp>
      <p:sp>
        <p:nvSpPr>
          <p:cNvPr id="19" name="Date Placeholder 3"/>
          <p:cNvSpPr>
            <a:spLocks noGrp="1"/>
          </p:cNvSpPr>
          <p:nvPr>
            <p:ph type="dt" sz="half" idx="10"/>
          </p:nvPr>
        </p:nvSpPr>
        <p:spPr>
          <a:xfrm>
            <a:off x="740860" y="6594989"/>
            <a:ext cx="2879646"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4108028" y="6594988"/>
            <a:ext cx="2879646"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9160778" y="6292609"/>
            <a:ext cx="3032783"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87675" y="-36030"/>
            <a:ext cx="5810751" cy="2567850"/>
          </a:xfrm>
          <a:prstGeom prst="rect">
            <a:avLst/>
          </a:prstGeom>
        </p:spPr>
      </p:pic>
      <p:sp>
        <p:nvSpPr>
          <p:cNvPr id="15" name="Cím 1"/>
          <p:cNvSpPr>
            <a:spLocks noGrp="1"/>
          </p:cNvSpPr>
          <p:nvPr>
            <p:ph type="title" hasCustomPrompt="1"/>
          </p:nvPr>
        </p:nvSpPr>
        <p:spPr>
          <a:xfrm>
            <a:off x="715136" y="514113"/>
            <a:ext cx="11504148"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740860" y="2208507"/>
            <a:ext cx="5547010" cy="3771188"/>
          </a:xfrm>
          <a:prstGeom prst="rect">
            <a:avLst/>
          </a:prstGeom>
        </p:spPr>
        <p:txBody>
          <a:bodyPr/>
          <a:lstStyle/>
          <a:p>
            <a:pPr lvl="0"/>
            <a:r>
              <a:rPr lang="lt-LT"/>
              <a:t>Spustelėkite, kad galėtumėte redaguoti šablono teksto stilius</a:t>
            </a:r>
          </a:p>
        </p:txBody>
      </p:sp>
      <p:sp>
        <p:nvSpPr>
          <p:cNvPr id="7" name="Tartalom helye 2"/>
          <p:cNvSpPr>
            <a:spLocks noGrp="1"/>
          </p:cNvSpPr>
          <p:nvPr>
            <p:ph sz="half" idx="10"/>
          </p:nvPr>
        </p:nvSpPr>
        <p:spPr>
          <a:xfrm>
            <a:off x="6670048" y="2208507"/>
            <a:ext cx="5549236" cy="3771188"/>
          </a:xfrm>
          <a:prstGeom prst="rect">
            <a:avLst/>
          </a:prstGeom>
        </p:spPr>
        <p:txBody>
          <a:bodyPr/>
          <a:lstStyle/>
          <a:p>
            <a:pPr lvl="0"/>
            <a:r>
              <a:rPr lang="lt-LT"/>
              <a:t>Spustelėkite, kad galėtumėte redaguoti šablono teksto stilius</a:t>
            </a:r>
          </a:p>
        </p:txBody>
      </p:sp>
      <p:sp>
        <p:nvSpPr>
          <p:cNvPr id="8" name="Date Placeholder 3"/>
          <p:cNvSpPr>
            <a:spLocks noGrp="1"/>
          </p:cNvSpPr>
          <p:nvPr>
            <p:ph type="dt" sz="half" idx="11"/>
          </p:nvPr>
        </p:nvSpPr>
        <p:spPr>
          <a:xfrm>
            <a:off x="740860" y="6655949"/>
            <a:ext cx="2879646"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4108028" y="6655948"/>
            <a:ext cx="2879646"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9160778" y="6292609"/>
            <a:ext cx="3032783"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87675" y="-36030"/>
            <a:ext cx="5810751" cy="2567850"/>
          </a:xfrm>
          <a:prstGeom prst="rect">
            <a:avLst/>
          </a:prstGeom>
        </p:spPr>
      </p:pic>
      <p:sp>
        <p:nvSpPr>
          <p:cNvPr id="15" name="Cím 1"/>
          <p:cNvSpPr>
            <a:spLocks noGrp="1"/>
          </p:cNvSpPr>
          <p:nvPr>
            <p:ph type="title" hasCustomPrompt="1"/>
          </p:nvPr>
        </p:nvSpPr>
        <p:spPr>
          <a:xfrm>
            <a:off x="715136" y="514113"/>
            <a:ext cx="11504148"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740860" y="2208507"/>
            <a:ext cx="5547010"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6670049" y="2208507"/>
            <a:ext cx="6128377"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740860" y="6655949"/>
            <a:ext cx="2879646"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4108028" y="6655948"/>
            <a:ext cx="2879646"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9160778" y="6312569"/>
            <a:ext cx="3032783" cy="726677"/>
          </a:xfrm>
          <a:prstGeom prst="rect">
            <a:avLst/>
          </a:prstGeom>
        </p:spPr>
      </p:pic>
      <p:sp>
        <p:nvSpPr>
          <p:cNvPr id="15" name="Cím 1"/>
          <p:cNvSpPr>
            <a:spLocks noGrp="1"/>
          </p:cNvSpPr>
          <p:nvPr>
            <p:ph type="title" hasCustomPrompt="1"/>
          </p:nvPr>
        </p:nvSpPr>
        <p:spPr>
          <a:xfrm>
            <a:off x="1897480" y="460162"/>
            <a:ext cx="5302597"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740860" y="6645789"/>
            <a:ext cx="2879646"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4108028" y="6645788"/>
            <a:ext cx="2879646"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7473379" y="-8284"/>
            <a:ext cx="5325046"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9185002" y="1944914"/>
            <a:ext cx="2924063"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737825" y="496948"/>
            <a:ext cx="722416"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853051" y="519622"/>
            <a:ext cx="491964"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829805" y="2548761"/>
            <a:ext cx="722416"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921786" y="2554609"/>
            <a:ext cx="491964"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829805" y="4514805"/>
            <a:ext cx="722416"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921786" y="4520653"/>
            <a:ext cx="491964"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897480" y="3192442"/>
            <a:ext cx="5302597" cy="369332"/>
          </a:xfrm>
          <a:prstGeom prst="rect">
            <a:avLst/>
          </a:prstGeom>
          <a:noFill/>
        </p:spPr>
        <p:txBody>
          <a:bodyPr wrap="square" rtlCol="0">
            <a:spAutoFit/>
          </a:bodyPr>
          <a:lstStyle/>
          <a:p>
            <a:endParaRPr lang="en-GB" sz="1800"/>
          </a:p>
        </p:txBody>
      </p:sp>
      <p:sp>
        <p:nvSpPr>
          <p:cNvPr id="32" name="Szövegdoboz 31"/>
          <p:cNvSpPr txBox="1"/>
          <p:nvPr userDrawn="1"/>
        </p:nvSpPr>
        <p:spPr>
          <a:xfrm>
            <a:off x="1929954" y="5194973"/>
            <a:ext cx="5302597" cy="369332"/>
          </a:xfrm>
          <a:prstGeom prst="rect">
            <a:avLst/>
          </a:prstGeom>
          <a:noFill/>
        </p:spPr>
        <p:txBody>
          <a:bodyPr wrap="square" rtlCol="0">
            <a:spAutoFit/>
          </a:bodyPr>
          <a:lstStyle/>
          <a:p>
            <a:endParaRPr lang="en-GB" sz="1800"/>
          </a:p>
        </p:txBody>
      </p:sp>
      <p:sp>
        <p:nvSpPr>
          <p:cNvPr id="35" name="Szöveg helye 3"/>
          <p:cNvSpPr>
            <a:spLocks noGrp="1"/>
          </p:cNvSpPr>
          <p:nvPr>
            <p:ph type="body" sz="half" idx="2"/>
          </p:nvPr>
        </p:nvSpPr>
        <p:spPr>
          <a:xfrm>
            <a:off x="1897480" y="1254824"/>
            <a:ext cx="5302597" cy="1082227"/>
          </a:xfrm>
          <a:prstGeom prst="rect">
            <a:avLst/>
          </a:prstGeom>
        </p:spPr>
        <p:txBody>
          <a:bodyPr/>
          <a:lstStyle>
            <a:lvl1pPr>
              <a:defRPr sz="1800"/>
            </a:lvl1pPr>
          </a:lstStyle>
          <a:p>
            <a:pPr lvl="0"/>
            <a:r>
              <a:rPr lang="lt-LT"/>
              <a:t>Spustelėkite, kad galėtumėte redaguoti šablono teksto stilius</a:t>
            </a:r>
          </a:p>
        </p:txBody>
      </p:sp>
      <p:sp>
        <p:nvSpPr>
          <p:cNvPr id="36" name="Szöveg helye 3"/>
          <p:cNvSpPr>
            <a:spLocks noGrp="1"/>
          </p:cNvSpPr>
          <p:nvPr>
            <p:ph type="body" sz="half" idx="13"/>
          </p:nvPr>
        </p:nvSpPr>
        <p:spPr>
          <a:xfrm>
            <a:off x="1929953" y="3225732"/>
            <a:ext cx="5302597" cy="1082227"/>
          </a:xfrm>
          <a:prstGeom prst="rect">
            <a:avLst/>
          </a:prstGeom>
        </p:spPr>
        <p:txBody>
          <a:bodyPr/>
          <a:lstStyle>
            <a:lvl1pPr>
              <a:defRPr sz="1800"/>
            </a:lvl1pPr>
          </a:lstStyle>
          <a:p>
            <a:pPr lvl="0"/>
            <a:r>
              <a:rPr lang="lt-LT"/>
              <a:t>Spustelėkite, kad galėtumėte redaguoti šablono teksto stilius</a:t>
            </a:r>
          </a:p>
        </p:txBody>
      </p:sp>
      <p:sp>
        <p:nvSpPr>
          <p:cNvPr id="37" name="Szöveg helye 3"/>
          <p:cNvSpPr>
            <a:spLocks noGrp="1"/>
          </p:cNvSpPr>
          <p:nvPr>
            <p:ph type="body" sz="half" idx="14"/>
          </p:nvPr>
        </p:nvSpPr>
        <p:spPr>
          <a:xfrm>
            <a:off x="1929953" y="5191980"/>
            <a:ext cx="5302597" cy="1082227"/>
          </a:xfrm>
          <a:prstGeom prst="rect">
            <a:avLst/>
          </a:prstGeom>
        </p:spPr>
        <p:txBody>
          <a:bodyPr/>
          <a:lstStyle>
            <a:lvl1pPr>
              <a:defRPr sz="1800"/>
            </a:lvl1pPr>
          </a:lstStyle>
          <a:p>
            <a:pPr lvl="0"/>
            <a:r>
              <a:rPr lang="lt-LT"/>
              <a:t>Spustelėkite, kad galėtumėte redaguoti šablono teksto stilius</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9160778" y="6312569"/>
            <a:ext cx="3032783"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2798425"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4229" y="-2382"/>
            <a:ext cx="12794196"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5646695" y="6579358"/>
            <a:ext cx="1505033"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5042463" y="1088993"/>
            <a:ext cx="7751732" cy="6117465"/>
          </a:xfrm>
          <a:prstGeom prst="rect">
            <a:avLst/>
          </a:prstGeom>
        </p:spPr>
      </p:pic>
      <p:sp>
        <p:nvSpPr>
          <p:cNvPr id="22" name="Cím 1"/>
          <p:cNvSpPr>
            <a:spLocks noGrp="1"/>
          </p:cNvSpPr>
          <p:nvPr>
            <p:ph type="title" hasCustomPrompt="1"/>
          </p:nvPr>
        </p:nvSpPr>
        <p:spPr>
          <a:xfrm>
            <a:off x="880443" y="2515185"/>
            <a:ext cx="11037536"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2798425"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4229" y="-2382"/>
            <a:ext cx="12794196"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5046694" y="1088993"/>
            <a:ext cx="7751732" cy="6117465"/>
          </a:xfrm>
          <a:prstGeom prst="rect">
            <a:avLst/>
          </a:prstGeom>
        </p:spPr>
      </p:pic>
      <p:sp>
        <p:nvSpPr>
          <p:cNvPr id="22" name="Cím 1"/>
          <p:cNvSpPr>
            <a:spLocks noGrp="1"/>
          </p:cNvSpPr>
          <p:nvPr>
            <p:ph type="title" hasCustomPrompt="1"/>
          </p:nvPr>
        </p:nvSpPr>
        <p:spPr>
          <a:xfrm>
            <a:off x="1657308" y="2910017"/>
            <a:ext cx="9476396"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577630" y="2845770"/>
            <a:ext cx="9635752"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318763" y="421209"/>
            <a:ext cx="2153487" cy="1335568"/>
          </a:xfrm>
          <a:prstGeom prst="rect">
            <a:avLst/>
          </a:prstGeom>
        </p:spPr>
      </p:pic>
      <p:sp>
        <p:nvSpPr>
          <p:cNvPr id="4" name="Szövegdoboz 3"/>
          <p:cNvSpPr txBox="1"/>
          <p:nvPr userDrawn="1"/>
        </p:nvSpPr>
        <p:spPr>
          <a:xfrm>
            <a:off x="1444831" y="6108109"/>
            <a:ext cx="5675760"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120592" y="6108109"/>
            <a:ext cx="3389385"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149599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Lst>
  <p:txStyles>
    <p:titleStyle>
      <a:lvl1pPr algn="l" defTabSz="960065" rtl="0" eaLnBrk="1" latinLnBrk="0" hangingPunct="1">
        <a:lnSpc>
          <a:spcPct val="90000"/>
        </a:lnSpc>
        <a:spcBef>
          <a:spcPct val="0"/>
        </a:spcBef>
        <a:buNone/>
        <a:defRPr sz="4620" kern="1200">
          <a:solidFill>
            <a:schemeClr val="tx1"/>
          </a:solidFill>
          <a:latin typeface="+mj-lt"/>
          <a:ea typeface="+mj-ea"/>
          <a:cs typeface="+mj-cs"/>
        </a:defRPr>
      </a:lvl1pPr>
    </p:titleStyle>
    <p:bodyStyle>
      <a:lvl1pPr marL="240016" indent="-240016" algn="l" defTabSz="960065" rtl="0" eaLnBrk="1" latinLnBrk="0" hangingPunct="1">
        <a:lnSpc>
          <a:spcPct val="90000"/>
        </a:lnSpc>
        <a:spcBef>
          <a:spcPts val="1051"/>
        </a:spcBef>
        <a:buFont typeface="Arial" panose="020B0604020202020204" pitchFamily="34" charset="0"/>
        <a:buChar char="•"/>
        <a:defRPr sz="2940" kern="1200">
          <a:solidFill>
            <a:schemeClr val="tx1"/>
          </a:solidFill>
          <a:latin typeface="+mn-lt"/>
          <a:ea typeface="+mn-ea"/>
          <a:cs typeface="+mn-cs"/>
        </a:defRPr>
      </a:lvl1pPr>
      <a:lvl2pPr marL="720049" indent="-240016" algn="l" defTabSz="960065"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200081" indent="-240016" algn="l" defTabSz="960065"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80113" indent="-240016" algn="l" defTabSz="960065"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60147" indent="-240016" algn="l" defTabSz="960065"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40179" indent="-240016" algn="l" defTabSz="960065"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212" indent="-240016" algn="l" defTabSz="960065"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244" indent="-240016" algn="l" defTabSz="960065"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277" indent="-240016" algn="l" defTabSz="960065"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60065" rtl="0" eaLnBrk="1" latinLnBrk="0" hangingPunct="1">
        <a:defRPr sz="1890" kern="1200">
          <a:solidFill>
            <a:schemeClr val="tx1"/>
          </a:solidFill>
          <a:latin typeface="+mn-lt"/>
          <a:ea typeface="+mn-ea"/>
          <a:cs typeface="+mn-cs"/>
        </a:defRPr>
      </a:lvl1pPr>
      <a:lvl2pPr marL="480033" algn="l" defTabSz="960065" rtl="0" eaLnBrk="1" latinLnBrk="0" hangingPunct="1">
        <a:defRPr sz="1890" kern="1200">
          <a:solidFill>
            <a:schemeClr val="tx1"/>
          </a:solidFill>
          <a:latin typeface="+mn-lt"/>
          <a:ea typeface="+mn-ea"/>
          <a:cs typeface="+mn-cs"/>
        </a:defRPr>
      </a:lvl2pPr>
      <a:lvl3pPr marL="960065" algn="l" defTabSz="960065" rtl="0" eaLnBrk="1" latinLnBrk="0" hangingPunct="1">
        <a:defRPr sz="1890" kern="1200">
          <a:solidFill>
            <a:schemeClr val="tx1"/>
          </a:solidFill>
          <a:latin typeface="+mn-lt"/>
          <a:ea typeface="+mn-ea"/>
          <a:cs typeface="+mn-cs"/>
        </a:defRPr>
      </a:lvl3pPr>
      <a:lvl4pPr marL="1440097" algn="l" defTabSz="960065" rtl="0" eaLnBrk="1" latinLnBrk="0" hangingPunct="1">
        <a:defRPr sz="1890" kern="1200">
          <a:solidFill>
            <a:schemeClr val="tx1"/>
          </a:solidFill>
          <a:latin typeface="+mn-lt"/>
          <a:ea typeface="+mn-ea"/>
          <a:cs typeface="+mn-cs"/>
        </a:defRPr>
      </a:lvl4pPr>
      <a:lvl5pPr marL="1920129" algn="l" defTabSz="960065" rtl="0" eaLnBrk="1" latinLnBrk="0" hangingPunct="1">
        <a:defRPr sz="1890" kern="1200">
          <a:solidFill>
            <a:schemeClr val="tx1"/>
          </a:solidFill>
          <a:latin typeface="+mn-lt"/>
          <a:ea typeface="+mn-ea"/>
          <a:cs typeface="+mn-cs"/>
        </a:defRPr>
      </a:lvl5pPr>
      <a:lvl6pPr marL="2400163" algn="l" defTabSz="960065" rtl="0" eaLnBrk="1" latinLnBrk="0" hangingPunct="1">
        <a:defRPr sz="1890" kern="1200">
          <a:solidFill>
            <a:schemeClr val="tx1"/>
          </a:solidFill>
          <a:latin typeface="+mn-lt"/>
          <a:ea typeface="+mn-ea"/>
          <a:cs typeface="+mn-cs"/>
        </a:defRPr>
      </a:lvl6pPr>
      <a:lvl7pPr marL="2880195" algn="l" defTabSz="960065" rtl="0" eaLnBrk="1" latinLnBrk="0" hangingPunct="1">
        <a:defRPr sz="1890" kern="1200">
          <a:solidFill>
            <a:schemeClr val="tx1"/>
          </a:solidFill>
          <a:latin typeface="+mn-lt"/>
          <a:ea typeface="+mn-ea"/>
          <a:cs typeface="+mn-cs"/>
        </a:defRPr>
      </a:lvl7pPr>
      <a:lvl8pPr marL="3360228" algn="l" defTabSz="960065" rtl="0" eaLnBrk="1" latinLnBrk="0" hangingPunct="1">
        <a:defRPr sz="1890" kern="1200">
          <a:solidFill>
            <a:schemeClr val="tx1"/>
          </a:solidFill>
          <a:latin typeface="+mn-lt"/>
          <a:ea typeface="+mn-ea"/>
          <a:cs typeface="+mn-cs"/>
        </a:defRPr>
      </a:lvl8pPr>
      <a:lvl9pPr marL="3840260" algn="l" defTabSz="960065"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 y="3038537"/>
            <a:ext cx="12798426" cy="1392237"/>
          </a:xfrm>
        </p:spPr>
        <p:txBody>
          <a:bodyPr/>
          <a:lstStyle/>
          <a:p>
            <a:r>
              <a:rPr kumimoji="0" lang="en-US" sz="5000" b="1" i="0" u="none" strike="noStrike" kern="1200" cap="none" spc="0" normalizeH="0" baseline="0" noProof="0" dirty="0">
                <a:ln>
                  <a:noFill/>
                </a:ln>
                <a:solidFill>
                  <a:prstClr val="white"/>
                </a:solidFill>
                <a:effectLst/>
                <a:uLnTx/>
                <a:uFillTx/>
                <a:latin typeface="Calibri Light" panose="020F0302020204030204"/>
                <a:ea typeface="+mj-ea"/>
                <a:cs typeface="+mj-cs"/>
              </a:rPr>
              <a:t>Exercises</a:t>
            </a:r>
            <a:endParaRPr lang="en-GB" dirty="0"/>
          </a:p>
        </p:txBody>
      </p:sp>
      <p:sp>
        <p:nvSpPr>
          <p:cNvPr id="4" name="Footer Placeholder 4">
            <a:extLst>
              <a:ext uri="{FF2B5EF4-FFF2-40B4-BE49-F238E27FC236}">
                <a16:creationId xmlns:a16="http://schemas.microsoft.com/office/drawing/2014/main" id="{CD05F869-04CA-9501-0FF9-F6F863CA8CB9}"/>
              </a:ext>
            </a:extLst>
          </p:cNvPr>
          <p:cNvSpPr txBox="1">
            <a:spLocks noChangeArrowheads="1"/>
          </p:cNvSpPr>
          <p:nvPr/>
        </p:nvSpPr>
        <p:spPr bwMode="auto">
          <a:xfrm>
            <a:off x="1096003"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20303839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535D36-0593-5675-91B9-DDAD406C8F5A}"/>
              </a:ext>
            </a:extLst>
          </p:cNvPr>
          <p:cNvSpPr txBox="1"/>
          <p:nvPr/>
        </p:nvSpPr>
        <p:spPr>
          <a:xfrm>
            <a:off x="580030" y="540582"/>
            <a:ext cx="11771194" cy="3058658"/>
          </a:xfrm>
          <a:prstGeom prst="rect">
            <a:avLst/>
          </a:prstGeom>
          <a:noFill/>
        </p:spPr>
        <p:txBody>
          <a:bodyPr wrap="square">
            <a:spAutoFit/>
          </a:bodyPr>
          <a:lstStyle/>
          <a:p>
            <a:pPr>
              <a:lnSpc>
                <a:spcPct val="150000"/>
              </a:lnSpc>
              <a:spcAft>
                <a:spcPts val="800"/>
              </a:spcAft>
              <a:buNone/>
            </a:pPr>
            <a:r>
              <a:rPr lang="en-US" sz="1800" b="1" kern="100">
                <a:effectLst/>
                <a:latin typeface="Cambria" panose="02040503050406030204" pitchFamily="18" charset="0"/>
                <a:ea typeface="Calibri" panose="020F0502020204030204" pitchFamily="34" charset="0"/>
                <a:cs typeface="Times New Roman" panose="02020603050405020304" pitchFamily="18" charset="0"/>
              </a:rPr>
              <a:t>Caz 8  ”Îmi vine să plâng de ciudă”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spcAft>
                <a:spcPts val="800"/>
              </a:spcAft>
              <a:buNone/>
            </a:pPr>
            <a:r>
              <a:rPr lang="en-US" sz="1800" kern="100">
                <a:effectLst/>
                <a:latin typeface="Cambria" panose="02040503050406030204" pitchFamily="18" charset="0"/>
                <a:ea typeface="Calibri" panose="020F0502020204030204" pitchFamily="34" charset="0"/>
                <a:cs typeface="Times New Roman" panose="02020603050405020304" pitchFamily="18" charset="0"/>
              </a:rPr>
              <a:t>Pacientă de 29 ani, diagnosticată cu epilepsie farmacorezistentă, primește prescripție cu brivaracetam. Medicul îi oferă rețeta simplu, fără alte soluții. În aplicația CNAS apare notificarea „neeligibil pentru compensare”, iar la farmacie află că tratamentul costă peste 1.000 lei/lună. Începe să plângă: „nu îmi permit, ce fac?”. Farmacistul verifică opțiuni alternative, găsește un tratament echivalent compensat, discută riscurile/beneficiile și oferă linkul unei platforme gratuite de suport pentru pacienți cu epilepsie. Discută cu medicul problema de natura financiară și soluțiile posibile și stabilește un nou consult medical pentru pacientă pentru validarea terapiei propuse.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57505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399A5-CFA1-95BF-5A1C-ABCA009EE25B}"/>
              </a:ext>
            </a:extLst>
          </p:cNvPr>
          <p:cNvSpPr>
            <a:spLocks noGrp="1"/>
          </p:cNvSpPr>
          <p:nvPr>
            <p:ph type="title"/>
          </p:nvPr>
        </p:nvSpPr>
        <p:spPr/>
        <p:txBody>
          <a:bodyPr/>
          <a:lstStyle/>
          <a:p>
            <a:r>
              <a:rPr lang="en-US"/>
              <a:t>Role Play</a:t>
            </a:r>
          </a:p>
        </p:txBody>
      </p:sp>
    </p:spTree>
    <p:extLst>
      <p:ext uri="{BB962C8B-B14F-4D97-AF65-F5344CB8AC3E}">
        <p14:creationId xmlns:p14="http://schemas.microsoft.com/office/powerpoint/2010/main" val="468912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81B64AC-1DF2-84A6-6295-9754C8FB6E1C}"/>
              </a:ext>
            </a:extLst>
          </p:cNvPr>
          <p:cNvSpPr txBox="1"/>
          <p:nvPr/>
        </p:nvSpPr>
        <p:spPr>
          <a:xfrm>
            <a:off x="620973" y="460724"/>
            <a:ext cx="11771194" cy="5691943"/>
          </a:xfrm>
          <a:prstGeom prst="rect">
            <a:avLst/>
          </a:prstGeom>
          <a:noFill/>
        </p:spPr>
        <p:txBody>
          <a:bodyPr wrap="square">
            <a:spAutoFit/>
          </a:bodyPr>
          <a:lstStyle/>
          <a:p>
            <a:pPr algn="just">
              <a:lnSpc>
                <a:spcPct val="150000"/>
              </a:lnSpc>
              <a:spcAft>
                <a:spcPts val="800"/>
              </a:spcAft>
              <a:buNone/>
            </a:pPr>
            <a:r>
              <a:rPr lang="en-US" sz="2000" b="1" kern="100">
                <a:effectLst/>
                <a:latin typeface="Calibri" panose="020F0502020204030204" pitchFamily="34" charset="0"/>
                <a:ea typeface="Calibri" panose="020F0502020204030204" pitchFamily="34" charset="0"/>
                <a:cs typeface="Times New Roman" panose="02020603050405020304" pitchFamily="18" charset="0"/>
              </a:rPr>
              <a:t>PARTEA 2 – ROLE-PLAYURI </a:t>
            </a:r>
            <a:endParaRPr lang="en-US"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buNone/>
            </a:pPr>
            <a:r>
              <a:rPr lang="en-US" b="1" kern="100">
                <a:effectLst/>
                <a:latin typeface="Calibri" panose="020F0502020204030204" pitchFamily="34" charset="0"/>
                <a:ea typeface="Calibri" panose="020F0502020204030204" pitchFamily="34" charset="0"/>
                <a:cs typeface="Times New Roman" panose="02020603050405020304" pitchFamily="18" charset="0"/>
              </a:rPr>
              <a:t> Format:</a:t>
            </a:r>
            <a:endParaRPr lang="en-US"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SzPts val="1000"/>
              <a:buFont typeface="Symbol" panose="05050102010706020507" pitchFamily="18" charset="2"/>
              <a:buChar char=""/>
              <a:tabLst>
                <a:tab pos="457200" algn="l"/>
              </a:tabLst>
            </a:pPr>
            <a:r>
              <a:rPr lang="en-US" kern="100">
                <a:effectLst/>
                <a:latin typeface="Calibri" panose="020F0502020204030204" pitchFamily="34" charset="0"/>
                <a:ea typeface="Calibri" panose="020F0502020204030204" pitchFamily="34" charset="0"/>
                <a:cs typeface="Times New Roman" panose="02020603050405020304" pitchFamily="18" charset="0"/>
              </a:rPr>
              <a:t>Trag la sorți:</a:t>
            </a:r>
          </a:p>
          <a:p>
            <a:pPr marL="742950" lvl="1" indent="-285750" algn="just">
              <a:lnSpc>
                <a:spcPct val="150000"/>
              </a:lnSpc>
              <a:spcAft>
                <a:spcPts val="800"/>
              </a:spcAft>
              <a:buSzPts val="1000"/>
              <a:buFont typeface="Courier New" panose="02070309020205020404" pitchFamily="49" charset="0"/>
              <a:buChar char="o"/>
              <a:tabLst>
                <a:tab pos="914400" algn="l"/>
              </a:tabLst>
            </a:pPr>
            <a:r>
              <a:rPr lang="en-US" b="1" kern="100">
                <a:effectLst/>
                <a:latin typeface="Calibri" panose="020F0502020204030204" pitchFamily="34" charset="0"/>
                <a:ea typeface="Calibri" panose="020F0502020204030204" pitchFamily="34" charset="0"/>
                <a:cs typeface="Times New Roman" panose="02020603050405020304" pitchFamily="18" charset="0"/>
              </a:rPr>
              <a:t>Rolurile</a:t>
            </a:r>
            <a:r>
              <a:rPr lang="en-US" kern="100">
                <a:effectLst/>
                <a:latin typeface="Calibri" panose="020F0502020204030204" pitchFamily="34" charset="0"/>
                <a:ea typeface="Calibri" panose="020F0502020204030204" pitchFamily="34" charset="0"/>
                <a:cs typeface="Times New Roman" panose="02020603050405020304" pitchFamily="18" charset="0"/>
              </a:rPr>
              <a:t> (medic / farmacist / asistent / pacient / observator)</a:t>
            </a:r>
          </a:p>
          <a:p>
            <a:pPr marL="742950" lvl="1" indent="-285750" algn="just">
              <a:lnSpc>
                <a:spcPct val="150000"/>
              </a:lnSpc>
              <a:spcAft>
                <a:spcPts val="800"/>
              </a:spcAft>
              <a:buSzPts val="1000"/>
              <a:buFont typeface="Courier New" panose="02070309020205020404" pitchFamily="49" charset="0"/>
              <a:buChar char="o"/>
              <a:tabLst>
                <a:tab pos="914400" algn="l"/>
              </a:tabLst>
            </a:pPr>
            <a:r>
              <a:rPr lang="en-US" b="1" kern="100">
                <a:effectLst/>
                <a:latin typeface="Calibri" panose="020F0502020204030204" pitchFamily="34" charset="0"/>
                <a:ea typeface="Calibri" panose="020F0502020204030204" pitchFamily="34" charset="0"/>
                <a:cs typeface="Times New Roman" panose="02020603050405020304" pitchFamily="18" charset="0"/>
              </a:rPr>
              <a:t>Situația</a:t>
            </a:r>
            <a:r>
              <a:rPr lang="en-US" kern="100">
                <a:effectLst/>
                <a:latin typeface="Calibri" panose="020F0502020204030204" pitchFamily="34" charset="0"/>
                <a:ea typeface="Calibri" panose="020F0502020204030204" pitchFamily="34" charset="0"/>
                <a:cs typeface="Times New Roman" panose="02020603050405020304" pitchFamily="18" charset="0"/>
              </a:rPr>
              <a:t> (scenariu de interacțiune)</a:t>
            </a:r>
          </a:p>
          <a:p>
            <a:pPr marL="342900" lvl="0" indent="-342900" algn="just">
              <a:lnSpc>
                <a:spcPct val="150000"/>
              </a:lnSpc>
              <a:spcAft>
                <a:spcPts val="800"/>
              </a:spcAft>
              <a:buSzPts val="1000"/>
              <a:buFont typeface="Symbol" panose="05050102010706020507" pitchFamily="18" charset="2"/>
              <a:buChar char=""/>
              <a:tabLst>
                <a:tab pos="457200" algn="l"/>
              </a:tabLst>
            </a:pPr>
            <a:r>
              <a:rPr lang="en-US" kern="100">
                <a:effectLst/>
                <a:latin typeface="Calibri" panose="020F0502020204030204" pitchFamily="34" charset="0"/>
                <a:ea typeface="Calibri" panose="020F0502020204030204" pitchFamily="34" charset="0"/>
                <a:cs typeface="Times New Roman" panose="02020603050405020304" pitchFamily="18" charset="0"/>
              </a:rPr>
              <a:t>Echipele primesc o </a:t>
            </a:r>
            <a:r>
              <a:rPr lang="en-US" b="1" kern="100">
                <a:effectLst/>
                <a:latin typeface="Calibri" panose="020F0502020204030204" pitchFamily="34" charset="0"/>
                <a:ea typeface="Calibri" panose="020F0502020204030204" pitchFamily="34" charset="0"/>
                <a:cs typeface="Times New Roman" panose="02020603050405020304" pitchFamily="18" charset="0"/>
              </a:rPr>
              <a:t>fișă de structurare rapidă</a:t>
            </a:r>
            <a:r>
              <a:rPr lang="en-US" kern="100">
                <a:effectLst/>
                <a:latin typeface="Calibri" panose="020F0502020204030204" pitchFamily="34" charset="0"/>
                <a:ea typeface="Calibri" panose="020F0502020204030204" pitchFamily="34" charset="0"/>
                <a:cs typeface="Times New Roman" panose="02020603050405020304" pitchFamily="18" charset="0"/>
              </a:rPr>
              <a:t>:</a:t>
            </a:r>
          </a:p>
          <a:p>
            <a:pPr marL="742950" lvl="1" indent="-285750" algn="just">
              <a:lnSpc>
                <a:spcPct val="150000"/>
              </a:lnSpc>
              <a:spcAft>
                <a:spcPts val="800"/>
              </a:spcAft>
              <a:buSzPts val="1000"/>
              <a:buFont typeface="Courier New" panose="02070309020205020404" pitchFamily="49" charset="0"/>
              <a:buChar char="o"/>
              <a:tabLst>
                <a:tab pos="914400" algn="l"/>
              </a:tabLst>
            </a:pPr>
            <a:r>
              <a:rPr lang="en-US" kern="100">
                <a:effectLst/>
                <a:latin typeface="Calibri" panose="020F0502020204030204" pitchFamily="34" charset="0"/>
                <a:ea typeface="Calibri" panose="020F0502020204030204" pitchFamily="34" charset="0"/>
                <a:cs typeface="Times New Roman" panose="02020603050405020304" pitchFamily="18" charset="0"/>
              </a:rPr>
              <a:t>Obiectivul fiecărui rol</a:t>
            </a:r>
          </a:p>
          <a:p>
            <a:pPr marL="742950" lvl="1" indent="-285750" algn="just">
              <a:lnSpc>
                <a:spcPct val="150000"/>
              </a:lnSpc>
              <a:spcAft>
                <a:spcPts val="800"/>
              </a:spcAft>
              <a:buSzPts val="1000"/>
              <a:buFont typeface="Courier New" panose="02070309020205020404" pitchFamily="49" charset="0"/>
              <a:buChar char="o"/>
              <a:tabLst>
                <a:tab pos="914400" algn="l"/>
              </a:tabLst>
            </a:pPr>
            <a:r>
              <a:rPr lang="en-US" kern="100">
                <a:effectLst/>
                <a:latin typeface="Calibri" panose="020F0502020204030204" pitchFamily="34" charset="0"/>
                <a:ea typeface="Calibri" panose="020F0502020204030204" pitchFamily="34" charset="0"/>
                <a:cs typeface="Times New Roman" panose="02020603050405020304" pitchFamily="18" charset="0"/>
              </a:rPr>
              <a:t>Emoția dominantă</a:t>
            </a:r>
          </a:p>
          <a:p>
            <a:pPr marL="742950" lvl="1" indent="-285750" algn="just">
              <a:lnSpc>
                <a:spcPct val="150000"/>
              </a:lnSpc>
              <a:spcAft>
                <a:spcPts val="800"/>
              </a:spcAft>
              <a:buSzPts val="1000"/>
              <a:buFont typeface="Courier New" panose="02070309020205020404" pitchFamily="49" charset="0"/>
              <a:buChar char="o"/>
              <a:tabLst>
                <a:tab pos="914400" algn="l"/>
              </a:tabLst>
            </a:pPr>
            <a:r>
              <a:rPr lang="en-US" kern="100">
                <a:effectLst/>
                <a:latin typeface="Calibri" panose="020F0502020204030204" pitchFamily="34" charset="0"/>
                <a:ea typeface="Calibri" panose="020F0502020204030204" pitchFamily="34" charset="0"/>
                <a:cs typeface="Times New Roman" panose="02020603050405020304" pitchFamily="18" charset="0"/>
              </a:rPr>
              <a:t>Conflict sau barieră de comunicare</a:t>
            </a:r>
          </a:p>
          <a:p>
            <a:pPr marL="342900" lvl="0" indent="-342900" algn="just">
              <a:lnSpc>
                <a:spcPct val="150000"/>
              </a:lnSpc>
              <a:spcAft>
                <a:spcPts val="800"/>
              </a:spcAft>
              <a:buSzPts val="1000"/>
              <a:buFont typeface="Symbol" panose="05050102010706020507" pitchFamily="18" charset="2"/>
              <a:buChar char=""/>
              <a:tabLst>
                <a:tab pos="457200" algn="l"/>
              </a:tabLst>
            </a:pPr>
            <a:r>
              <a:rPr lang="en-US" kern="100">
                <a:effectLst/>
                <a:latin typeface="Calibri" panose="020F0502020204030204" pitchFamily="34" charset="0"/>
                <a:ea typeface="Calibri" panose="020F0502020204030204" pitchFamily="34" charset="0"/>
                <a:cs typeface="Times New Roman" panose="02020603050405020304" pitchFamily="18" charset="0"/>
              </a:rPr>
              <a:t>Joacă un </a:t>
            </a:r>
            <a:r>
              <a:rPr lang="en-US" b="1" kern="100">
                <a:effectLst/>
                <a:latin typeface="Calibri" panose="020F0502020204030204" pitchFamily="34" charset="0"/>
                <a:ea typeface="Calibri" panose="020F0502020204030204" pitchFamily="34" charset="0"/>
                <a:cs typeface="Times New Roman" panose="02020603050405020304" pitchFamily="18" charset="0"/>
              </a:rPr>
              <a:t>mini-scenariu</a:t>
            </a:r>
            <a:r>
              <a:rPr lang="en-US" kern="100">
                <a:effectLst/>
                <a:latin typeface="Calibri" panose="020F0502020204030204" pitchFamily="34" charset="0"/>
                <a:ea typeface="Calibri" panose="020F0502020204030204" pitchFamily="34" charset="0"/>
                <a:cs typeface="Times New Roman" panose="02020603050405020304" pitchFamily="18" charset="0"/>
              </a:rPr>
              <a:t> (durata max 10 min)</a:t>
            </a:r>
          </a:p>
          <a:p>
            <a:pPr marL="342900" lvl="0" indent="-342900" algn="just">
              <a:lnSpc>
                <a:spcPct val="150000"/>
              </a:lnSpc>
              <a:spcAft>
                <a:spcPts val="800"/>
              </a:spcAft>
              <a:buSzPts val="1000"/>
              <a:buFont typeface="Symbol" panose="05050102010706020507" pitchFamily="18" charset="2"/>
              <a:buChar char=""/>
              <a:tabLst>
                <a:tab pos="457200" algn="l"/>
              </a:tabLst>
            </a:pPr>
            <a:r>
              <a:rPr lang="en-US" b="1" kern="100">
                <a:effectLst/>
                <a:latin typeface="Calibri" panose="020F0502020204030204" pitchFamily="34" charset="0"/>
                <a:ea typeface="Calibri" panose="020F0502020204030204" pitchFamily="34" charset="0"/>
                <a:cs typeface="Times New Roman" panose="02020603050405020304" pitchFamily="18" charset="0"/>
              </a:rPr>
              <a:t>Observatorul</a:t>
            </a:r>
            <a:r>
              <a:rPr lang="en-US" kern="100">
                <a:effectLst/>
                <a:latin typeface="Calibri" panose="020F0502020204030204" pitchFamily="34" charset="0"/>
                <a:ea typeface="Calibri" panose="020F0502020204030204" pitchFamily="34" charset="0"/>
                <a:cs typeface="Times New Roman" panose="02020603050405020304" pitchFamily="18" charset="0"/>
              </a:rPr>
              <a:t> evaluează interacțiunea pe baza unui set de KPI </a:t>
            </a:r>
          </a:p>
        </p:txBody>
      </p:sp>
    </p:spTree>
    <p:extLst>
      <p:ext uri="{BB962C8B-B14F-4D97-AF65-F5344CB8AC3E}">
        <p14:creationId xmlns:p14="http://schemas.microsoft.com/office/powerpoint/2010/main" val="26726091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6BDCE568-CB24-42E4-1E03-30F119BA7E06}"/>
              </a:ext>
            </a:extLst>
          </p:cNvPr>
          <p:cNvGraphicFramePr>
            <a:graphicFrameLocks noGrp="1"/>
          </p:cNvGraphicFramePr>
          <p:nvPr>
            <p:extLst>
              <p:ext uri="{D42A27DB-BD31-4B8C-83A1-F6EECF244321}">
                <p14:modId xmlns:p14="http://schemas.microsoft.com/office/powerpoint/2010/main" val="3552695122"/>
              </p:ext>
            </p:extLst>
          </p:nvPr>
        </p:nvGraphicFramePr>
        <p:xfrm>
          <a:off x="483689" y="231785"/>
          <a:ext cx="11539989" cy="6125913"/>
        </p:xfrm>
        <a:graphic>
          <a:graphicData uri="http://schemas.openxmlformats.org/drawingml/2006/table">
            <a:tbl>
              <a:tblPr firstRow="1" firstCol="1" bandRow="1">
                <a:tableStyleId>{5C22544A-7EE6-4342-B048-85BDC9FD1C3A}</a:tableStyleId>
              </a:tblPr>
              <a:tblGrid>
                <a:gridCol w="2732884">
                  <a:extLst>
                    <a:ext uri="{9D8B030D-6E8A-4147-A177-3AD203B41FA5}">
                      <a16:colId xmlns:a16="http://schemas.microsoft.com/office/drawing/2014/main" val="54686362"/>
                    </a:ext>
                  </a:extLst>
                </a:gridCol>
                <a:gridCol w="4960442">
                  <a:extLst>
                    <a:ext uri="{9D8B030D-6E8A-4147-A177-3AD203B41FA5}">
                      <a16:colId xmlns:a16="http://schemas.microsoft.com/office/drawing/2014/main" val="3408408729"/>
                    </a:ext>
                  </a:extLst>
                </a:gridCol>
                <a:gridCol w="3846663">
                  <a:extLst>
                    <a:ext uri="{9D8B030D-6E8A-4147-A177-3AD203B41FA5}">
                      <a16:colId xmlns:a16="http://schemas.microsoft.com/office/drawing/2014/main" val="3337264176"/>
                    </a:ext>
                  </a:extLst>
                </a:gridCol>
              </a:tblGrid>
              <a:tr h="0">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Categorie</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Ce se urmărește (scala 1 – 4)</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Exemple</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0724859"/>
                  </a:ext>
                </a:extLst>
              </a:tr>
              <a:tr h="0">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Claritate</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Mesajele au fost înțelese fără ambiguitate?</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Reformulare, întrebare de verificare</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10199295"/>
                  </a:ext>
                </a:extLst>
              </a:tr>
              <a:tr h="0">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Ascultare activă</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Se observă interes real față de celălalt?</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Înclinarea corpului, contact vizual, răbdare</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84203828"/>
                  </a:ext>
                </a:extLst>
              </a:tr>
              <a:tr h="0">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Tonul vocii</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A susținut mesajul transmis?</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Ferm dar empatic, nu defensiv/agresiv</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01673699"/>
                  </a:ext>
                </a:extLst>
              </a:tr>
              <a:tr h="0">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Adaptabilitate</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S-a adaptat mesajul la nevoile pacientului?</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Vorbit mai lent, cu pauze, folosirea desenelor</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80208040"/>
                  </a:ext>
                </a:extLst>
              </a:tr>
              <a:tr h="0">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Postură și gestică</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Nonverbalul a fost deschis și congruent?</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Brațe deschise, înclinare, gesturi explicative</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0656237"/>
                  </a:ext>
                </a:extLst>
              </a:tr>
              <a:tr h="0">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Gestionarea conflictului</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S-a evitat escaladarea? S-a menținut respectul?</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„Înțeleg punctul tău de vedere, propun să...”</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24561539"/>
                  </a:ext>
                </a:extLst>
              </a:tr>
              <a:tr h="0">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Feedback pozitiv</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A fost oferit un mesaj de încurajare/corectare eficient?</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„Ai făcut bine să spui asta, mulțumesc”</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51829691"/>
                  </a:ext>
                </a:extLst>
              </a:tr>
              <a:tr h="0">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Coerență echipă</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Mesajele membrilor au fost aliniate?</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just">
                        <a:lnSpc>
                          <a:spcPct val="150000"/>
                        </a:lnSpc>
                        <a:spcAft>
                          <a:spcPts val="800"/>
                        </a:spcAft>
                        <a:buNone/>
                      </a:pPr>
                      <a:r>
                        <a:rPr lang="en-US" sz="1800" kern="0">
                          <a:effectLst/>
                          <a:latin typeface="Cambria" panose="02040503050406030204" pitchFamily="18" charset="0"/>
                          <a:ea typeface="Cambria" panose="02040503050406030204" pitchFamily="18" charset="0"/>
                        </a:rPr>
                        <a:t>Roluri bine definite, colaborare fluentă</a:t>
                      </a:r>
                      <a:endParaRPr lang="en-US" sz="1800" kern="1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85370293"/>
                  </a:ext>
                </a:extLst>
              </a:tr>
            </a:tbl>
          </a:graphicData>
        </a:graphic>
      </p:graphicFrame>
    </p:spTree>
    <p:extLst>
      <p:ext uri="{BB962C8B-B14F-4D97-AF65-F5344CB8AC3E}">
        <p14:creationId xmlns:p14="http://schemas.microsoft.com/office/powerpoint/2010/main" val="1041309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125937F-37B5-30C4-2F03-ECD5A8FF558A}"/>
              </a:ext>
            </a:extLst>
          </p:cNvPr>
          <p:cNvSpPr txBox="1"/>
          <p:nvPr/>
        </p:nvSpPr>
        <p:spPr>
          <a:xfrm>
            <a:off x="448788" y="343316"/>
            <a:ext cx="11900848" cy="6512680"/>
          </a:xfrm>
          <a:prstGeom prst="rect">
            <a:avLst/>
          </a:prstGeom>
          <a:noFill/>
        </p:spPr>
        <p:txBody>
          <a:bodyPr wrap="square">
            <a:spAutoFit/>
          </a:bodyPr>
          <a:lstStyle/>
          <a:p>
            <a:pPr algn="just">
              <a:lnSpc>
                <a:spcPct val="150000"/>
              </a:lnSpc>
              <a:spcAft>
                <a:spcPts val="800"/>
              </a:spcAft>
              <a:buNone/>
            </a:pPr>
            <a:r>
              <a:rPr lang="en-US" sz="18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Role</a:t>
            </a:r>
            <a:r>
              <a:rPr lang="en-US" sz="18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play 1    </a:t>
            </a:r>
            <a:r>
              <a:rPr lang="en-US" sz="18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Intergenerațional, ierarhie, comunicare indirectă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t>
            </a:r>
            <a:r>
              <a:rPr lang="en-US" sz="1800" kern="100">
                <a:effectLst/>
                <a:latin typeface="Calibri" panose="020F0502020204030204" pitchFamily="34" charset="0"/>
                <a:ea typeface="Calibri" panose="020F0502020204030204" pitchFamily="34" charset="0"/>
                <a:cs typeface="Times New Roman" panose="02020603050405020304" pitchFamily="18" charset="0"/>
              </a:rPr>
              <a:t>Într-o secție de reumatologie dintr-un spital universitar, un </a:t>
            </a:r>
            <a:r>
              <a:rPr lang="en-US" sz="1800" b="1" kern="100">
                <a:effectLst/>
                <a:latin typeface="Calibri" panose="020F0502020204030204" pitchFamily="34" charset="0"/>
                <a:ea typeface="Calibri" panose="020F0502020204030204" pitchFamily="34" charset="0"/>
                <a:cs typeface="Times New Roman" panose="02020603050405020304" pitchFamily="18" charset="0"/>
              </a:rPr>
              <a:t>medic primar</a:t>
            </a:r>
            <a:r>
              <a:rPr lang="en-US" sz="1800" kern="100">
                <a:effectLst/>
                <a:latin typeface="Calibri" panose="020F0502020204030204" pitchFamily="34" charset="0"/>
                <a:ea typeface="Calibri" panose="020F0502020204030204" pitchFamily="34" charset="0"/>
                <a:cs typeface="Times New Roman" panose="02020603050405020304" pitchFamily="18" charset="0"/>
              </a:rPr>
              <a:t> în vârstă de 65 de ani prescrie pentru o pacientă cu poliartrită reumatoidă o schemă cu </a:t>
            </a:r>
            <a:r>
              <a:rPr lang="en-US" sz="1800" b="1" kern="100">
                <a:effectLst/>
                <a:latin typeface="Calibri" panose="020F0502020204030204" pitchFamily="34" charset="0"/>
                <a:ea typeface="Calibri" panose="020F0502020204030204" pitchFamily="34" charset="0"/>
                <a:cs typeface="Times New Roman" panose="02020603050405020304" pitchFamily="18" charset="0"/>
              </a:rPr>
              <a:t>metotrexat 15 mg, administrare zilnică, oral</a:t>
            </a:r>
            <a:r>
              <a:rPr lang="en-US" sz="1800" kern="100">
                <a:effectLst/>
                <a:latin typeface="Calibri" panose="020F0502020204030204" pitchFamily="34" charset="0"/>
                <a:ea typeface="Calibri" panose="020F0502020204030204" pitchFamily="34" charset="0"/>
                <a:cs typeface="Times New Roman" panose="02020603050405020304" pitchFamily="18" charset="0"/>
              </a:rPr>
              <a:t>, plus acid folic o dată pe săptămână. Farmacistul tânăr, clinician, verifică fișa electronică și observă că </a:t>
            </a:r>
            <a:r>
              <a:rPr lang="en-US" sz="1800" b="1" kern="100">
                <a:effectLst/>
                <a:latin typeface="Calibri" panose="020F0502020204030204" pitchFamily="34" charset="0"/>
                <a:ea typeface="Calibri" panose="020F0502020204030204" pitchFamily="34" charset="0"/>
                <a:cs typeface="Times New Roman" panose="02020603050405020304" pitchFamily="18" charset="0"/>
              </a:rPr>
              <a:t>doza de metotrexat este greșită</a:t>
            </a:r>
            <a:r>
              <a:rPr lang="en-US" sz="1800" kern="100">
                <a:effectLst/>
                <a:latin typeface="Calibri" panose="020F0502020204030204" pitchFamily="34" charset="0"/>
                <a:ea typeface="Calibri" panose="020F0502020204030204" pitchFamily="34" charset="0"/>
                <a:cs typeface="Times New Roman" panose="02020603050405020304" pitchFamily="18" charset="0"/>
              </a:rPr>
              <a:t>: conform ghidurilor curente și protocolului instituțional, </a:t>
            </a:r>
            <a:r>
              <a:rPr lang="en-US" sz="1800" b="1" kern="100">
                <a:effectLst/>
                <a:latin typeface="Calibri" panose="020F0502020204030204" pitchFamily="34" charset="0"/>
                <a:ea typeface="Calibri" panose="020F0502020204030204" pitchFamily="34" charset="0"/>
                <a:cs typeface="Times New Roman" panose="02020603050405020304" pitchFamily="18" charset="0"/>
              </a:rPr>
              <a:t>metotrexatul se administrează o dată pe săptămână</a:t>
            </a:r>
            <a:r>
              <a:rPr lang="en-US" sz="1800" kern="100">
                <a:effectLst/>
                <a:latin typeface="Calibri" panose="020F0502020204030204" pitchFamily="34" charset="0"/>
                <a:ea typeface="Calibri" panose="020F0502020204030204" pitchFamily="34" charset="0"/>
                <a:cs typeface="Times New Roman" panose="02020603050405020304" pitchFamily="18" charset="0"/>
              </a:rPr>
              <a:t>, nu zilnic — administrarea zilnică poate fi toxică hepatic și hematologic.</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t>
            </a:r>
            <a:r>
              <a:rPr lang="en-US" sz="1600" b="1" kern="100">
                <a:effectLst/>
                <a:latin typeface="Calibri" panose="020F0502020204030204" pitchFamily="34" charset="0"/>
                <a:ea typeface="Calibri" panose="020F0502020204030204" pitchFamily="34" charset="0"/>
                <a:cs typeface="Times New Roman" panose="02020603050405020304" pitchFamily="18" charset="0"/>
              </a:rPr>
              <a:t>Roluri1:</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buNone/>
            </a:pPr>
            <a:r>
              <a:rPr lang="en-US" sz="1600" b="1" kern="100">
                <a:effectLst/>
                <a:latin typeface="Calibri" panose="020F0502020204030204" pitchFamily="34" charset="0"/>
                <a:ea typeface="Calibri" panose="020F0502020204030204" pitchFamily="34" charset="0"/>
                <a:cs typeface="Times New Roman" panose="02020603050405020304" pitchFamily="18" charset="0"/>
              </a:rPr>
              <a:t>Farmacist:  </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buNone/>
            </a:pPr>
            <a:r>
              <a:rPr lang="en-US" sz="1600" kern="100">
                <a:effectLst/>
                <a:latin typeface="Calibri" panose="020F0502020204030204" pitchFamily="34" charset="0"/>
                <a:ea typeface="Calibri" panose="020F0502020204030204" pitchFamily="34" charset="0"/>
                <a:cs typeface="Times New Roman" panose="02020603050405020304" pitchFamily="18" charset="0"/>
              </a:rPr>
              <a:t>Ezitant, apoi politicos: </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buNone/>
            </a:pPr>
            <a:r>
              <a:rPr lang="en-US" sz="1600" kern="100">
                <a:effectLst/>
                <a:latin typeface="Calibri" panose="020F0502020204030204" pitchFamily="34" charset="0"/>
                <a:ea typeface="Calibri" panose="020F0502020204030204" pitchFamily="34" charset="0"/>
                <a:cs typeface="Times New Roman" panose="02020603050405020304" pitchFamily="18" charset="0"/>
              </a:rPr>
              <a:t>Comportament: se exprimă cu respect, cerând confirmare.</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buNone/>
            </a:pPr>
            <a:r>
              <a:rPr lang="en-US" sz="1600" b="1" kern="100">
                <a:effectLst/>
                <a:latin typeface="Calibri" panose="020F0502020204030204" pitchFamily="34" charset="0"/>
                <a:ea typeface="Calibri" panose="020F0502020204030204" pitchFamily="34" charset="0"/>
                <a:cs typeface="Times New Roman" panose="02020603050405020304" pitchFamily="18" charset="0"/>
              </a:rPr>
              <a:t> Medicul:  </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buNone/>
            </a:pPr>
            <a:r>
              <a:rPr lang="en-US" sz="1600" kern="100">
                <a:effectLst/>
                <a:latin typeface="Calibri" panose="020F0502020204030204" pitchFamily="34" charset="0"/>
                <a:ea typeface="Calibri" panose="020F0502020204030204" pitchFamily="34" charset="0"/>
                <a:cs typeface="Times New Roman" panose="02020603050405020304" pitchFamily="18" charset="0"/>
              </a:rPr>
              <a:t>Defensiv, devine reticent, interpretând mesajul ca u</a:t>
            </a:r>
            <a:r>
              <a:rPr lang="en-US" sz="1600" b="1" kern="100">
                <a:effectLst/>
                <a:latin typeface="Calibri" panose="020F0502020204030204" pitchFamily="34" charset="0"/>
                <a:ea typeface="Calibri" panose="020F0502020204030204" pitchFamily="34" charset="0"/>
                <a:cs typeface="Times New Roman" panose="02020603050405020304" pitchFamily="18" charset="0"/>
              </a:rPr>
              <a:t>n afront.</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buNone/>
            </a:pPr>
            <a:r>
              <a:rPr lang="en-US" sz="1600" b="1" kern="100">
                <a:effectLst/>
                <a:latin typeface="Calibri" panose="020F0502020204030204" pitchFamily="34" charset="0"/>
                <a:ea typeface="Calibri" panose="020F0502020204030204" pitchFamily="34" charset="0"/>
                <a:cs typeface="Times New Roman" panose="02020603050405020304" pitchFamily="18" charset="0"/>
              </a:rPr>
              <a:t> Asistenta:  </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buNone/>
            </a:pPr>
            <a:r>
              <a:rPr lang="en-US" sz="1600" kern="100">
                <a:effectLst/>
                <a:latin typeface="Calibri" panose="020F0502020204030204" pitchFamily="34" charset="0"/>
                <a:ea typeface="Calibri" panose="020F0502020204030204" pitchFamily="34" charset="0"/>
                <a:cs typeface="Times New Roman" panose="02020603050405020304" pitchFamily="18" charset="0"/>
              </a:rPr>
              <a:t>Încercare de calm, sprijin,  ezită, încearcă să prevină tensionarea.</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2349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B726D22-FB32-EE99-F9B7-3DD6BAEFD7C4}"/>
              </a:ext>
            </a:extLst>
          </p:cNvPr>
          <p:cNvSpPr txBox="1"/>
          <p:nvPr/>
        </p:nvSpPr>
        <p:spPr>
          <a:xfrm>
            <a:off x="327545" y="300251"/>
            <a:ext cx="12214747" cy="4193199"/>
          </a:xfrm>
          <a:prstGeom prst="rect">
            <a:avLst/>
          </a:prstGeom>
          <a:noFill/>
        </p:spPr>
        <p:txBody>
          <a:bodyPr wrap="square">
            <a:spAutoFit/>
          </a:bodyPr>
          <a:lstStyle/>
          <a:p>
            <a:pPr algn="just">
              <a:lnSpc>
                <a:spcPct val="115000"/>
              </a:lnSpc>
              <a:spcAft>
                <a:spcPts val="800"/>
              </a:spcAft>
              <a:buNone/>
            </a:pPr>
            <a:r>
              <a:rPr lang="en-US" sz="18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Role play 2</a:t>
            </a:r>
            <a:r>
              <a:rPr lang="en-US" sz="18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Dizabilitate + empatie + adaptare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15000"/>
              </a:lnSpc>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Un pacient tânăr, surd, vine în farmacie cu o schemă nouă de tratament pentru ulcer gastric. Farmacistul, empatic și dornic să explice corect tratamentul, încearcă să comunice prin mimică și scris, însă nu are experiență cu astfel de situații. Solicită ajutorul asistentei.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Roluri2:</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Asistenta</a:t>
            </a:r>
            <a:r>
              <a:rPr lang="en-US" sz="1800" kern="100">
                <a:effectLst/>
                <a:latin typeface="Calibri" panose="020F0502020204030204" pitchFamily="34" charset="0"/>
                <a:ea typeface="Calibri" panose="020F0502020204030204" pitchFamily="34" charset="0"/>
                <a:cs typeface="Times New Roman" panose="02020603050405020304" pitchFamily="18" charset="0"/>
              </a:rPr>
              <a:t> cu experiență, însă grăbită și lipsită de răbdare, refuză să acorde timpul necesar Devine iritată și transmite un mesaj nonverbal de frustrare.</a:t>
            </a: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Farmacistul</a:t>
            </a:r>
            <a:r>
              <a:rPr lang="en-US" sz="1800" kern="100">
                <a:effectLst/>
                <a:latin typeface="Calibri" panose="020F0502020204030204" pitchFamily="34" charset="0"/>
                <a:ea typeface="Calibri" panose="020F0502020204030204" pitchFamily="34" charset="0"/>
                <a:cs typeface="Times New Roman" panose="02020603050405020304" pitchFamily="18" charset="0"/>
              </a:rPr>
              <a:t> calm și determinat să găsească o soluție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Pacientul </a:t>
            </a:r>
            <a:r>
              <a:rPr lang="en-US" sz="1800" kern="100">
                <a:effectLst/>
                <a:latin typeface="Calibri" panose="020F0502020204030204" pitchFamily="34" charset="0"/>
                <a:ea typeface="Calibri" panose="020F0502020204030204" pitchFamily="34" charset="0"/>
                <a:cs typeface="Times New Roman" panose="02020603050405020304" pitchFamily="18" charset="0"/>
              </a:rPr>
              <a:t>confuz, neliniștit și neîncrezător în rezolvarea cu success a problemei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331729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C663B81-4C5A-2232-709D-0A6B56CA3358}"/>
              </a:ext>
            </a:extLst>
          </p:cNvPr>
          <p:cNvSpPr txBox="1"/>
          <p:nvPr/>
        </p:nvSpPr>
        <p:spPr>
          <a:xfrm>
            <a:off x="177421" y="395785"/>
            <a:ext cx="12255689" cy="5251438"/>
          </a:xfrm>
          <a:prstGeom prst="rect">
            <a:avLst/>
          </a:prstGeom>
          <a:noFill/>
        </p:spPr>
        <p:txBody>
          <a:bodyPr wrap="square">
            <a:spAutoFit/>
          </a:bodyPr>
          <a:lstStyle/>
          <a:p>
            <a:pPr algn="just">
              <a:lnSpc>
                <a:spcPct val="115000"/>
              </a:lnSpc>
              <a:spcAft>
                <a:spcPts val="800"/>
              </a:spcAft>
              <a:buNone/>
            </a:pPr>
            <a:r>
              <a:rPr lang="en-US" sz="18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Role play 3</a:t>
            </a:r>
            <a:r>
              <a:rPr lang="en-US" sz="18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Dizabilitate + comunicare descriptivă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pacientă nevăzătoare de 40 de ani se prezintă la consult cu simptome de infecție urinară recurentă. Medicul decide inițierea tratamentului cu ciprofloxacină 500 mg, 1 comprimat la 12 ore timp de 7 zile, fără a detalia efectele adverse sau precauțiile speciale.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Când pacienta întreabă despre posibile reacții, medicul răspunde evaziv, folosind termeni tehnici și generalități. Asistenta, grăbită, o trimite direct la farmacie.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La farmacie, pacienta cere explicații clare și descriptive despre tratament, posibile efecte adverse, interacțiuni și modul corect de administrare.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Roluri: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Medic </a:t>
            </a:r>
            <a:r>
              <a:rPr lang="en-US" sz="1800" kern="100">
                <a:effectLst/>
                <a:latin typeface="Calibri" panose="020F0502020204030204" pitchFamily="34" charset="0"/>
                <a:ea typeface="Calibri" panose="020F0502020204030204" pitchFamily="34" charset="0"/>
                <a:cs typeface="Times New Roman" panose="02020603050405020304" pitchFamily="18" charset="0"/>
              </a:rPr>
              <a:t>expeditiv, vag, nu adaptează comunicarea la dizabilitatea pacientei.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Asistenta</a:t>
            </a:r>
            <a:r>
              <a:rPr lang="en-US" sz="1800" kern="100">
                <a:effectLst/>
                <a:latin typeface="Calibri" panose="020F0502020204030204" pitchFamily="34" charset="0"/>
                <a:ea typeface="Calibri" panose="020F0502020204030204" pitchFamily="34" charset="0"/>
                <a:cs typeface="Times New Roman" panose="02020603050405020304" pitchFamily="18" charset="0"/>
              </a:rPr>
              <a:t> Distantă, fără inițiativă, grăbită să încheie interacțiunea.</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Farmacistul</a:t>
            </a:r>
            <a:r>
              <a:rPr lang="en-US" sz="1800" kern="100">
                <a:effectLst/>
                <a:latin typeface="Calibri" panose="020F0502020204030204" pitchFamily="34" charset="0"/>
                <a:ea typeface="Calibri" panose="020F0502020204030204" pitchFamily="34" charset="0"/>
                <a:cs typeface="Times New Roman" panose="02020603050405020304" pitchFamily="18" charset="0"/>
              </a:rPr>
              <a:t> Răbdător, atent, adaptează limbajul și ritmul comunicării.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Pacienta </a:t>
            </a:r>
            <a:r>
              <a:rPr lang="en-US" sz="1800" kern="100">
                <a:effectLst/>
                <a:latin typeface="Calibri" panose="020F0502020204030204" pitchFamily="34" charset="0"/>
                <a:ea typeface="Calibri" panose="020F0502020204030204" pitchFamily="34" charset="0"/>
                <a:cs typeface="Times New Roman" panose="02020603050405020304" pitchFamily="18" charset="0"/>
              </a:rPr>
              <a:t>Nevăzătoare, verbal activă, solicită explicații clare și descriptive pentru a înțelege schema de tratament.</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386389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07C24E3-CA14-3A89-DA61-29286FA338F4}"/>
              </a:ext>
            </a:extLst>
          </p:cNvPr>
          <p:cNvSpPr txBox="1"/>
          <p:nvPr/>
        </p:nvSpPr>
        <p:spPr>
          <a:xfrm>
            <a:off x="218364" y="518614"/>
            <a:ext cx="12351224" cy="5456622"/>
          </a:xfrm>
          <a:prstGeom prst="rect">
            <a:avLst/>
          </a:prstGeom>
          <a:noFill/>
        </p:spPr>
        <p:txBody>
          <a:bodyPr wrap="square">
            <a:spAutoFit/>
          </a:bodyPr>
          <a:lstStyle/>
          <a:p>
            <a:pPr algn="just">
              <a:lnSpc>
                <a:spcPct val="115000"/>
              </a:lnSpc>
              <a:spcAft>
                <a:spcPts val="800"/>
              </a:spcAft>
              <a:buNone/>
            </a:pPr>
            <a:r>
              <a:rPr lang="en-US" sz="18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Role play 4</a:t>
            </a:r>
            <a:r>
              <a:rPr lang="en-US" sz="18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Conflict deschis + impact asupra pacientului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Farmacistul trebuie să explice în română simplă schema unui tratament psihiatric  (Sertralină 50 mg, 1-0-0, Olanzapină 5 mg, 0-0-1) unei paciente ucrainene, recent diagnosticată cu </a:t>
            </a:r>
            <a:r>
              <a:rPr lang="en-US" sz="1800" b="1" kern="100">
                <a:effectLst/>
                <a:latin typeface="Calibri" panose="020F0502020204030204" pitchFamily="34" charset="0"/>
                <a:ea typeface="Calibri" panose="020F0502020204030204" pitchFamily="34" charset="0"/>
                <a:cs typeface="Times New Roman" panose="02020603050405020304" pitchFamily="18" charset="0"/>
              </a:rPr>
              <a:t>episod depresiv sever cu elemente anxioase</a:t>
            </a:r>
            <a:r>
              <a:rPr lang="en-US" sz="1800" kern="100">
                <a:effectLst/>
                <a:latin typeface="Calibri" panose="020F0502020204030204" pitchFamily="34"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Pacienta este însoțită de </a:t>
            </a:r>
            <a:r>
              <a:rPr lang="en-US" sz="1800" b="1" kern="100">
                <a:effectLst/>
                <a:latin typeface="Calibri" panose="020F0502020204030204" pitchFamily="34" charset="0"/>
                <a:ea typeface="Calibri" panose="020F0502020204030204" pitchFamily="34" charset="0"/>
                <a:cs typeface="Times New Roman" panose="02020603050405020304" pitchFamily="18" charset="0"/>
              </a:rPr>
              <a:t>vecina ei româncă</a:t>
            </a:r>
            <a:r>
              <a:rPr lang="en-US" sz="1800" kern="100">
                <a:effectLst/>
                <a:latin typeface="Calibri" panose="020F0502020204030204" pitchFamily="34" charset="0"/>
                <a:ea typeface="Calibri" panose="020F0502020204030204" pitchFamily="34" charset="0"/>
                <a:cs typeface="Times New Roman" panose="02020603050405020304" pitchFamily="18" charset="0"/>
              </a:rPr>
              <a:t>, care încearcă să traducă. Medicul care a făcut externarea i-a oferit puține explicații: „una pentru dimineață, una seara, o să vă fie mai bine.”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Vecina, neavând formare medicală, confundă </a:t>
            </a:r>
            <a:r>
              <a:rPr lang="en-US" sz="1800" b="1" kern="100">
                <a:effectLst/>
                <a:latin typeface="Calibri" panose="020F0502020204030204" pitchFamily="34" charset="0"/>
                <a:ea typeface="Calibri" panose="020F0502020204030204" pitchFamily="34" charset="0"/>
                <a:cs typeface="Times New Roman" panose="02020603050405020304" pitchFamily="18" charset="0"/>
              </a:rPr>
              <a:t>olanzapina (antipsihotic atipic)</a:t>
            </a:r>
            <a:r>
              <a:rPr lang="en-US" sz="1800" kern="100">
                <a:effectLst/>
                <a:latin typeface="Calibri" panose="020F0502020204030204" pitchFamily="34" charset="0"/>
                <a:ea typeface="Calibri" panose="020F0502020204030204" pitchFamily="34" charset="0"/>
                <a:cs typeface="Times New Roman" panose="02020603050405020304" pitchFamily="18" charset="0"/>
              </a:rPr>
              <a:t> cu un „somnifer” și îi spune pacientei că trebuie să le ia doar când simte că are o criză.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Roluri: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Medicul </a:t>
            </a:r>
            <a:r>
              <a:rPr lang="en-US" sz="1800" kern="100">
                <a:effectLst/>
                <a:latin typeface="Calibri" panose="020F0502020204030204" pitchFamily="34" charset="0"/>
                <a:ea typeface="Calibri" panose="020F0502020204030204" pitchFamily="34" charset="0"/>
                <a:cs typeface="Times New Roman" panose="02020603050405020304" pitchFamily="18" charset="0"/>
              </a:rPr>
              <a:t>– Directiv, axat pe eficiență, consideră că pacientul ar trebui doar „să ia tratamentul”.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Farmacistul – </a:t>
            </a:r>
            <a:r>
              <a:rPr lang="en-US" sz="1800" kern="100">
                <a:effectLst/>
                <a:latin typeface="Calibri" panose="020F0502020204030204" pitchFamily="34" charset="0"/>
                <a:ea typeface="Calibri" panose="020F0502020204030204" pitchFamily="34" charset="0"/>
                <a:cs typeface="Times New Roman" panose="02020603050405020304" pitchFamily="18" charset="0"/>
              </a:rPr>
              <a:t>Dedicat și atent, caută să explice clar, folosind termeni simpli, vizualuri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Pacienta – </a:t>
            </a:r>
            <a:r>
              <a:rPr lang="en-US" sz="1800" kern="100">
                <a:effectLst/>
                <a:latin typeface="Calibri" panose="020F0502020204030204" pitchFamily="34" charset="0"/>
                <a:ea typeface="Calibri" panose="020F0502020204030204" pitchFamily="34" charset="0"/>
                <a:cs typeface="Times New Roman" panose="02020603050405020304" pitchFamily="18" charset="0"/>
              </a:rPr>
              <a:t>Confuză, anxioasă, dependentă de vecina sa pentru comunicare, dar fără capacitatea de a evalua corect dacă primește informațiile potrivite.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Vecina – </a:t>
            </a:r>
            <a:r>
              <a:rPr lang="en-US" sz="1800" kern="100">
                <a:effectLst/>
                <a:latin typeface="Calibri" panose="020F0502020204030204" pitchFamily="34" charset="0"/>
                <a:ea typeface="Calibri" panose="020F0502020204030204" pitchFamily="34" charset="0"/>
                <a:cs typeface="Times New Roman" panose="02020603050405020304" pitchFamily="18" charset="0"/>
              </a:rPr>
              <a:t>Cu intenții bune, dar fără cunoștințe medicale, oferă traduceri aproximative și interpretări proprii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103310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D582027-DCA1-C1C0-F662-DC3467AC51D1}"/>
              </a:ext>
            </a:extLst>
          </p:cNvPr>
          <p:cNvSpPr txBox="1"/>
          <p:nvPr/>
        </p:nvSpPr>
        <p:spPr>
          <a:xfrm>
            <a:off x="436728" y="382137"/>
            <a:ext cx="11914496" cy="5569986"/>
          </a:xfrm>
          <a:prstGeom prst="rect">
            <a:avLst/>
          </a:prstGeom>
          <a:noFill/>
        </p:spPr>
        <p:txBody>
          <a:bodyPr wrap="square">
            <a:spAutoFit/>
          </a:bodyPr>
          <a:lstStyle/>
          <a:p>
            <a:pPr algn="just">
              <a:lnSpc>
                <a:spcPct val="115000"/>
              </a:lnSpc>
              <a:spcAft>
                <a:spcPts val="800"/>
              </a:spcAft>
              <a:buNone/>
            </a:pPr>
            <a:r>
              <a:rPr lang="en-US" sz="18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Role play 5</a:t>
            </a:r>
            <a:r>
              <a:rPr lang="en-US" sz="18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Bias cultural + intervenție empatică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În cadrul unei ședințe multidisciplinare la secția de oncologie, se discută continuarea tratamentului cu bevacizumab (anticorp monoclonal utilizat în tratamentul cancerului colorectal metastatic) pentru un pacient rom de 56 de ani. Pacientul are istoric de lipsă de aderență, însoțită de suspiciune față de sistemul medical.</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Medicul oncolog, frustrat de lipsa de conformare, propune întreruperea terapiei biologice.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Farmacistul clinician, pledează pentru adaptarea comunicării și empatie.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Asistenta șefă, cu experiență în lucru cu comunități vulnerabile, încearcă să medieze.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Roluri: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Medicul </a:t>
            </a:r>
            <a:r>
              <a:rPr lang="en-US" sz="1800" kern="100">
                <a:effectLst/>
                <a:latin typeface="Calibri" panose="020F0502020204030204" pitchFamily="34" charset="0"/>
                <a:ea typeface="Calibri" panose="020F0502020204030204" pitchFamily="34" charset="0"/>
                <a:cs typeface="Times New Roman" panose="02020603050405020304" pitchFamily="18" charset="0"/>
              </a:rPr>
              <a:t>– Rațional, axat pe resurse și eficiență, devine inflexibil în fața nonaderenței. Tinde spre concluzii rapide, neglijând contextul cultural.</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Farmacistul clinician</a:t>
            </a:r>
            <a:r>
              <a:rPr lang="en-US" sz="1800" kern="100">
                <a:effectLst/>
                <a:latin typeface="Calibri" panose="020F0502020204030204" pitchFamily="34" charset="0"/>
                <a:ea typeface="Calibri" panose="020F0502020204030204" pitchFamily="34" charset="0"/>
                <a:cs typeface="Times New Roman" panose="02020603050405020304" pitchFamily="18" charset="0"/>
              </a:rPr>
              <a:t> – Caută să construiască o punte între echipă și pacient, susținând intervenții de comunicare cultural-sensibilă și incluziune.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Asistenta șefă</a:t>
            </a:r>
            <a:r>
              <a:rPr lang="en-US" sz="1800" kern="100">
                <a:effectLst/>
                <a:latin typeface="Calibri" panose="020F0502020204030204" pitchFamily="34" charset="0"/>
                <a:ea typeface="Calibri" panose="020F0502020204030204" pitchFamily="34" charset="0"/>
                <a:cs typeface="Times New Roman" panose="02020603050405020304" pitchFamily="18" charset="0"/>
              </a:rPr>
              <a:t> – Rol de mediator, propune soluții realiste pentru echipă, cu accent pe colaborare interinstituțională.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372859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5223663-D73A-4988-4FBE-CEA58ADEB2B6}"/>
              </a:ext>
            </a:extLst>
          </p:cNvPr>
          <p:cNvSpPr txBox="1"/>
          <p:nvPr/>
        </p:nvSpPr>
        <p:spPr>
          <a:xfrm>
            <a:off x="395785" y="518615"/>
            <a:ext cx="12146508" cy="3977243"/>
          </a:xfrm>
          <a:prstGeom prst="rect">
            <a:avLst/>
          </a:prstGeom>
          <a:noFill/>
        </p:spPr>
        <p:txBody>
          <a:bodyPr wrap="square">
            <a:spAutoFit/>
          </a:bodyPr>
          <a:lstStyle/>
          <a:p>
            <a:pPr algn="just">
              <a:lnSpc>
                <a:spcPct val="115000"/>
              </a:lnSpc>
              <a:spcAft>
                <a:spcPts val="800"/>
              </a:spcAft>
              <a:buNone/>
            </a:pPr>
            <a:r>
              <a:rPr lang="en-US" sz="18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Role play 6</a:t>
            </a:r>
            <a:r>
              <a:rPr lang="en-US" sz="18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Includere + inițiativă în echipă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Un pacient pensionar de 72 ani vine în farmacie cu o rețetă electronică pentru </a:t>
            </a:r>
            <a:r>
              <a:rPr lang="en-US" sz="1800" b="1" kern="100">
                <a:effectLst/>
                <a:latin typeface="Calibri" panose="020F0502020204030204" pitchFamily="34" charset="0"/>
                <a:ea typeface="Calibri" panose="020F0502020204030204" pitchFamily="34" charset="0"/>
                <a:cs typeface="Times New Roman" panose="02020603050405020304" pitchFamily="18" charset="0"/>
              </a:rPr>
              <a:t>enalapril 10 mg</a:t>
            </a:r>
            <a:r>
              <a:rPr lang="en-US" sz="1800" kern="100">
                <a:effectLst/>
                <a:latin typeface="Calibri" panose="020F0502020204030204" pitchFamily="34" charset="0"/>
                <a:ea typeface="Calibri" panose="020F0502020204030204" pitchFamily="34" charset="0"/>
                <a:cs typeface="Times New Roman" panose="02020603050405020304" pitchFamily="18" charset="0"/>
              </a:rPr>
              <a:t>, pe care îl primea de ani de zile sub denumirea originală. Farmacistul, respectând politica de compensare, eliberează varianta generică.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Roluri: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Pacientul</a:t>
            </a:r>
            <a:r>
              <a:rPr lang="en-US" sz="1800" kern="100">
                <a:effectLst/>
                <a:latin typeface="Calibri" panose="020F0502020204030204" pitchFamily="34" charset="0"/>
                <a:ea typeface="Calibri" panose="020F0502020204030204" pitchFamily="34" charset="0"/>
                <a:cs typeface="Times New Roman" panose="02020603050405020304" pitchFamily="18" charset="0"/>
              </a:rPr>
              <a:t> refuză medicamentul generic. Nesigur, atașat de rutină, cu teamă de schimbare, are nevoie de susținere clară și empatică.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Asistenta</a:t>
            </a:r>
            <a:r>
              <a:rPr lang="en-US" sz="1800" kern="100">
                <a:effectLst/>
                <a:latin typeface="Calibri" panose="020F0502020204030204" pitchFamily="34" charset="0"/>
                <a:ea typeface="Calibri" panose="020F0502020204030204" pitchFamily="34" charset="0"/>
                <a:cs typeface="Times New Roman" panose="02020603050405020304" pitchFamily="18" charset="0"/>
              </a:rPr>
              <a:t> este grăbită, iar explicațiile lipsesc.</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Farmacistul</a:t>
            </a:r>
            <a:r>
              <a:rPr lang="en-US" sz="1800" kern="100">
                <a:effectLst/>
                <a:latin typeface="Calibri" panose="020F0502020204030204" pitchFamily="34" charset="0"/>
                <a:ea typeface="Calibri" panose="020F0502020204030204" pitchFamily="34" charset="0"/>
                <a:cs typeface="Times New Roman" panose="02020603050405020304" pitchFamily="18" charset="0"/>
              </a:rPr>
              <a:t> Proactiv, calm, transformă un potențial conflict într-o oportunitate de educatie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8075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A834A5B-717C-84FB-708B-9C8C4DEE1755}"/>
              </a:ext>
            </a:extLst>
          </p:cNvPr>
          <p:cNvSpPr txBox="1"/>
          <p:nvPr/>
        </p:nvSpPr>
        <p:spPr>
          <a:xfrm>
            <a:off x="320722" y="587492"/>
            <a:ext cx="9505665" cy="4791055"/>
          </a:xfrm>
          <a:prstGeom prst="rect">
            <a:avLst/>
          </a:prstGeom>
          <a:noFill/>
        </p:spPr>
        <p:txBody>
          <a:bodyPr wrap="square">
            <a:spAutoFit/>
          </a:bodyPr>
          <a:lstStyle/>
          <a:p>
            <a:pPr algn="r">
              <a:lnSpc>
                <a:spcPct val="150000"/>
              </a:lnSpc>
              <a:spcAft>
                <a:spcPts val="800"/>
              </a:spcAft>
              <a:buNone/>
            </a:pPr>
            <a:r>
              <a:rPr lang="en-US" b="1" kern="100">
                <a:effectLst/>
                <a:latin typeface="Cambria" panose="02040503050406030204" pitchFamily="18" charset="0"/>
                <a:ea typeface="Calibri" panose="020F0502020204030204" pitchFamily="34" charset="0"/>
                <a:cs typeface="Times New Roman" panose="02020603050405020304" pitchFamily="18" charset="0"/>
              </a:rPr>
              <a:t>PARTEA 1 – CASE STUDIES</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800"/>
              </a:spcAft>
              <a:buSzPts val="1000"/>
              <a:buFont typeface="Symbol" panose="05050102010706020507" pitchFamily="18" charset="2"/>
              <a:buChar char=""/>
              <a:tabLst>
                <a:tab pos="457200" algn="l"/>
              </a:tabLst>
            </a:pPr>
            <a:r>
              <a:rPr lang="en-US" b="1" kern="100">
                <a:effectLst/>
                <a:latin typeface="Cambria" panose="02040503050406030204" pitchFamily="18" charset="0"/>
                <a:ea typeface="Calibri" panose="020F0502020204030204" pitchFamily="34" charset="0"/>
                <a:cs typeface="Times New Roman" panose="02020603050405020304" pitchFamily="18" charset="0"/>
              </a:rPr>
              <a:t>Durată totală echipă</a:t>
            </a:r>
            <a:r>
              <a:rPr lang="en-US" kern="100">
                <a:effectLst/>
                <a:latin typeface="Cambria" panose="02040503050406030204" pitchFamily="18" charset="0"/>
                <a:ea typeface="Calibri" panose="020F0502020204030204" pitchFamily="34" charset="0"/>
                <a:cs typeface="Times New Roman" panose="02020603050405020304" pitchFamily="18" charset="0"/>
              </a:rPr>
              <a:t>: 15 min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50000"/>
              </a:lnSpc>
              <a:spcAft>
                <a:spcPts val="800"/>
              </a:spcAft>
              <a:buSzPts val="1000"/>
              <a:buFont typeface="Courier New" panose="02070309020205020404" pitchFamily="49" charset="0"/>
              <a:buChar char="o"/>
              <a:tabLst>
                <a:tab pos="914400" algn="l"/>
              </a:tabLst>
            </a:pPr>
            <a:r>
              <a:rPr lang="en-US" kern="100">
                <a:effectLst/>
                <a:latin typeface="Cambria" panose="02040503050406030204" pitchFamily="18" charset="0"/>
                <a:ea typeface="Calibri" panose="020F0502020204030204" pitchFamily="34" charset="0"/>
                <a:cs typeface="Times New Roman" panose="02020603050405020304" pitchFamily="18" charset="0"/>
              </a:rPr>
              <a:t>(3 citire, 5 analiză, 5 soluție + feedback, 2 pregătire prezentare)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800"/>
              </a:spcAft>
              <a:buSzPts val="1000"/>
              <a:buFont typeface="Symbol" panose="05050102010706020507" pitchFamily="18" charset="2"/>
              <a:buChar char=""/>
              <a:tabLst>
                <a:tab pos="457200" algn="l"/>
              </a:tabLst>
            </a:pPr>
            <a:r>
              <a:rPr lang="en-US" b="1" kern="100">
                <a:effectLst/>
                <a:latin typeface="Cambria" panose="02040503050406030204" pitchFamily="18" charset="0"/>
                <a:ea typeface="Calibri" panose="020F0502020204030204" pitchFamily="34" charset="0"/>
                <a:cs typeface="Times New Roman" panose="02020603050405020304" pitchFamily="18" charset="0"/>
              </a:rPr>
              <a:t>Prezentare în plen</a:t>
            </a:r>
            <a:r>
              <a:rPr lang="en-US" kern="100">
                <a:effectLst/>
                <a:latin typeface="Cambria" panose="02040503050406030204" pitchFamily="18" charset="0"/>
                <a:ea typeface="Calibri" panose="020F0502020204030204" pitchFamily="34" charset="0"/>
                <a:cs typeface="Times New Roman" panose="02020603050405020304" pitchFamily="18" charset="0"/>
              </a:rPr>
              <a:t>: 5 min / echipă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buNone/>
            </a:pPr>
            <a:r>
              <a:rPr lang="en-US" kern="100">
                <a:effectLst/>
                <a:latin typeface="Cambria" panose="02040503050406030204" pitchFamily="18"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buNone/>
            </a:pPr>
            <a:r>
              <a:rPr lang="en-US" kern="100">
                <a:effectLst/>
                <a:latin typeface="Cambria" panose="02040503050406030204" pitchFamily="18" charset="0"/>
                <a:ea typeface="Calibri" panose="020F0502020204030204" pitchFamily="34" charset="0"/>
                <a:cs typeface="Times New Roman" panose="02020603050405020304" pitchFamily="18" charset="0"/>
              </a:rPr>
              <a:t>1. Care sunt barierele in comunicare?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buNone/>
            </a:pPr>
            <a:r>
              <a:rPr lang="en-US" kern="100">
                <a:effectLst/>
                <a:latin typeface="Cambria" panose="02040503050406030204" pitchFamily="18" charset="0"/>
                <a:ea typeface="Calibri" panose="020F0502020204030204" pitchFamily="34" charset="0"/>
                <a:cs typeface="Times New Roman" panose="02020603050405020304" pitchFamily="18" charset="0"/>
              </a:rPr>
              <a:t>2. Ce impact are bariera lingvistică asupra pacientului?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buNone/>
            </a:pPr>
            <a:r>
              <a:rPr lang="en-US" kern="100">
                <a:effectLst/>
                <a:latin typeface="Cambria" panose="02040503050406030204" pitchFamily="18" charset="0"/>
                <a:ea typeface="Calibri" panose="020F0502020204030204" pitchFamily="34" charset="0"/>
                <a:cs typeface="Times New Roman" panose="02020603050405020304" pitchFamily="18" charset="0"/>
              </a:rPr>
              <a:t>3. Care este impactul barierelor identificate asupra calității serviciilor oferite?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buNone/>
              <a:tabLst>
                <a:tab pos="2986405" algn="ctr"/>
                <a:tab pos="5972810" algn="r"/>
              </a:tabLst>
            </a:pPr>
            <a:r>
              <a:rPr lang="en-US" kern="100">
                <a:effectLst/>
                <a:latin typeface="Cambria" panose="02040503050406030204" pitchFamily="18" charset="0"/>
                <a:ea typeface="Calibri" panose="020F0502020204030204" pitchFamily="34" charset="0"/>
                <a:cs typeface="Times New Roman" panose="02020603050405020304" pitchFamily="18" charset="0"/>
              </a:rPr>
              <a:t>4. Cum poate farmacistul rezolva situația?</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buNone/>
              <a:tabLst>
                <a:tab pos="2986405" algn="ctr"/>
                <a:tab pos="5972810" algn="r"/>
              </a:tabLst>
            </a:pPr>
            <a:r>
              <a:rPr lang="en-US" kern="100">
                <a:effectLst/>
                <a:latin typeface="Cambria" panose="02040503050406030204" pitchFamily="18"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10847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57AAF8A-6F2B-2AE3-BF02-88B380AAFA23}"/>
              </a:ext>
            </a:extLst>
          </p:cNvPr>
          <p:cNvSpPr txBox="1"/>
          <p:nvPr/>
        </p:nvSpPr>
        <p:spPr>
          <a:xfrm>
            <a:off x="368489" y="504966"/>
            <a:ext cx="12255690" cy="5672579"/>
          </a:xfrm>
          <a:prstGeom prst="rect">
            <a:avLst/>
          </a:prstGeom>
          <a:noFill/>
        </p:spPr>
        <p:txBody>
          <a:bodyPr wrap="square">
            <a:spAutoFit/>
          </a:bodyPr>
          <a:lstStyle/>
          <a:p>
            <a:pPr algn="just">
              <a:lnSpc>
                <a:spcPct val="115000"/>
              </a:lnSpc>
              <a:spcAft>
                <a:spcPts val="800"/>
              </a:spcAft>
              <a:buNone/>
            </a:pPr>
            <a:r>
              <a:rPr lang="en-US" sz="18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Role play 7</a:t>
            </a:r>
            <a:r>
              <a:rPr lang="en-US" sz="18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Comunicare de-escaladantă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Adolescent de 17 ani, recent diagnosticat cu HIV, vine însoțit de mama lui pentru ridicarea tratamentului (terapie antiretrovirală combinată: tenofovir + emtricitabină + efavirenz).</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Medicul infecționist, concentrat pe partea clinică, îi comunică sec. Adolescentul se închide brusc și refuză tratamentul</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Asistenta, emoționată dar pasivă, evită să intervină.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Farmacistul clinician intervine pentru recâștigarea încrederii în terapie și oferă empatie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Mama devine ușor emoționată și vrea să răspundă în locul adolescentului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 </a:t>
            </a:r>
            <a:r>
              <a:rPr lang="en-US" sz="1800" b="1" kern="100">
                <a:effectLst/>
                <a:latin typeface="Calibri" panose="020F0502020204030204" pitchFamily="34" charset="0"/>
                <a:ea typeface="Calibri" panose="020F0502020204030204" pitchFamily="34" charset="0"/>
                <a:cs typeface="Times New Roman" panose="02020603050405020304" pitchFamily="18" charset="0"/>
              </a:rPr>
              <a:t>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Roluri7:</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Medicul </a:t>
            </a:r>
            <a:r>
              <a:rPr lang="en-US" sz="1800" kern="100">
                <a:effectLst/>
                <a:latin typeface="Calibri" panose="020F0502020204030204" pitchFamily="34" charset="0"/>
                <a:ea typeface="Calibri" panose="020F0502020204030204" pitchFamily="34" charset="0"/>
                <a:cs typeface="Times New Roman" panose="02020603050405020304" pitchFamily="18" charset="0"/>
              </a:rPr>
              <a:t> Tehnic, dur, focalizat pe conformare, dar neadaptat la vârsta pacientului.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Farmacistul</a:t>
            </a:r>
            <a:r>
              <a:rPr lang="en-US" sz="1800" kern="100">
                <a:effectLst/>
                <a:latin typeface="Calibri" panose="020F0502020204030204" pitchFamily="34" charset="0"/>
                <a:ea typeface="Calibri" panose="020F0502020204030204" pitchFamily="34" charset="0"/>
                <a:cs typeface="Times New Roman" panose="02020603050405020304" pitchFamily="18" charset="0"/>
              </a:rPr>
              <a:t> Rol de de-escaladare, reformulare empatică, validare emoțională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Asistenta</a:t>
            </a:r>
            <a:r>
              <a:rPr lang="en-US" sz="1800" kern="100">
                <a:effectLst/>
                <a:latin typeface="Calibri" panose="020F0502020204030204" pitchFamily="34" charset="0"/>
                <a:ea typeface="Calibri" panose="020F0502020204030204" pitchFamily="34" charset="0"/>
                <a:cs typeface="Times New Roman" panose="02020603050405020304" pitchFamily="18" charset="0"/>
              </a:rPr>
              <a:t> Spectator pasiv, ezitantă, dar vizibil emoționată.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Adolescentul</a:t>
            </a:r>
            <a:r>
              <a:rPr lang="en-US" sz="1800" kern="100">
                <a:effectLst/>
                <a:latin typeface="Calibri" panose="020F0502020204030204" pitchFamily="34" charset="0"/>
                <a:ea typeface="Calibri" panose="020F0502020204030204" pitchFamily="34" charset="0"/>
                <a:cs typeface="Times New Roman" panose="02020603050405020304" pitchFamily="18" charset="0"/>
              </a:rPr>
              <a:t> Refuză tratamentul din frică și rușine, are nevoie de spațiu emoțional.</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 Mama </a:t>
            </a:r>
            <a:r>
              <a:rPr lang="en-US" sz="1800" kern="100">
                <a:effectLst/>
                <a:latin typeface="Calibri" panose="020F0502020204030204" pitchFamily="34" charset="0"/>
                <a:ea typeface="Calibri" panose="020F0502020204030204" pitchFamily="34" charset="0"/>
                <a:cs typeface="Times New Roman" panose="02020603050405020304" pitchFamily="18" charset="0"/>
              </a:rPr>
              <a:t>Emoțională și anxioasă, îi e greu să nu intervină în discuții, protectivă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254551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FA174D2-9A8E-C7A7-DCB6-B21F6BB1985E}"/>
              </a:ext>
            </a:extLst>
          </p:cNvPr>
          <p:cNvSpPr txBox="1"/>
          <p:nvPr/>
        </p:nvSpPr>
        <p:spPr>
          <a:xfrm>
            <a:off x="354841" y="395785"/>
            <a:ext cx="12173803" cy="5764399"/>
          </a:xfrm>
          <a:prstGeom prst="rect">
            <a:avLst/>
          </a:prstGeom>
          <a:noFill/>
        </p:spPr>
        <p:txBody>
          <a:bodyPr wrap="square">
            <a:spAutoFit/>
          </a:bodyPr>
          <a:lstStyle/>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Role play 8 Claritate, empatie, evitare infantilizării</a:t>
            </a:r>
          </a:p>
          <a:p>
            <a:pPr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	tânără de 27 ani cu tulburare de spectru autist, nivel funcțional mediu, se prezintă la farmacie împreună cu mama sa, pentru a ridica un tratament nou prescris de neurolog: Levetiracetam 500 mg, 1-0-1, Melatonină, 3 mg, 0-0-1.</a:t>
            </a:r>
          </a:p>
          <a:p>
            <a:pPr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	Medicul îi oferă explicațiile privind administrarea direct către mama, nu are contact vizual direct cu pacienta deloc.</a:t>
            </a:r>
          </a:p>
          <a:p>
            <a:pPr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	Asistenta evită contactul vizual, pare incomodă, se ocupă de alte sarcini.</a:t>
            </a:r>
          </a:p>
          <a:p>
            <a:pPr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	Pacienta este anxioasă și caută reasigurari privitor la siguranța terapeutică și efectele secundare.</a:t>
            </a:r>
          </a:p>
          <a:p>
            <a:pPr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	Farmacistul se adaptează verbal și gestual, folosind pași clari, structură simplă și uneori repetiție. </a:t>
            </a:r>
          </a:p>
          <a:p>
            <a:pPr algn="just">
              <a:lnSpc>
                <a:spcPct val="115000"/>
              </a:lnSpc>
              <a:spcAft>
                <a:spcPts val="800"/>
              </a:spcAft>
              <a:buNone/>
            </a:pPr>
            <a:endParaRPr lang="en-US" sz="1800" b="1"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Roluri8:</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Medicul</a:t>
            </a:r>
            <a:r>
              <a:rPr lang="en-US" sz="1800" kern="100">
                <a:effectLst/>
                <a:latin typeface="Calibri" panose="020F0502020204030204" pitchFamily="34" charset="0"/>
                <a:ea typeface="Calibri" panose="020F0502020204030204" pitchFamily="34" charset="0"/>
                <a:cs typeface="Times New Roman" panose="02020603050405020304" pitchFamily="18" charset="0"/>
              </a:rPr>
              <a:t> Explică doar către aparținător, ignorând autonomia pacientei.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Asistenta </a:t>
            </a:r>
            <a:r>
              <a:rPr lang="en-US" sz="1800" kern="100">
                <a:effectLst/>
                <a:latin typeface="Calibri" panose="020F0502020204030204" pitchFamily="34" charset="0"/>
                <a:ea typeface="Calibri" panose="020F0502020204030204" pitchFamily="34" charset="0"/>
                <a:cs typeface="Times New Roman" panose="02020603050405020304" pitchFamily="18" charset="0"/>
              </a:rPr>
              <a:t> Evitantă, stânjenită de interacțiune.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Farmacistul</a:t>
            </a:r>
            <a:r>
              <a:rPr lang="en-US" sz="1800" kern="100">
                <a:effectLst/>
                <a:latin typeface="Calibri" panose="020F0502020204030204" pitchFamily="34" charset="0"/>
                <a:ea typeface="Calibri" panose="020F0502020204030204" pitchFamily="34" charset="0"/>
                <a:cs typeface="Times New Roman" panose="02020603050405020304" pitchFamily="18" charset="0"/>
              </a:rPr>
              <a:t>  Empatic, adaptiv, folosește tehnici de evitare a infantilizării și implică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kern="100">
                <a:effectLst/>
                <a:latin typeface="Calibri" panose="020F0502020204030204" pitchFamily="34" charset="0"/>
                <a:ea typeface="Calibri" panose="020F0502020204030204" pitchFamily="34" charset="0"/>
                <a:cs typeface="Times New Roman" panose="02020603050405020304" pitchFamily="18" charset="0"/>
              </a:rPr>
              <a:t>pacienta în comunicare.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buNone/>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Pacienta </a:t>
            </a:r>
            <a:r>
              <a:rPr lang="en-US" sz="1800" kern="100">
                <a:effectLst/>
                <a:latin typeface="Calibri" panose="020F0502020204030204" pitchFamily="34" charset="0"/>
                <a:ea typeface="Calibri" panose="020F0502020204030204" pitchFamily="34" charset="0"/>
                <a:cs typeface="Times New Roman" panose="02020603050405020304" pitchFamily="18" charset="0"/>
              </a:rPr>
              <a:t> anxioasă, cauta contact cu un specialist in domeniu si reasigurari.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6726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6B0554-30D4-AC6E-FDEB-EA054F8DA66C}"/>
              </a:ext>
            </a:extLst>
          </p:cNvPr>
          <p:cNvSpPr>
            <a:spLocks noGrp="1"/>
          </p:cNvSpPr>
          <p:nvPr>
            <p:ph type="title"/>
          </p:nvPr>
        </p:nvSpPr>
        <p:spPr/>
        <p:txBody>
          <a:bodyPr/>
          <a:lstStyle/>
          <a:p>
            <a:r>
              <a:rPr lang="ro-RO" dirty="0"/>
              <a:t>Sfârșitul unității de învățare</a:t>
            </a:r>
          </a:p>
        </p:txBody>
      </p:sp>
    </p:spTree>
    <p:extLst>
      <p:ext uri="{BB962C8B-B14F-4D97-AF65-F5344CB8AC3E}">
        <p14:creationId xmlns:p14="http://schemas.microsoft.com/office/powerpoint/2010/main" val="2080289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122D32-8BE7-EC02-158D-07605990726C}"/>
              </a:ext>
            </a:extLst>
          </p:cNvPr>
          <p:cNvSpPr txBox="1"/>
          <p:nvPr/>
        </p:nvSpPr>
        <p:spPr>
          <a:xfrm>
            <a:off x="566382" y="742266"/>
            <a:ext cx="11689308" cy="3474156"/>
          </a:xfrm>
          <a:prstGeom prst="rect">
            <a:avLst/>
          </a:prstGeom>
          <a:noFill/>
        </p:spPr>
        <p:txBody>
          <a:bodyPr wrap="square">
            <a:spAutoFit/>
          </a:bodyPr>
          <a:lstStyle/>
          <a:p>
            <a:pPr>
              <a:lnSpc>
                <a:spcPct val="150000"/>
              </a:lnSpc>
              <a:spcAft>
                <a:spcPts val="800"/>
              </a:spcAft>
              <a:buNone/>
            </a:pPr>
            <a:r>
              <a:rPr lang="en-US" sz="1800" b="1" kern="100">
                <a:effectLst/>
                <a:latin typeface="Cambria" panose="02040503050406030204" pitchFamily="18" charset="0"/>
                <a:ea typeface="Calibri" panose="020F0502020204030204" pitchFamily="34" charset="0"/>
                <a:cs typeface="Times New Roman" panose="02020603050405020304" pitchFamily="18" charset="0"/>
              </a:rPr>
              <a:t>Caz 1 “Nu </a:t>
            </a:r>
            <a:r>
              <a:rPr lang="ro-RO" sz="1800" b="1" kern="100">
                <a:effectLst/>
                <a:latin typeface="Cambria" panose="02040503050406030204" pitchFamily="18" charset="0"/>
                <a:ea typeface="Calibri" panose="020F0502020204030204" pitchFamily="34" charset="0"/>
                <a:cs typeface="Times New Roman" panose="02020603050405020304" pitchFamily="18" charset="0"/>
              </a:rPr>
              <a:t>înțeleg ce am</a:t>
            </a:r>
            <a:r>
              <a:rPr lang="en-US" sz="1800" b="1" kern="100">
                <a:effectLst/>
                <a:latin typeface="Cambria" panose="02040503050406030204" pitchFamily="18" charset="0"/>
                <a:ea typeface="Calibri" panose="020F0502020204030204" pitchFamily="34" charset="0"/>
                <a:cs typeface="Times New Roman" panose="02020603050405020304" pitchFamily="18" charset="0"/>
              </a:rPr>
              <a:t>”</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spcAft>
                <a:spcPts val="800"/>
              </a:spcAft>
              <a:buNone/>
            </a:pPr>
            <a:r>
              <a:rPr lang="en-US" sz="1800" kern="100">
                <a:effectLst/>
                <a:latin typeface="Cambria" panose="02040503050406030204" pitchFamily="18" charset="0"/>
                <a:ea typeface="Calibri" panose="020F0502020204030204" pitchFamily="34" charset="0"/>
                <a:cs typeface="Times New Roman" panose="02020603050405020304" pitchFamily="18" charset="0"/>
              </a:rPr>
              <a:t>Pacient sirian refugiat, vorbitor de franceză, se prezintă la urgență cu simptome de hipertensiune severă și cefalee. Medicul stabilește rapid un diagnostic de insuficiență renală acută și inițiază tratament cu furosemid. Nu există translator; explicația e strict verbală, rapidă și în termeni medicali. Asistenta preia datele în sistem, dar fără verificarea înțelegerii. Pacientul poartă o brățară de monitorizare tensiune arterială conectată la platforma eHealth, dar valorile nu sunt interpretate corect de echipă. La farmacie, farmacistul constată că pacientul a înțeles greșit doza – intenționa să ia 80 mg deodată, de dou</a:t>
            </a:r>
            <a:r>
              <a:rPr lang="ro-RO" sz="1800" kern="100">
                <a:effectLst/>
                <a:latin typeface="Cambria" panose="02040503050406030204" pitchFamily="18" charset="0"/>
                <a:ea typeface="Calibri" panose="020F0502020204030204" pitchFamily="34" charset="0"/>
                <a:cs typeface="Times New Roman" panose="02020603050405020304" pitchFamily="18" charset="0"/>
              </a:rPr>
              <a:t>ă ori pe zi</a:t>
            </a:r>
            <a:r>
              <a:rPr lang="en-US" sz="1800" kern="100">
                <a:effectLst/>
                <a:latin typeface="Cambria" panose="02040503050406030204" pitchFamily="18" charset="0"/>
                <a:ea typeface="Calibri" panose="020F0502020204030204" pitchFamily="34" charset="0"/>
                <a:cs typeface="Times New Roman" panose="02020603050405020304" pitchFamily="18" charset="0"/>
              </a:rPr>
              <a:t> în loc de 2 x 40 mg. Problema este identificată în urma consultării fișei medicale eliberate din unitatea de primiri urgență.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1474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826AE4-A7CF-5CBD-B8E6-65DA1BE9A0D6}"/>
              </a:ext>
            </a:extLst>
          </p:cNvPr>
          <p:cNvSpPr txBox="1"/>
          <p:nvPr/>
        </p:nvSpPr>
        <p:spPr>
          <a:xfrm>
            <a:off x="470848" y="540582"/>
            <a:ext cx="11894024" cy="3058658"/>
          </a:xfrm>
          <a:prstGeom prst="rect">
            <a:avLst/>
          </a:prstGeom>
          <a:noFill/>
        </p:spPr>
        <p:txBody>
          <a:bodyPr wrap="square">
            <a:spAutoFit/>
          </a:bodyPr>
          <a:lstStyle/>
          <a:p>
            <a:pPr>
              <a:lnSpc>
                <a:spcPct val="150000"/>
              </a:lnSpc>
              <a:spcAft>
                <a:spcPts val="800"/>
              </a:spcAft>
              <a:buNone/>
            </a:pPr>
            <a:r>
              <a:rPr lang="en-US" sz="1800" b="1" kern="100">
                <a:effectLst/>
                <a:latin typeface="Cambria" panose="02040503050406030204" pitchFamily="18" charset="0"/>
                <a:ea typeface="Calibri" panose="020F0502020204030204" pitchFamily="34" charset="0"/>
                <a:cs typeface="Times New Roman" panose="02020603050405020304" pitchFamily="18" charset="0"/>
              </a:rPr>
              <a:t>Caz 2 ”Lasă, e în vârstă, oricum uită”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spcAft>
                <a:spcPts val="800"/>
              </a:spcAft>
              <a:buNone/>
            </a:pPr>
            <a:r>
              <a:rPr lang="en-US" sz="1800" kern="100">
                <a:effectLst/>
                <a:latin typeface="Cambria" panose="02040503050406030204" pitchFamily="18" charset="0"/>
                <a:ea typeface="Calibri" panose="020F0502020204030204" pitchFamily="34" charset="0"/>
                <a:cs typeface="Times New Roman" panose="02020603050405020304" pitchFamily="18" charset="0"/>
              </a:rPr>
              <a:t>Pacientă de 78 ani, cunoscută cu fibrilație atrială și insuficiență cardiacă NYHA II, primește o schemă nouă cu digoxin 0,125 mg/zi și bisoprolol. Medicul îi înmânează rețeta electronică și îi spune vag să meargă și să o ridice de la farmacie. La plecare, asistenta medicului dă o indicație incorectă referitoare la modul de administrare zilnic al digoxinului. Pacienta folosește un dispozitiv de tip „medication reminder” conectat la aplicația familiei, dar nu știe cum să introducă noile medicamente. Farmacistul observă anxietatea, corectează verbal și vizual greșelile, notează modul de administrare pe fiecare cutie, verifică împreună cu pacienta setările în aplicație și o liniștește.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08787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C7B5B65-F47E-6D26-1FB5-792440B6B7D8}"/>
              </a:ext>
            </a:extLst>
          </p:cNvPr>
          <p:cNvSpPr txBox="1"/>
          <p:nvPr/>
        </p:nvSpPr>
        <p:spPr>
          <a:xfrm>
            <a:off x="388960" y="290373"/>
            <a:ext cx="12194275" cy="2643159"/>
          </a:xfrm>
          <a:prstGeom prst="rect">
            <a:avLst/>
          </a:prstGeom>
          <a:noFill/>
        </p:spPr>
        <p:txBody>
          <a:bodyPr wrap="square">
            <a:spAutoFit/>
          </a:bodyPr>
          <a:lstStyle/>
          <a:p>
            <a:pPr>
              <a:lnSpc>
                <a:spcPct val="150000"/>
              </a:lnSpc>
              <a:spcAft>
                <a:spcPts val="800"/>
              </a:spcAft>
              <a:buNone/>
            </a:pPr>
            <a:r>
              <a:rPr lang="en-US" sz="1800" b="1" kern="100">
                <a:effectLst/>
                <a:latin typeface="Cambria" panose="02040503050406030204" pitchFamily="18" charset="0"/>
                <a:ea typeface="Calibri" panose="020F0502020204030204" pitchFamily="34" charset="0"/>
                <a:cs typeface="Times New Roman" panose="02020603050405020304" pitchFamily="18" charset="0"/>
              </a:rPr>
              <a:t>Caz 3 ”O eroare mică, un impact mare”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spcAft>
                <a:spcPts val="800"/>
              </a:spcAft>
              <a:buNone/>
            </a:pPr>
            <a:r>
              <a:rPr lang="en-US" sz="1800" kern="100">
                <a:effectLst/>
                <a:latin typeface="Cambria" panose="02040503050406030204" pitchFamily="18" charset="0"/>
                <a:ea typeface="Calibri" panose="020F0502020204030204" pitchFamily="34" charset="0"/>
                <a:cs typeface="Times New Roman" panose="02020603050405020304" pitchFamily="18" charset="0"/>
              </a:rPr>
              <a:t>Farmacistul descoperă o eroare în rețeta electronică: insulină glargin 100 UI/zi în loc de 10 UI. Medicul, suprasolicitat, susține că „e corect, așa a zis pacientul”. Asistenta evită confruntarea. Pacientul poartă un senzor de glicemie (CGM) conectat la telefon, care arată hipoglicemii nocturne recurente. Farmacistul cere pacientului să-i arate datele din aplicație, observă anomalii grave și oprește eliberarea dozei eronate. Situația e semnalată, iar cazul escaladează într-o revizuire clinică internă.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662668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E768D99-0E98-4F4C-C1B8-EEF6CB5530F9}"/>
              </a:ext>
            </a:extLst>
          </p:cNvPr>
          <p:cNvSpPr txBox="1"/>
          <p:nvPr/>
        </p:nvSpPr>
        <p:spPr>
          <a:xfrm>
            <a:off x="511791" y="273693"/>
            <a:ext cx="11798490" cy="3058658"/>
          </a:xfrm>
          <a:prstGeom prst="rect">
            <a:avLst/>
          </a:prstGeom>
          <a:noFill/>
        </p:spPr>
        <p:txBody>
          <a:bodyPr wrap="square">
            <a:spAutoFit/>
          </a:bodyPr>
          <a:lstStyle/>
          <a:p>
            <a:pPr>
              <a:lnSpc>
                <a:spcPct val="150000"/>
              </a:lnSpc>
              <a:spcAft>
                <a:spcPts val="800"/>
              </a:spcAft>
              <a:buNone/>
            </a:pPr>
            <a:r>
              <a:rPr lang="en-US" sz="1800" b="1" kern="100">
                <a:effectLst/>
                <a:latin typeface="Cambria" panose="02040503050406030204" pitchFamily="18" charset="0"/>
                <a:ea typeface="Calibri" panose="020F0502020204030204" pitchFamily="34" charset="0"/>
                <a:cs typeface="Times New Roman" panose="02020603050405020304" pitchFamily="18" charset="0"/>
              </a:rPr>
              <a:t>Caz 4 ”În familia noastră nu avem încredere”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indent="457200">
              <a:lnSpc>
                <a:spcPct val="150000"/>
              </a:lnSpc>
              <a:spcAft>
                <a:spcPts val="800"/>
              </a:spcAft>
              <a:buNone/>
            </a:pPr>
            <a:r>
              <a:rPr lang="en-US" sz="1800" kern="100">
                <a:effectLst/>
                <a:latin typeface="Cambria" panose="02040503050406030204" pitchFamily="18" charset="0"/>
                <a:ea typeface="Calibri" panose="020F0502020204030204" pitchFamily="34" charset="0"/>
                <a:cs typeface="Times New Roman" panose="02020603050405020304" pitchFamily="18" charset="0"/>
              </a:rPr>
              <a:t>Pacient de etnie rromă, tânăr, internat pe secția de medicina internă, primește indicațiile referitoare la tratamentul de urmat după externare. Medicul utilizează un limbaj autoritar, transmite verbal „luați-le dimineața pe stomacul gol” fără explicații suplimentare. Asistenta are o atitudine defensivă și evită contactul. Farmacistul clinician intervine calm, reconstruind încrederea cu explicații empatice și validează opiniile pacientului. Folosește o animație explicativă în romani, disponibilă în aplicația de consiliere digitală, și reconstruiește dialogul terapeutic cu respect și empatie.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9076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D93D11C-8862-830E-C857-EEBE00D2278F}"/>
              </a:ext>
            </a:extLst>
          </p:cNvPr>
          <p:cNvSpPr txBox="1"/>
          <p:nvPr/>
        </p:nvSpPr>
        <p:spPr>
          <a:xfrm>
            <a:off x="464023" y="1293980"/>
            <a:ext cx="12037325" cy="3058658"/>
          </a:xfrm>
          <a:prstGeom prst="rect">
            <a:avLst/>
          </a:prstGeom>
          <a:noFill/>
        </p:spPr>
        <p:txBody>
          <a:bodyPr wrap="square">
            <a:spAutoFit/>
          </a:bodyPr>
          <a:lstStyle/>
          <a:p>
            <a:pPr indent="457200" algn="just">
              <a:lnSpc>
                <a:spcPct val="150000"/>
              </a:lnSpc>
              <a:spcAft>
                <a:spcPts val="800"/>
              </a:spcAft>
            </a:pPr>
            <a:r>
              <a:rPr lang="en-US" b="1">
                <a:latin typeface="Cambria" panose="02040503050406030204" pitchFamily="18" charset="0"/>
                <a:ea typeface="Cambria" panose="02040503050406030204" pitchFamily="18" charset="0"/>
              </a:rPr>
              <a:t>Caz 5  ”Aud, dar nu înțeleg”</a:t>
            </a:r>
            <a:endParaRPr lang="en-US">
              <a:latin typeface="Cambria" panose="02040503050406030204" pitchFamily="18" charset="0"/>
              <a:ea typeface="Cambria" panose="02040503050406030204" pitchFamily="18" charset="0"/>
            </a:endParaRPr>
          </a:p>
          <a:p>
            <a:pPr indent="457200" algn="just">
              <a:lnSpc>
                <a:spcPct val="150000"/>
              </a:lnSpc>
              <a:spcAft>
                <a:spcPts val="800"/>
              </a:spcAft>
              <a:buNone/>
            </a:pPr>
            <a:r>
              <a:rPr lang="en-US" sz="1800" kern="100">
                <a:effectLst/>
                <a:latin typeface="Cambria" panose="02040503050406030204" pitchFamily="18" charset="0"/>
                <a:ea typeface="Calibri" panose="020F0502020204030204" pitchFamily="34" charset="0"/>
                <a:cs typeface="Times New Roman" panose="02020603050405020304" pitchFamily="18" charset="0"/>
              </a:rPr>
              <a:t>Bărbat surd vine neînsoțit în farmacie cu o prescripție pentru AINS injectabil (ketoprofen) și unguente miorelaxante pentru lumbago acut. Farmacistul tânăr, angajat recent, proaspăt absolvent nu a mai întâlnit o astfel de situație și se teme să nu greșească. Încearcă să comunice verbal și prin gesturi, dar nu e eficient. Asistenta din farmacie nu reușește să clarifice. Farmacistul șef intervine, accesează aplicația oficială de comunicare asistivă pentru persoane surde, utilizează imagini și pictograme animate pentru modul de administrare, și folosește un ecran tactil cu text mare pentru confirmare. Pacientul înțelege și aprobă tratamentul prin aplicație.</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55703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F1E165-4940-5B8E-93EE-A139598999B5}"/>
              </a:ext>
            </a:extLst>
          </p:cNvPr>
          <p:cNvSpPr txBox="1"/>
          <p:nvPr/>
        </p:nvSpPr>
        <p:spPr>
          <a:xfrm>
            <a:off x="511791" y="434432"/>
            <a:ext cx="11866728" cy="3058658"/>
          </a:xfrm>
          <a:prstGeom prst="rect">
            <a:avLst/>
          </a:prstGeom>
          <a:noFill/>
        </p:spPr>
        <p:txBody>
          <a:bodyPr wrap="square">
            <a:spAutoFit/>
          </a:bodyPr>
          <a:lstStyle/>
          <a:p>
            <a:pPr>
              <a:lnSpc>
                <a:spcPct val="150000"/>
              </a:lnSpc>
              <a:spcAft>
                <a:spcPts val="800"/>
              </a:spcAft>
              <a:buNone/>
            </a:pPr>
            <a:r>
              <a:rPr lang="en-US" sz="1800" b="1" kern="100">
                <a:effectLst/>
                <a:latin typeface="Cambria" panose="02040503050406030204" pitchFamily="18" charset="0"/>
                <a:ea typeface="Calibri" panose="020F0502020204030204" pitchFamily="34" charset="0"/>
                <a:cs typeface="Times New Roman" panose="02020603050405020304" pitchFamily="18" charset="0"/>
              </a:rPr>
              <a:t>Caz 6  ”Nu vreau tratament,  îi trece ” </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spcAft>
                <a:spcPts val="800"/>
              </a:spcAft>
              <a:buNone/>
            </a:pPr>
            <a:r>
              <a:rPr lang="en-US" sz="1800" kern="100">
                <a:effectLst/>
                <a:latin typeface="Cambria" panose="02040503050406030204" pitchFamily="18" charset="0"/>
                <a:ea typeface="Calibri" panose="020F0502020204030204" pitchFamily="34" charset="0"/>
                <a:cs typeface="Times New Roman" panose="02020603050405020304" pitchFamily="18" charset="0"/>
              </a:rPr>
              <a:t>Femeie de etnie romă are copilul internat cu pneumonie moderată, cu CRP crescut și febră 39°C. Medicul prescrie antibiotice intravenos și antitermice standard, dar nu oferă explicații. Mama ezită și refuză tratamentul: „îi dau eu siropul nostru de acasă”. Asistenta nu intervine, dar are o atitudine de dezaprobare vizibilă. Farmacistul clinician din spital vine la patul pacientului, întreabă calm ce o îngrijorează, folosește tableta cu aplicație de educație medicală pediatrică și explică grafic efectul infecției asupra plămânului. Folosește o animație cu riscurile netratării. Mama se arată mai deschisă și acceptă monitorizarea zilnică.</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96975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70F1AB-17B3-7143-C72F-D47457E4CB7C}"/>
              </a:ext>
            </a:extLst>
          </p:cNvPr>
          <p:cNvSpPr txBox="1"/>
          <p:nvPr/>
        </p:nvSpPr>
        <p:spPr>
          <a:xfrm>
            <a:off x="429903" y="464762"/>
            <a:ext cx="11989559" cy="2643159"/>
          </a:xfrm>
          <a:prstGeom prst="rect">
            <a:avLst/>
          </a:prstGeom>
          <a:noFill/>
        </p:spPr>
        <p:txBody>
          <a:bodyPr wrap="square">
            <a:spAutoFit/>
          </a:bodyPr>
          <a:lstStyle/>
          <a:p>
            <a:pPr>
              <a:lnSpc>
                <a:spcPct val="150000"/>
              </a:lnSpc>
              <a:spcAft>
                <a:spcPts val="800"/>
              </a:spcAft>
              <a:buNone/>
            </a:pPr>
            <a:r>
              <a:rPr lang="en-US" sz="1800" b="1" kern="100">
                <a:effectLst/>
                <a:latin typeface="Cambria" panose="02040503050406030204" pitchFamily="18" charset="0"/>
                <a:ea typeface="Calibri" panose="020F0502020204030204" pitchFamily="34" charset="0"/>
                <a:cs typeface="Times New Roman" panose="02020603050405020304" pitchFamily="18" charset="0"/>
              </a:rPr>
              <a:t>Caz 7  ”Dați-mi pastilele, nu povești”</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spcAft>
                <a:spcPts val="800"/>
              </a:spcAft>
              <a:buNone/>
            </a:pPr>
            <a:r>
              <a:rPr lang="en-US" sz="1800" kern="100">
                <a:effectLst/>
                <a:latin typeface="Cambria" panose="02040503050406030204" pitchFamily="18" charset="0"/>
                <a:ea typeface="Calibri" panose="020F0502020204030204" pitchFamily="34" charset="0"/>
                <a:cs typeface="Times New Roman" panose="02020603050405020304" pitchFamily="18" charset="0"/>
              </a:rPr>
              <a:t>Bărbat de 48 ani, cunoscut cu tulburare de anxietate generalizată, solicită alprazolam fără rețetă. Are un istoric de 4 ani cu tratament cronic și accese multiple în SIUI. Ultimul medic i-a redus brusc doza fără consiliere și i-a transmis printr-un mesaj telefonic „să ia doar când e nevoie”. Asistenta farmaciei reacționează agresiv. Farmacistul senior intervine calm, accesează aplicația de verificare a consumului de benzodiazepine și istoricul de prescripții. Oferă pacientului un pliant digital cu alternative non-farmacologice și numărul unui centru digital de sprijin psihologic.</a:t>
            </a:r>
            <a:endParaRPr lang="en-US" sz="16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94760746"/>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2.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419D27F-485F-424B-BBA9-7FA72AD92939}">
  <ds:schemaRefs>
    <ds:schemaRef ds:uri="http://schemas.microsoft.com/office/2006/documentManagement/types"/>
    <ds:schemaRef ds:uri="http://schemas.openxmlformats.org/package/2006/metadata/core-properties"/>
    <ds:schemaRef ds:uri="http://www.w3.org/XML/1998/namespace"/>
    <ds:schemaRef ds:uri="0cb709d3-8535-4900-99f2-74827045ee9b"/>
    <ds:schemaRef ds:uri="http://purl.org/dc/elements/1.1/"/>
    <ds:schemaRef ds:uri="http://purl.org/dc/terms/"/>
    <ds:schemaRef ds:uri="http://schemas.microsoft.com/office/infopath/2007/PartnerControl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H-PASS_presentation_sample</Template>
  <TotalTime>2745</TotalTime>
  <Words>2459</Words>
  <Application>Microsoft Office PowerPoint</Application>
  <PresentationFormat>Custom</PresentationFormat>
  <Paragraphs>152</Paragraphs>
  <Slides>22</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Arial</vt:lpstr>
      <vt:lpstr>Calibri</vt:lpstr>
      <vt:lpstr>Calibri Light</vt:lpstr>
      <vt:lpstr>Cambria</vt:lpstr>
      <vt:lpstr>Courier New</vt:lpstr>
      <vt:lpstr>Symbol</vt:lpstr>
      <vt:lpstr>Tema di Office</vt:lpstr>
      <vt:lpstr>1_Tema di Office</vt:lpstr>
      <vt:lpstr>Exercises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Role Play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Sfârșitul unității de învățare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dc:title>
  <dc:creator>Aurelija Blaževičienė</dc:creator>
  <cp:lastModifiedBy>Octavia Gligor</cp:lastModifiedBy>
  <cp:revision>68</cp:revision>
  <cp:lastPrinted>2025-02-13T15:19:29Z</cp:lastPrinted>
  <dcterms:created xsi:type="dcterms:W3CDTF">2024-08-05T06:23:55Z</dcterms:created>
  <dcterms:modified xsi:type="dcterms:W3CDTF">2026-04-08T11:31:59Z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