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19"/>
  </p:notesMasterIdLst>
  <p:handoutMasterIdLst>
    <p:handoutMasterId r:id="rId20"/>
  </p:handoutMasterIdLst>
  <p:sldIdLst>
    <p:sldId id="353" r:id="rId6"/>
    <p:sldId id="342" r:id="rId7"/>
    <p:sldId id="344" r:id="rId8"/>
    <p:sldId id="277" r:id="rId9"/>
    <p:sldId id="345" r:id="rId10"/>
    <p:sldId id="352" r:id="rId11"/>
    <p:sldId id="316" r:id="rId12"/>
    <p:sldId id="351" r:id="rId13"/>
    <p:sldId id="348" r:id="rId14"/>
    <p:sldId id="317" r:id="rId15"/>
    <p:sldId id="350" r:id="rId16"/>
    <p:sldId id="341" r:id="rId17"/>
    <p:sldId id="257" r:id="rId18"/>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yriaki Anastasiou" initials="KA" lastIdx="1" clrIdx="0">
    <p:extLst>
      <p:ext uri="{19B8F6BF-5375-455C-9EA6-DF929625EA0E}">
        <p15:presenceInfo xmlns:p15="http://schemas.microsoft.com/office/powerpoint/2012/main" userId="S::kyriaki.anastasiou@inhwe.org::75e5871f-fa02-44ad-a3e0-6042bf2705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EBF6"/>
    <a:srgbClr val="02FFD2"/>
    <a:srgbClr val="AB0084"/>
    <a:srgbClr val="D0009E"/>
    <a:srgbClr val="23D4DD"/>
    <a:srgbClr val="E5FBFB"/>
    <a:srgbClr val="1A75DB"/>
    <a:srgbClr val="0063DC"/>
    <a:srgbClr val="FB0087"/>
    <a:srgbClr val="00C6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FB0D82-C030-4775-A60F-CE40850B72EB}" v="6" dt="2026-04-08T11:15:38.9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14" autoAdjust="0"/>
    <p:restoredTop sz="93197" autoAdjust="0"/>
  </p:normalViewPr>
  <p:slideViewPr>
    <p:cSldViewPr snapToGrid="0">
      <p:cViewPr varScale="1">
        <p:scale>
          <a:sx n="70" d="100"/>
          <a:sy n="70" d="100"/>
        </p:scale>
        <p:origin x="1075" y="53"/>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ctavia Gligor" userId="e69cddd200b289c7" providerId="LiveId" clId="{63DFBC67-2417-417A-A85E-D6DC50EF74FB}"/>
    <pc:docChg chg="custSel addSld delSld modSld">
      <pc:chgData name="Octavia Gligor" userId="e69cddd200b289c7" providerId="LiveId" clId="{63DFBC67-2417-417A-A85E-D6DC50EF74FB}" dt="2026-04-08T11:15:49.087" v="11" actId="47"/>
      <pc:docMkLst>
        <pc:docMk/>
      </pc:docMkLst>
      <pc:sldChg chg="del">
        <pc:chgData name="Octavia Gligor" userId="e69cddd200b289c7" providerId="LiveId" clId="{63DFBC67-2417-417A-A85E-D6DC50EF74FB}" dt="2026-04-08T11:15:49.087" v="11" actId="47"/>
        <pc:sldMkLst>
          <pc:docMk/>
          <pc:sldMk cId="839785364" sldId="256"/>
        </pc:sldMkLst>
      </pc:sldChg>
      <pc:sldChg chg="add">
        <pc:chgData name="Octavia Gligor" userId="e69cddd200b289c7" providerId="LiveId" clId="{63DFBC67-2417-417A-A85E-D6DC50EF74FB}" dt="2026-04-08T11:14:37.154" v="1"/>
        <pc:sldMkLst>
          <pc:docMk/>
          <pc:sldMk cId="2080289239" sldId="257"/>
        </pc:sldMkLst>
      </pc:sldChg>
      <pc:sldChg chg="del">
        <pc:chgData name="Octavia Gligor" userId="e69cddd200b289c7" providerId="LiveId" clId="{63DFBC67-2417-417A-A85E-D6DC50EF74FB}" dt="2026-04-08T11:14:33.893" v="0" actId="47"/>
        <pc:sldMkLst>
          <pc:docMk/>
          <pc:sldMk cId="206556462" sldId="269"/>
        </pc:sldMkLst>
      </pc:sldChg>
      <pc:sldChg chg="addSp delSp modSp add mod">
        <pc:chgData name="Octavia Gligor" userId="e69cddd200b289c7" providerId="LiveId" clId="{63DFBC67-2417-417A-A85E-D6DC50EF74FB}" dt="2026-04-08T11:15:38.984" v="10"/>
        <pc:sldMkLst>
          <pc:docMk/>
          <pc:sldMk cId="2902639306" sldId="353"/>
        </pc:sldMkLst>
        <pc:spChg chg="mod">
          <ac:chgData name="Octavia Gligor" userId="e69cddd200b289c7" providerId="LiveId" clId="{63DFBC67-2417-417A-A85E-D6DC50EF74FB}" dt="2026-04-08T11:15:22.909" v="6" actId="12788"/>
          <ac:spMkLst>
            <pc:docMk/>
            <pc:sldMk cId="2902639306" sldId="353"/>
            <ac:spMk id="2" creationId="{00000000-0000-0000-0000-000000000000}"/>
          </ac:spMkLst>
        </pc:spChg>
        <pc:spChg chg="del">
          <ac:chgData name="Octavia Gligor" userId="e69cddd200b289c7" providerId="LiveId" clId="{63DFBC67-2417-417A-A85E-D6DC50EF74FB}" dt="2026-04-08T11:15:37.780" v="9" actId="478"/>
          <ac:spMkLst>
            <pc:docMk/>
            <pc:sldMk cId="2902639306" sldId="353"/>
            <ac:spMk id="3" creationId="{42C95AA1-FFFF-E9B2-3ADE-D6654F6417B4}"/>
          </ac:spMkLst>
        </pc:spChg>
        <pc:spChg chg="add mod">
          <ac:chgData name="Octavia Gligor" userId="e69cddd200b289c7" providerId="LiveId" clId="{63DFBC67-2417-417A-A85E-D6DC50EF74FB}" dt="2026-04-08T11:15:31.790" v="8" actId="1076"/>
          <ac:spMkLst>
            <pc:docMk/>
            <pc:sldMk cId="2902639306" sldId="353"/>
            <ac:spMk id="4" creationId="{DA7CEDAF-848D-B5D6-C115-897E245019A6}"/>
          </ac:spMkLst>
        </pc:spChg>
        <pc:spChg chg="add mod">
          <ac:chgData name="Octavia Gligor" userId="e69cddd200b289c7" providerId="LiveId" clId="{63DFBC67-2417-417A-A85E-D6DC50EF74FB}" dt="2026-04-08T11:15:38.984" v="10"/>
          <ac:spMkLst>
            <pc:docMk/>
            <pc:sldMk cId="2902639306" sldId="353"/>
            <ac:spMk id="5" creationId="{185B18E3-B7C0-69DF-DCD8-186E6DBDABAA}"/>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Foglio1!$B$1</c:f>
              <c:strCache>
                <c:ptCount val="1"/>
                <c:pt idx="0">
                  <c:v>Vendite</c:v>
                </c:pt>
              </c:strCache>
            </c:strRef>
          </c:tx>
          <c:dPt>
            <c:idx val="0"/>
            <c:bubble3D val="0"/>
            <c:spPr>
              <a:solidFill>
                <a:schemeClr val="accent1">
                  <a:alpha val="90000"/>
                </a:schemeClr>
              </a:solidFill>
              <a:ln w="19050">
                <a:solidFill>
                  <a:schemeClr val="accent1">
                    <a:lumMod val="75000"/>
                  </a:schemeClr>
                </a:solidFill>
              </a:ln>
              <a:effectLst>
                <a:innerShdw blurRad="114300">
                  <a:schemeClr val="accent1">
                    <a:lumMod val="75000"/>
                  </a:schemeClr>
                </a:innerShdw>
              </a:effectLst>
              <a:scene3d>
                <a:camera prst="orthographicFront"/>
                <a:lightRig rig="threePt" dir="t"/>
              </a:scene3d>
              <a:sp3d contourW="19050" prstMaterial="flat">
                <a:contourClr>
                  <a:schemeClr val="accent1">
                    <a:lumMod val="75000"/>
                  </a:schemeClr>
                </a:contourClr>
              </a:sp3d>
            </c:spPr>
            <c:extLst>
              <c:ext xmlns:c16="http://schemas.microsoft.com/office/drawing/2014/chart" uri="{C3380CC4-5D6E-409C-BE32-E72D297353CC}">
                <c16:uniqueId val="{0000000A-B7B4-9047-9FA2-8FB3094FE0C9}"/>
              </c:ext>
            </c:extLst>
          </c:dPt>
          <c:dPt>
            <c:idx val="1"/>
            <c:bubble3D val="0"/>
            <c:spPr>
              <a:solidFill>
                <a:schemeClr val="accent2">
                  <a:alpha val="90000"/>
                </a:schemeClr>
              </a:solidFill>
              <a:ln w="19050">
                <a:solidFill>
                  <a:schemeClr val="accent2">
                    <a:lumMod val="75000"/>
                  </a:schemeClr>
                </a:solidFill>
              </a:ln>
              <a:effectLst>
                <a:innerShdw blurRad="114300">
                  <a:schemeClr val="accent2">
                    <a:lumMod val="75000"/>
                  </a:schemeClr>
                </a:innerShdw>
              </a:effectLst>
              <a:scene3d>
                <a:camera prst="orthographicFront"/>
                <a:lightRig rig="threePt" dir="t"/>
              </a:scene3d>
              <a:sp3d contourW="19050" prstMaterial="flat">
                <a:contourClr>
                  <a:schemeClr val="accent2">
                    <a:lumMod val="75000"/>
                  </a:schemeClr>
                </a:contourClr>
              </a:sp3d>
            </c:spPr>
            <c:extLst>
              <c:ext xmlns:c16="http://schemas.microsoft.com/office/drawing/2014/chart" uri="{C3380CC4-5D6E-409C-BE32-E72D297353CC}">
                <c16:uniqueId val="{00000009-B7B4-9047-9FA2-8FB3094FE0C9}"/>
              </c:ext>
            </c:extLst>
          </c:dPt>
          <c:dPt>
            <c:idx val="2"/>
            <c:bubble3D val="0"/>
            <c:spPr>
              <a:solidFill>
                <a:schemeClr val="accent3">
                  <a:alpha val="90000"/>
                </a:schemeClr>
              </a:solidFill>
              <a:ln w="19050">
                <a:solidFill>
                  <a:schemeClr val="accent3">
                    <a:lumMod val="75000"/>
                  </a:schemeClr>
                </a:solidFill>
              </a:ln>
              <a:effectLst>
                <a:innerShdw blurRad="114300">
                  <a:schemeClr val="accent3">
                    <a:lumMod val="75000"/>
                  </a:schemeClr>
                </a:innerShdw>
              </a:effectLst>
              <a:scene3d>
                <a:camera prst="orthographicFront"/>
                <a:lightRig rig="threePt" dir="t"/>
              </a:scene3d>
              <a:sp3d contourW="19050" prstMaterial="flat">
                <a:contourClr>
                  <a:schemeClr val="accent3">
                    <a:lumMod val="75000"/>
                  </a:schemeClr>
                </a:contourClr>
              </a:sp3d>
            </c:spPr>
            <c:extLst>
              <c:ext xmlns:c16="http://schemas.microsoft.com/office/drawing/2014/chart" uri="{C3380CC4-5D6E-409C-BE32-E72D297353CC}">
                <c16:uniqueId val="{00000007-B7B4-9047-9FA2-8FB3094FE0C9}"/>
              </c:ext>
            </c:extLst>
          </c:dPt>
          <c:dPt>
            <c:idx val="3"/>
            <c:bubble3D val="0"/>
            <c:spPr>
              <a:solidFill>
                <a:schemeClr val="accent4">
                  <a:alpha val="90000"/>
                </a:schemeClr>
              </a:solidFill>
              <a:ln w="19050">
                <a:solidFill>
                  <a:schemeClr val="accent4">
                    <a:lumMod val="75000"/>
                  </a:schemeClr>
                </a:solidFill>
              </a:ln>
              <a:effectLst>
                <a:innerShdw blurRad="114300">
                  <a:schemeClr val="accent4">
                    <a:lumMod val="75000"/>
                  </a:schemeClr>
                </a:innerShdw>
              </a:effectLst>
              <a:scene3d>
                <a:camera prst="orthographicFront"/>
                <a:lightRig rig="threePt" dir="t"/>
              </a:scene3d>
              <a:sp3d contourW="19050" prstMaterial="flat">
                <a:contourClr>
                  <a:schemeClr val="accent4">
                    <a:lumMod val="75000"/>
                  </a:schemeClr>
                </a:contourClr>
              </a:sp3d>
            </c:spPr>
            <c:extLst>
              <c:ext xmlns:c16="http://schemas.microsoft.com/office/drawing/2014/chart" uri="{C3380CC4-5D6E-409C-BE32-E72D297353CC}">
                <c16:uniqueId val="{00000008-B7B4-9047-9FA2-8FB3094FE0C9}"/>
              </c:ext>
            </c:extLst>
          </c:dPt>
          <c:dPt>
            <c:idx val="4"/>
            <c:bubble3D val="0"/>
            <c:spPr>
              <a:solidFill>
                <a:schemeClr val="accent5">
                  <a:alpha val="90000"/>
                </a:schemeClr>
              </a:solidFill>
              <a:ln w="19050">
                <a:solidFill>
                  <a:schemeClr val="accent5">
                    <a:lumMod val="75000"/>
                  </a:schemeClr>
                </a:solidFill>
              </a:ln>
              <a:effectLst>
                <a:innerShdw blurRad="114300">
                  <a:schemeClr val="accent5">
                    <a:lumMod val="75000"/>
                  </a:schemeClr>
                </a:innerShdw>
              </a:effectLst>
              <a:scene3d>
                <a:camera prst="orthographicFront"/>
                <a:lightRig rig="threePt" dir="t"/>
              </a:scene3d>
              <a:sp3d contourW="19050" prstMaterial="flat">
                <a:contourClr>
                  <a:schemeClr val="accent5">
                    <a:lumMod val="75000"/>
                  </a:schemeClr>
                </a:contourClr>
              </a:sp3d>
            </c:spPr>
            <c:extLst>
              <c:ext xmlns:c16="http://schemas.microsoft.com/office/drawing/2014/chart" uri="{C3380CC4-5D6E-409C-BE32-E72D297353CC}">
                <c16:uniqueId val="{00000006-B7B4-9047-9FA2-8FB3094FE0C9}"/>
              </c:ext>
            </c:extLst>
          </c:dPt>
          <c:dPt>
            <c:idx val="5"/>
            <c:bubble3D val="0"/>
            <c:spPr>
              <a:solidFill>
                <a:schemeClr val="accent6">
                  <a:alpha val="90000"/>
                </a:schemeClr>
              </a:solidFill>
              <a:ln w="19050">
                <a:solidFill>
                  <a:schemeClr val="accent6">
                    <a:lumMod val="75000"/>
                  </a:schemeClr>
                </a:solidFill>
              </a:ln>
              <a:effectLst>
                <a:innerShdw blurRad="114300">
                  <a:schemeClr val="accent6">
                    <a:lumMod val="75000"/>
                  </a:schemeClr>
                </a:innerShdw>
              </a:effectLst>
              <a:scene3d>
                <a:camera prst="orthographicFront"/>
                <a:lightRig rig="threePt" dir="t"/>
              </a:scene3d>
              <a:sp3d contourW="19050" prstMaterial="flat">
                <a:contourClr>
                  <a:schemeClr val="accent6">
                    <a:lumMod val="75000"/>
                  </a:schemeClr>
                </a:contourClr>
              </a:sp3d>
            </c:spPr>
            <c:extLst>
              <c:ext xmlns:c16="http://schemas.microsoft.com/office/drawing/2014/chart" uri="{C3380CC4-5D6E-409C-BE32-E72D297353CC}">
                <c16:uniqueId val="{00000005-B7B4-9047-9FA2-8FB3094FE0C9}"/>
              </c:ext>
            </c:extLst>
          </c:dPt>
          <c:dPt>
            <c:idx val="6"/>
            <c:bubble3D val="0"/>
            <c:spPr>
              <a:solidFill>
                <a:schemeClr val="accent1">
                  <a:lumMod val="60000"/>
                  <a:alpha val="90000"/>
                </a:schemeClr>
              </a:solidFill>
              <a:ln w="19050">
                <a:solidFill>
                  <a:schemeClr val="accent1">
                    <a:lumMod val="60000"/>
                    <a:lumMod val="75000"/>
                  </a:schemeClr>
                </a:solidFill>
              </a:ln>
              <a:effectLst>
                <a:innerShdw blurRad="114300">
                  <a:schemeClr val="accent1">
                    <a:lumMod val="60000"/>
                    <a:lumMod val="75000"/>
                  </a:schemeClr>
                </a:innerShdw>
              </a:effectLst>
              <a:scene3d>
                <a:camera prst="orthographicFront"/>
                <a:lightRig rig="threePt" dir="t"/>
              </a:scene3d>
              <a:sp3d contourW="19050" prstMaterial="flat">
                <a:contourClr>
                  <a:schemeClr val="accent1">
                    <a:lumMod val="60000"/>
                    <a:lumMod val="75000"/>
                  </a:schemeClr>
                </a:contourClr>
              </a:sp3d>
            </c:spPr>
            <c:extLst>
              <c:ext xmlns:c16="http://schemas.microsoft.com/office/drawing/2014/chart" uri="{C3380CC4-5D6E-409C-BE32-E72D297353CC}">
                <c16:uniqueId val="{00000004-B7B4-9047-9FA2-8FB3094FE0C9}"/>
              </c:ext>
            </c:extLst>
          </c:dPt>
          <c:dPt>
            <c:idx val="7"/>
            <c:bubble3D val="0"/>
            <c:spPr>
              <a:solidFill>
                <a:schemeClr val="accent2">
                  <a:lumMod val="60000"/>
                  <a:alpha val="90000"/>
                </a:schemeClr>
              </a:solidFill>
              <a:ln w="19050">
                <a:solidFill>
                  <a:schemeClr val="accent2">
                    <a:lumMod val="60000"/>
                    <a:lumMod val="75000"/>
                  </a:schemeClr>
                </a:solidFill>
              </a:ln>
              <a:effectLst>
                <a:innerShdw blurRad="114300">
                  <a:schemeClr val="accent2">
                    <a:lumMod val="60000"/>
                    <a:lumMod val="75000"/>
                  </a:schemeClr>
                </a:innerShdw>
              </a:effectLst>
              <a:scene3d>
                <a:camera prst="orthographicFront"/>
                <a:lightRig rig="threePt" dir="t"/>
              </a:scene3d>
              <a:sp3d contourW="19050" prstMaterial="flat">
                <a:contourClr>
                  <a:schemeClr val="accent2">
                    <a:lumMod val="60000"/>
                    <a:lumMod val="75000"/>
                  </a:schemeClr>
                </a:contourClr>
              </a:sp3d>
            </c:spPr>
            <c:extLst>
              <c:ext xmlns:c16="http://schemas.microsoft.com/office/drawing/2014/chart" uri="{C3380CC4-5D6E-409C-BE32-E72D297353CC}">
                <c16:uniqueId val="{00000002-B7B4-9047-9FA2-8FB3094FE0C9}"/>
              </c:ext>
            </c:extLst>
          </c:dPt>
          <c:dPt>
            <c:idx val="8"/>
            <c:bubble3D val="0"/>
            <c:spPr>
              <a:solidFill>
                <a:schemeClr val="accent3">
                  <a:lumMod val="60000"/>
                  <a:alpha val="90000"/>
                </a:schemeClr>
              </a:solidFill>
              <a:ln w="19050">
                <a:solidFill>
                  <a:schemeClr val="accent3">
                    <a:lumMod val="60000"/>
                    <a:lumMod val="75000"/>
                  </a:schemeClr>
                </a:solidFill>
              </a:ln>
              <a:effectLst>
                <a:innerShdw blurRad="114300">
                  <a:schemeClr val="accent3">
                    <a:lumMod val="60000"/>
                    <a:lumMod val="75000"/>
                  </a:schemeClr>
                </a:innerShdw>
              </a:effectLst>
              <a:scene3d>
                <a:camera prst="orthographicFront"/>
                <a:lightRig rig="threePt" dir="t"/>
              </a:scene3d>
              <a:sp3d contourW="19050" prstMaterial="flat">
                <a:contourClr>
                  <a:schemeClr val="accent3">
                    <a:lumMod val="60000"/>
                    <a:lumMod val="75000"/>
                  </a:schemeClr>
                </a:contourClr>
              </a:sp3d>
            </c:spPr>
            <c:extLst>
              <c:ext xmlns:c16="http://schemas.microsoft.com/office/drawing/2014/chart" uri="{C3380CC4-5D6E-409C-BE32-E72D297353CC}">
                <c16:uniqueId val="{00000003-B7B4-9047-9FA2-8FB3094FE0C9}"/>
              </c:ext>
            </c:extLst>
          </c:dPt>
          <c:dPt>
            <c:idx val="9"/>
            <c:bubble3D val="0"/>
            <c:spPr>
              <a:solidFill>
                <a:schemeClr val="accent4">
                  <a:lumMod val="60000"/>
                  <a:alpha val="90000"/>
                </a:schemeClr>
              </a:solidFill>
              <a:ln w="19050">
                <a:solidFill>
                  <a:schemeClr val="accent4">
                    <a:lumMod val="60000"/>
                    <a:lumMod val="75000"/>
                  </a:schemeClr>
                </a:solidFill>
              </a:ln>
              <a:effectLst>
                <a:innerShdw blurRad="114300">
                  <a:schemeClr val="accent4">
                    <a:lumMod val="60000"/>
                    <a:lumMod val="75000"/>
                  </a:schemeClr>
                </a:innerShdw>
              </a:effectLst>
              <a:scene3d>
                <a:camera prst="orthographicFront"/>
                <a:lightRig rig="threePt" dir="t"/>
              </a:scene3d>
              <a:sp3d contourW="19050" prstMaterial="flat">
                <a:contourClr>
                  <a:schemeClr val="accent4">
                    <a:lumMod val="60000"/>
                    <a:lumMod val="75000"/>
                  </a:schemeClr>
                </a:contourClr>
              </a:sp3d>
            </c:spPr>
            <c:extLst>
              <c:ext xmlns:c16="http://schemas.microsoft.com/office/drawing/2014/chart" uri="{C3380CC4-5D6E-409C-BE32-E72D297353CC}">
                <c16:uniqueId val="{0000000B-B7B4-9047-9FA2-8FB3094FE0C9}"/>
              </c:ext>
            </c:extLst>
          </c:dPt>
          <c:dLbls>
            <c:dLbl>
              <c:idx val="0"/>
              <c:layout>
                <c:manualLayout>
                  <c:x val="3.8621522552955818E-2"/>
                  <c:y val="1.924135382789657E-3"/>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err="1"/>
                      <a:t>Cadrul</a:t>
                    </a:r>
                    <a:r>
                      <a:rPr lang="en-US" dirty="0"/>
                      <a:t> </a:t>
                    </a:r>
                    <a:r>
                      <a:rPr lang="en-US" dirty="0" err="1"/>
                      <a:t>normativ</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7B4-9047-9FA2-8FB3094FE0C9}"/>
                </c:ext>
              </c:extLst>
            </c:dLbl>
            <c:dLbl>
              <c:idx val="1"/>
              <c:layout>
                <c:manualLayout>
                  <c:x val="7.9481118779747284E-2"/>
                  <c:y val="1.4589192912379818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a:t>Guvernare </a:t>
                    </a:r>
                    <a:r>
                      <a:rPr lang="en-US" dirty="0" err="1"/>
                      <a:t>și</a:t>
                    </a:r>
                    <a:r>
                      <a:rPr lang="en-US" dirty="0"/>
                      <a:t> </a:t>
                    </a:r>
                    <a:r>
                      <a:rPr lang="en-US" dirty="0" err="1"/>
                      <a:t>conducere</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7B4-9047-9FA2-8FB3094FE0C9}"/>
                </c:ext>
              </c:extLst>
            </c:dLbl>
            <c:dLbl>
              <c:idx val="2"/>
              <c:layout>
                <c:manualLayout>
                  <c:x val="8.3803786713483722E-2"/>
                  <c:y val="-6.7362150364317183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err="1"/>
                      <a:t>Infrastructură</a:t>
                    </a:r>
                    <a:r>
                      <a:rPr lang="en-US" dirty="0"/>
                      <a:t> </a:t>
                    </a:r>
                    <a:r>
                      <a:rPr lang="en-US" dirty="0" err="1"/>
                      <a:t>tehnologică</a:t>
                    </a:r>
                    <a:r>
                      <a:rPr lang="en-US" dirty="0"/>
                      <a:t> </a:t>
                    </a:r>
                    <a:r>
                      <a:rPr lang="en-US" dirty="0" err="1"/>
                      <a:t>și</a:t>
                    </a:r>
                    <a:r>
                      <a:rPr lang="en-US" dirty="0"/>
                      <a:t> </a:t>
                    </a:r>
                    <a:r>
                      <a:rPr lang="en-US" dirty="0" err="1"/>
                      <a:t>digitală</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7B4-9047-9FA2-8FB3094FE0C9}"/>
                </c:ext>
              </c:extLst>
            </c:dLbl>
            <c:dLbl>
              <c:idx val="3"/>
              <c:layout>
                <c:manualLayout>
                  <c:x val="3.5049731873064212E-2"/>
                  <c:y val="-3.4481121131660249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err="1"/>
                      <a:t>Coordonarea</a:t>
                    </a:r>
                    <a:r>
                      <a:rPr lang="en-US" dirty="0"/>
                      <a:t> </a:t>
                    </a:r>
                    <a:r>
                      <a:rPr lang="en-US" dirty="0" err="1"/>
                      <a:t>proceselor</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7B4-9047-9FA2-8FB3094FE0C9}"/>
                </c:ext>
              </c:extLst>
            </c:dLbl>
            <c:dLbl>
              <c:idx val="4"/>
              <c:layout>
                <c:manualLayout>
                  <c:x val="2.5280790407108147E-2"/>
                  <c:y val="-1.185800156752926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err="1"/>
                      <a:t>Finanțare</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7B4-9047-9FA2-8FB3094FE0C9}"/>
                </c:ext>
              </c:extLst>
            </c:dLbl>
            <c:dLbl>
              <c:idx val="5"/>
              <c:layout>
                <c:manualLayout>
                  <c:x val="-6.4760259270249532E-2"/>
                  <c:y val="-4.2012362044083484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a:t>Metode de </a:t>
                    </a:r>
                    <a:r>
                      <a:rPr lang="en-US" dirty="0" err="1"/>
                      <a:t>evaluare</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7B4-9047-9FA2-8FB3094FE0C9}"/>
                </c:ext>
              </c:extLst>
            </c:dLbl>
            <c:dLbl>
              <c:idx val="6"/>
              <c:layout>
                <c:manualLayout>
                  <c:x val="-6.9606863487882434E-2"/>
                  <c:y val="-2.1557823784565579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err="1"/>
                      <a:t>Profesioniști</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7B4-9047-9FA2-8FB3094FE0C9}"/>
                </c:ext>
              </c:extLst>
            </c:dLbl>
            <c:dLbl>
              <c:idx val="7"/>
              <c:layout>
                <c:manualLayout>
                  <c:x val="-5.6106250499466319E-2"/>
                  <c:y val="-6.8417496448637233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it-IT" dirty="0"/>
                      <a:t>Utilizatori și persoane de îngrijire</a:t>
                    </a:r>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7B4-9047-9FA2-8FB3094FE0C9}"/>
                </c:ext>
              </c:extLst>
            </c:dLbl>
            <c:dLbl>
              <c:idx val="8"/>
              <c:layout>
                <c:manualLayout>
                  <c:x val="-6.6373212788237212E-2"/>
                  <c:y val="-5.6025829408856949E-3"/>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err="1"/>
                      <a:t>Relația</a:t>
                    </a:r>
                    <a:r>
                      <a:rPr lang="en-US" dirty="0"/>
                      <a:t> </a:t>
                    </a:r>
                    <a:r>
                      <a:rPr lang="en-US" dirty="0" err="1"/>
                      <a:t>farmacist-pacient</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7B4-9047-9FA2-8FB3094FE0C9}"/>
                </c:ext>
              </c:extLst>
            </c:dLbl>
            <c:dLbl>
              <c:idx val="9"/>
              <c:layout>
                <c:manualLayout>
                  <c:x val="-4.1172233741352135E-2"/>
                  <c:y val="-1.243508389175998E-2"/>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r>
                      <a:rPr lang="en-US" dirty="0"/>
                      <a:t>Nivelul de </a:t>
                    </a:r>
                    <a:r>
                      <a:rPr lang="en-US" dirty="0" err="1"/>
                      <a:t>ambiție</a:t>
                    </a:r>
                    <a:endParaRPr lang="en-US" dirty="0"/>
                  </a:p>
                </c:rich>
              </c:tx>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7B4-9047-9FA2-8FB3094FE0C9}"/>
                </c:ext>
              </c:extLst>
            </c:dLbl>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en-US"/>
              </a:p>
            </c:txPr>
            <c:showLegendKey val="0"/>
            <c:showVal val="0"/>
            <c:showCatName val="1"/>
            <c:showSerName val="0"/>
            <c:showPercent val="0"/>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Foglio1!$A$2:$A$11</c:f>
              <c:strCache>
                <c:ptCount val="10"/>
                <c:pt idx="0">
                  <c:v>Regulatory Framework</c:v>
                </c:pt>
                <c:pt idx="1">
                  <c:v>Governance and Leadership</c:v>
                </c:pt>
                <c:pt idx="2">
                  <c:v>Technological and Digital Infrastructure</c:v>
                </c:pt>
                <c:pt idx="3">
                  <c:v>Process Coordination</c:v>
                </c:pt>
                <c:pt idx="4">
                  <c:v>Funding</c:v>
                </c:pt>
                <c:pt idx="5">
                  <c:v>Evaluation Methods</c:v>
                </c:pt>
                <c:pt idx="6">
                  <c:v>Professionals</c:v>
                </c:pt>
                <c:pt idx="7">
                  <c:v>Users and Caregivers</c:v>
                </c:pt>
                <c:pt idx="8">
                  <c:v>Doctor-Patient Relationship</c:v>
                </c:pt>
                <c:pt idx="9">
                  <c:v>Level of Ambition</c:v>
                </c:pt>
              </c:strCache>
            </c:strRef>
          </c:cat>
          <c:val>
            <c:numRef>
              <c:f>Foglio1!$B$2:$B$11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6="http://schemas.microsoft.com/office/drawing/2014/chart" uri="{C3380CC4-5D6E-409C-BE32-E72D297353CC}">
              <c16:uniqueId val="{00000000-B7B4-9047-9FA2-8FB3094FE0C9}"/>
            </c:ext>
          </c:extLst>
        </c:ser>
        <c:dLbls>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ro-RO" b="1" dirty="0">
              <a:effectLst>
                <a:outerShdw blurRad="38100" dist="38100" dir="2700000" algn="tl">
                  <a:srgbClr val="000000">
                    <a:alpha val="43137"/>
                  </a:srgbClr>
                </a:outerShdw>
              </a:effectLst>
            </a:rPr>
            <a:t>Date Medicale</a:t>
          </a:r>
          <a:endParaRPr lang="en-US" b="1" dirty="0">
            <a:effectLst>
              <a:outerShdw blurRad="38100" dist="38100" dir="2700000" algn="tl">
                <a:srgbClr val="000000">
                  <a:alpha val="43137"/>
                </a:srgbClr>
              </a:outerShdw>
            </a:effectLst>
          </a:endParaRPr>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ro-RO" b="1" dirty="0"/>
            <a:t>Relevanță: </a:t>
          </a:r>
          <a:r>
            <a:rPr lang="ro-RO" b="0" dirty="0"/>
            <a:t>Critice pentru asigurarea continuității îngrijirii, evitarea tratamentelor dublate și oferirea unei înțelegeri globală a nevoilor pacientului.</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ro-RO" b="1" dirty="0">
              <a:effectLst>
                <a:outerShdw blurRad="38100" dist="38100" dir="2700000" algn="tl">
                  <a:srgbClr val="000000">
                    <a:alpha val="43137"/>
                  </a:srgbClr>
                </a:outerShdw>
              </a:effectLst>
            </a:rPr>
            <a:t>Date Financiare</a:t>
          </a:r>
          <a:endParaRPr lang="en-US" b="1" dirty="0">
            <a:effectLst>
              <a:outerShdw blurRad="38100" dist="38100" dir="2700000" algn="tl">
                <a:srgbClr val="000000">
                  <a:alpha val="43137"/>
                </a:srgbClr>
              </a:outerShdw>
            </a:effectLst>
          </a:endParaRP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ro-RO" b="1" dirty="0"/>
            <a:t>Relevanță: </a:t>
          </a:r>
          <a:r>
            <a:rPr lang="ro-RO" dirty="0"/>
            <a:t>Esențiale pentru accesul pacienților la îngrijire, asigurându-se că procesele financiare sunt eficiente și că sistemele de asigurare și plată funcționează corespunzător atât pentru pacienți, cât și pentru furnizori.</a:t>
          </a:r>
          <a:endParaRPr lang="en-US" b="0"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0B48B4BE-F54A-47F4-9E66-5E76CEF6D34A}">
      <dgm:prSet phldrT="[Text]"/>
      <dgm:spPr>
        <a:noFill/>
      </dgm:spPr>
      <dgm:t>
        <a:bodyPr/>
        <a:lstStyle/>
        <a:p>
          <a:pPr algn="just"/>
          <a:r>
            <a:rPr lang="ro-RO" b="1" dirty="0"/>
            <a:t>Relevanță: </a:t>
          </a:r>
          <a:r>
            <a:rPr lang="ro-RO" dirty="0"/>
            <a:t>Vitale pentru urmărirea corectă a dosarelor pacienților, menținerea informațiilor de contact și respectarea cerințelor legale.</a:t>
          </a:r>
          <a:endParaRPr lang="en-US" b="0"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ro-RO" b="1" dirty="0">
              <a:effectLst>
                <a:outerShdw blurRad="38100" dist="38100" dir="2700000" algn="tl">
                  <a:srgbClr val="000000">
                    <a:alpha val="43137"/>
                  </a:srgbClr>
                </a:outerShdw>
              </a:effectLst>
            </a:rPr>
            <a:t>Date comportamentale și despre stilul de viață</a:t>
          </a:r>
          <a:endParaRPr lang="en-US" b="1" dirty="0">
            <a:effectLst>
              <a:outerShdw blurRad="38100" dist="38100" dir="2700000" algn="tl">
                <a:srgbClr val="000000">
                  <a:alpha val="43137"/>
                </a:srgbClr>
              </a:outerShdw>
            </a:effectLst>
          </a:endParaRPr>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ro-RO" b="1" dirty="0"/>
            <a:t>Relevanță:</a:t>
          </a:r>
          <a:r>
            <a:rPr lang="ro-RO" b="0" dirty="0"/>
            <a:t> Foarte importante pentru îngrijirea personalizată și strategiile de prevenție, în special în gestionarea bolilor cronice, în cadrul cărora factorii de stil de viață joacă un rol semnificativ.</a:t>
          </a:r>
          <a:endParaRPr lang="en-US" b="0"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A91C989-A345-4C29-BDF2-BA62CD3EBF22}">
      <dgm:prSet phldrT="[Text]"/>
      <dgm:spPr>
        <a:solidFill>
          <a:srgbClr val="0CEBF6"/>
        </a:solidFill>
      </dgm:spPr>
      <dgm:t>
        <a:bodyPr/>
        <a:lstStyle/>
        <a:p>
          <a:r>
            <a:rPr lang="ro-RO" b="1" dirty="0">
              <a:effectLst>
                <a:outerShdw blurRad="38100" dist="38100" dir="2700000" algn="tl">
                  <a:srgbClr val="000000">
                    <a:alpha val="43137"/>
                  </a:srgbClr>
                </a:outerShdw>
              </a:effectLst>
            </a:rPr>
            <a:t>Date Personale de Identificare (DPI)</a:t>
          </a:r>
          <a:endParaRPr lang="en-US" b="1" dirty="0">
            <a:effectLst>
              <a:outerShdw blurRad="38100" dist="38100" dir="2700000" algn="tl">
                <a:srgbClr val="000000">
                  <a:alpha val="43137"/>
                </a:srgbClr>
              </a:outerShdw>
            </a:effectLst>
          </a:endParaRPr>
        </a:p>
      </dgm:t>
    </dgm:pt>
    <dgm:pt modelId="{EA5031EA-B0AF-43A3-B5A5-1BF35E207CA1}" type="sibTrans" cxnId="{B010E0F3-4495-479A-AF24-2195CB3D39A7}">
      <dgm:prSet/>
      <dgm:spPr/>
      <dgm:t>
        <a:bodyPr/>
        <a:lstStyle/>
        <a:p>
          <a:endParaRPr lang="en-US"/>
        </a:p>
      </dgm:t>
    </dgm:pt>
    <dgm:pt modelId="{079206F6-C502-40A8-9773-AA4EA262FA2F}" type="parTrans" cxnId="{B010E0F3-4495-479A-AF24-2195CB3D39A7}">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ro-RO" b="1" i="0" u="none" dirty="0">
              <a:effectLst>
                <a:outerShdw blurRad="38100" dist="38100" dir="2700000" algn="tl">
                  <a:srgbClr val="000000">
                    <a:alpha val="43137"/>
                  </a:srgbClr>
                </a:outerShdw>
              </a:effectLst>
            </a:rPr>
            <a:t>Cadrul Normativ</a:t>
          </a:r>
          <a:endParaRPr lang="en-US" b="1" dirty="0">
            <a:effectLst>
              <a:outerShdw blurRad="38100" dist="38100" dir="2700000" algn="tl">
                <a:srgbClr val="000000">
                  <a:alpha val="43137"/>
                </a:srgbClr>
              </a:outerShdw>
            </a:effectLst>
          </a:endParaRPr>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ro-RO" b="0" i="0" u="none" dirty="0"/>
            <a:t>Cadrul normativ național/regional/local este clar, actualizat, coerent și aliniat cu obiectivele prioritare pentru gestionarea bolilor cronice prin cele mai bune practici.</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ro-RO" b="1" i="0" u="none" dirty="0">
              <a:effectLst>
                <a:outerShdw blurRad="38100" dist="38100" dir="2700000" algn="tl">
                  <a:srgbClr val="000000">
                    <a:alpha val="43137"/>
                  </a:srgbClr>
                </a:outerShdw>
              </a:effectLst>
            </a:rPr>
            <a:t>Guvernare și Conducere</a:t>
          </a:r>
          <a:endParaRPr lang="en-US" b="1" dirty="0">
            <a:effectLst>
              <a:outerShdw blurRad="38100" dist="38100" dir="2700000" algn="tl">
                <a:srgbClr val="000000">
                  <a:alpha val="43137"/>
                </a:srgbClr>
              </a:outerShdw>
            </a:effectLst>
          </a:endParaRP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ro-RO" b="0" i="0" u="none" dirty="0"/>
            <a:t>Conducerea regională/organizațională este foarte orientată spre atingerea obiectivelor prin cele mai bune practici, iar acțiunile de management și guvernare (ex. modele organizaționale, instrumente de management) sunt aliniate corespunzător.</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ro-RO" b="1" noProof="0" dirty="0">
              <a:effectLst>
                <a:outerShdw blurRad="38100" dist="38100" dir="2700000" algn="tl">
                  <a:srgbClr val="000000">
                    <a:alpha val="43137"/>
                  </a:srgbClr>
                </a:outerShdw>
              </a:effectLst>
            </a:rPr>
            <a:t>Infrastructură Tehnologică și Digitală</a:t>
          </a:r>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ro-RO" dirty="0"/>
            <a:t>Infrastructura, dispozitivele, tehnologiile informațiilor și comunicațiilor, dar și tehnologiile în general sunt adecvate și funcționale pentru implementarea completă a celor mai bune practici.</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ro-RO" b="1" noProof="0" dirty="0">
              <a:effectLst>
                <a:outerShdw blurRad="38100" dist="38100" dir="2700000" algn="tl">
                  <a:srgbClr val="000000">
                    <a:alpha val="43137"/>
                  </a:srgbClr>
                </a:outerShdw>
              </a:effectLst>
            </a:rPr>
            <a:t>Coordonarea proceselor</a:t>
          </a:r>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ro-RO" dirty="0"/>
            <a:t>Procesele fizice, clinice și fluxurile de informații sunt clar și cuprinzător definite și gestionate, fără redundanțe sau confuzii.</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E32CC66-EB60-4BCC-8AEC-12A969CC436E}">
      <dgm:prSet phldrT="[Text]"/>
      <dgm:spPr>
        <a:solidFill>
          <a:srgbClr val="D0009E"/>
        </a:solidFill>
      </dgm:spPr>
      <dgm:t>
        <a:bodyPr/>
        <a:lstStyle/>
        <a:p>
          <a:r>
            <a:rPr lang="ro-RO" b="1" noProof="0" dirty="0">
              <a:effectLst>
                <a:outerShdw blurRad="38100" dist="38100" dir="2700000" algn="tl">
                  <a:srgbClr val="000000">
                    <a:alpha val="43137"/>
                  </a:srgbClr>
                </a:outerShdw>
              </a:effectLst>
            </a:rPr>
            <a:t>Finanțare</a:t>
          </a:r>
        </a:p>
      </dgm:t>
    </dgm:pt>
    <dgm:pt modelId="{9880D378-9F23-4D10-A907-D4BAC110AD65}" type="parTrans" cxnId="{AA441B8C-0003-4381-A9C1-F0A5903B8FA7}">
      <dgm:prSet/>
      <dgm:spPr/>
      <dgm:t>
        <a:bodyPr/>
        <a:lstStyle/>
        <a:p>
          <a:endParaRPr lang="en-US"/>
        </a:p>
      </dgm:t>
    </dgm:pt>
    <dgm:pt modelId="{5F2A8CDC-AFD2-48BC-88E7-6253441952A2}" type="sibTrans" cxnId="{AA441B8C-0003-4381-A9C1-F0A5903B8FA7}">
      <dgm:prSet/>
      <dgm:spPr/>
      <dgm:t>
        <a:bodyPr/>
        <a:lstStyle/>
        <a:p>
          <a:endParaRPr lang="en-US"/>
        </a:p>
      </dgm:t>
    </dgm:pt>
    <dgm:pt modelId="{7C2A2358-AC96-4994-8D17-E97F21CD6E49}">
      <dgm:prSet phldrT="[Text]"/>
      <dgm:spPr>
        <a:noFill/>
      </dgm:spPr>
      <dgm:t>
        <a:bodyPr/>
        <a:lstStyle/>
        <a:p>
          <a:pPr algn="just"/>
          <a:r>
            <a:rPr lang="ro-RO" b="0" i="0" u="none" dirty="0"/>
            <a:t>Fondurile disponibile pentru implementarea celor mai bune practici sunt adecvate. Acestea pot include instrumente cheie sau de susținere pentru implementarea totală și stimulentele financiare legate de implementarea totală. </a:t>
          </a:r>
          <a:endParaRPr lang="en-US" dirty="0"/>
        </a:p>
      </dgm:t>
    </dgm:pt>
    <dgm:pt modelId="{EF55DC62-ED55-48D1-ADF8-8F388C2CC5F8}" type="parTrans" cxnId="{C235E3D0-8C05-4F0B-A49A-4A208CA166FF}">
      <dgm:prSet/>
      <dgm:spPr/>
      <dgm:t>
        <a:bodyPr/>
        <a:lstStyle/>
        <a:p>
          <a:endParaRPr lang="en-US"/>
        </a:p>
      </dgm:t>
    </dgm:pt>
    <dgm:pt modelId="{7A718133-6A3D-49B1-A80D-4FF799A95691}" type="sibTrans" cxnId="{C235E3D0-8C05-4F0B-A49A-4A208CA166FF}">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5">
        <dgm:presLayoutVars>
          <dgm:chMax val="0"/>
          <dgm:bulletEnabled val="1"/>
        </dgm:presLayoutVars>
      </dgm:prSet>
      <dgm:spPr/>
    </dgm:pt>
    <dgm:pt modelId="{505E8EB2-7FB4-4BA9-84E6-DEEED66CEC51}" type="pres">
      <dgm:prSet presAssocID="{C7652D25-D86C-4BBF-BC92-070ECEAC035B}" presName="childText" presStyleLbl="revTx" presStyleIdx="0" presStyleCnt="5">
        <dgm:presLayoutVars>
          <dgm:bulletEnabled val="1"/>
        </dgm:presLayoutVars>
      </dgm:prSet>
      <dgm:spPr/>
    </dgm:pt>
    <dgm:pt modelId="{510C3DCC-396D-4FDF-AB77-CDF592E23393}" type="pres">
      <dgm:prSet presAssocID="{4AA08E45-E8E9-49A5-8C74-D90A9A8034A6}" presName="parentText" presStyleLbl="node1" presStyleIdx="1" presStyleCnt="5">
        <dgm:presLayoutVars>
          <dgm:chMax val="0"/>
          <dgm:bulletEnabled val="1"/>
        </dgm:presLayoutVars>
      </dgm:prSet>
      <dgm:spPr/>
    </dgm:pt>
    <dgm:pt modelId="{22125DD9-0BA8-493A-9B98-54416029028F}" type="pres">
      <dgm:prSet presAssocID="{4AA08E45-E8E9-49A5-8C74-D90A9A8034A6}" presName="childText" presStyleLbl="revTx" presStyleIdx="1" presStyleCnt="5">
        <dgm:presLayoutVars>
          <dgm:bulletEnabled val="1"/>
        </dgm:presLayoutVars>
      </dgm:prSet>
      <dgm:spPr/>
    </dgm:pt>
    <dgm:pt modelId="{8F65AB59-BF93-4783-81F7-E872A66D55E9}" type="pres">
      <dgm:prSet presAssocID="{BA91C989-A345-4C29-BDF2-BA62CD3EBF22}" presName="parentText" presStyleLbl="node1" presStyleIdx="2" presStyleCnt="5" custLinFactNeighborY="-7768">
        <dgm:presLayoutVars>
          <dgm:chMax val="0"/>
          <dgm:bulletEnabled val="1"/>
        </dgm:presLayoutVars>
      </dgm:prSet>
      <dgm:spPr/>
    </dgm:pt>
    <dgm:pt modelId="{B42FA074-F784-4D41-BE2F-5620E0FB4C95}" type="pres">
      <dgm:prSet presAssocID="{BA91C989-A345-4C29-BDF2-BA62CD3EBF22}" presName="childText" presStyleLbl="revTx" presStyleIdx="2" presStyleCnt="5">
        <dgm:presLayoutVars>
          <dgm:bulletEnabled val="1"/>
        </dgm:presLayoutVars>
      </dgm:prSet>
      <dgm:spPr/>
    </dgm:pt>
    <dgm:pt modelId="{69043EFA-E0EB-4326-81DC-158718DE4BD9}" type="pres">
      <dgm:prSet presAssocID="{700AC86B-60F3-4D94-9BF9-0A93471EA359}" presName="parentText" presStyleLbl="node1" presStyleIdx="3" presStyleCnt="5">
        <dgm:presLayoutVars>
          <dgm:chMax val="0"/>
          <dgm:bulletEnabled val="1"/>
        </dgm:presLayoutVars>
      </dgm:prSet>
      <dgm:spPr/>
    </dgm:pt>
    <dgm:pt modelId="{767074E9-6AA6-45BB-9307-E3B34521388C}" type="pres">
      <dgm:prSet presAssocID="{700AC86B-60F3-4D94-9BF9-0A93471EA359}" presName="childText" presStyleLbl="revTx" presStyleIdx="3" presStyleCnt="5">
        <dgm:presLayoutVars>
          <dgm:bulletEnabled val="1"/>
        </dgm:presLayoutVars>
      </dgm:prSet>
      <dgm:spPr/>
    </dgm:pt>
    <dgm:pt modelId="{164B2F7D-83C5-46E7-B859-55CFE17C19D8}" type="pres">
      <dgm:prSet presAssocID="{BE32CC66-EB60-4BCC-8AEC-12A969CC436E}" presName="parentText" presStyleLbl="node1" presStyleIdx="4" presStyleCnt="5">
        <dgm:presLayoutVars>
          <dgm:chMax val="0"/>
          <dgm:bulletEnabled val="1"/>
        </dgm:presLayoutVars>
      </dgm:prSet>
      <dgm:spPr/>
    </dgm:pt>
    <dgm:pt modelId="{7FF3F689-8235-4D7F-B12E-8BCEFCC64EFE}" type="pres">
      <dgm:prSet presAssocID="{BE32CC66-EB60-4BCC-8AEC-12A969CC436E}" presName="childText" presStyleLbl="revTx" presStyleIdx="4" presStyleCnt="5">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D8166A60-7D24-48DE-A009-8F213583194C}" type="presOf" srcId="{7C2A2358-AC96-4994-8D17-E97F21CD6E49}" destId="{7FF3F689-8235-4D7F-B12E-8BCEFCC64EFE}"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AA441B8C-0003-4381-A9C1-F0A5903B8FA7}" srcId="{BE245F33-C6C2-49A4-BC42-1F2A6FA17CCA}" destId="{BE32CC66-EB60-4BCC-8AEC-12A969CC436E}" srcOrd="4" destOrd="0" parTransId="{9880D378-9F23-4D10-A907-D4BAC110AD65}" sibTransId="{5F2A8CDC-AFD2-48BC-88E7-6253441952A2}"/>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D14E50CB-116A-4E14-AE95-8F1C54626601}" type="presOf" srcId="{BE32CC66-EB60-4BCC-8AEC-12A969CC436E}" destId="{164B2F7D-83C5-46E7-B859-55CFE17C19D8}" srcOrd="0" destOrd="0" presId="urn:microsoft.com/office/officeart/2005/8/layout/vList2"/>
    <dgm:cxn modelId="{C235E3D0-8C05-4F0B-A49A-4A208CA166FF}" srcId="{BE32CC66-EB60-4BCC-8AEC-12A969CC436E}" destId="{7C2A2358-AC96-4994-8D17-E97F21CD6E49}" srcOrd="0" destOrd="0" parTransId="{EF55DC62-ED55-48D1-ADF8-8F388C2CC5F8}" sibTransId="{7A718133-6A3D-49B1-A80D-4FF799A95691}"/>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 modelId="{836E8887-3439-4098-9EEE-7FF1E598349B}" type="presParOf" srcId="{27788EBA-4590-4520-939B-A13CB6375B45}" destId="{164B2F7D-83C5-46E7-B859-55CFE17C19D8}" srcOrd="8" destOrd="0" presId="urn:microsoft.com/office/officeart/2005/8/layout/vList2"/>
    <dgm:cxn modelId="{20F3DFF5-4C5C-4793-8BAD-C56016C9ACB3}" type="presParOf" srcId="{27788EBA-4590-4520-939B-A13CB6375B45}" destId="{7FF3F689-8235-4D7F-B12E-8BCEFCC64EFE}"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ro-RO" b="1" dirty="0">
              <a:effectLst>
                <a:outerShdw blurRad="38100" dist="38100" dir="2700000" algn="tl">
                  <a:srgbClr val="000000">
                    <a:alpha val="43137"/>
                  </a:srgbClr>
                </a:outerShdw>
              </a:effectLst>
            </a:rPr>
            <a:t>Metodele</a:t>
          </a:r>
          <a:r>
            <a:rPr lang="ro-RO" b="1" baseline="0" dirty="0">
              <a:effectLst>
                <a:outerShdw blurRad="38100" dist="38100" dir="2700000" algn="tl">
                  <a:srgbClr val="000000">
                    <a:alpha val="43137"/>
                  </a:srgbClr>
                </a:outerShdw>
              </a:effectLst>
            </a:rPr>
            <a:t> de Evaluare</a:t>
          </a:r>
          <a:endParaRPr lang="en-US" b="1" dirty="0">
            <a:effectLst>
              <a:outerShdw blurRad="38100" dist="38100" dir="2700000" algn="tl">
                <a:srgbClr val="000000">
                  <a:alpha val="43137"/>
                </a:srgbClr>
              </a:outerShdw>
            </a:effectLst>
          </a:endParaRPr>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ro-RO" dirty="0"/>
            <a:t>Evaluările companiei și ale profesioniștilor iau în considerare angajamentul de a implementa cele mai bune practici.</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ro-RO" b="1" dirty="0">
              <a:effectLst>
                <a:outerShdw blurRad="38100" dist="38100" dir="2700000" algn="tl">
                  <a:srgbClr val="000000">
                    <a:alpha val="43137"/>
                  </a:srgbClr>
                </a:outerShdw>
              </a:effectLst>
            </a:rPr>
            <a:t>Profesioniștii</a:t>
          </a:r>
          <a:endParaRPr lang="en-US" b="1" dirty="0">
            <a:effectLst>
              <a:outerShdw blurRad="38100" dist="38100" dir="2700000" algn="tl">
                <a:srgbClr val="000000">
                  <a:alpha val="43137"/>
                </a:srgbClr>
              </a:outerShdw>
            </a:effectLst>
          </a:endParaRP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ro-RO" b="0" i="0" u="none" dirty="0"/>
            <a:t>Profesioniștii sunt foarte dedicați și competenți în privința implementării celor mai bune practici, fără bariere în angajamentul lor, factori culturali sau aptitudini în implementarea sa. Rolurile profesionale sunt actualizate și aliniate conform noilor modalități de gestionare a bolilor cronice prin cele mai bune practici.</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it-IT" b="1" dirty="0">
              <a:effectLst>
                <a:outerShdw blurRad="38100" dist="38100" dir="2700000" algn="tl">
                  <a:srgbClr val="000000">
                    <a:alpha val="43137"/>
                  </a:srgbClr>
                </a:outerShdw>
              </a:effectLst>
            </a:rPr>
            <a:t>Utilizatori</a:t>
          </a:r>
          <a:r>
            <a:rPr lang="ro-RO" b="1" dirty="0">
              <a:effectLst>
                <a:outerShdw blurRad="38100" dist="38100" dir="2700000" algn="tl">
                  <a:srgbClr val="000000">
                    <a:alpha val="43137"/>
                  </a:srgbClr>
                </a:outerShdw>
              </a:effectLst>
            </a:rPr>
            <a:t>i</a:t>
          </a:r>
          <a:r>
            <a:rPr lang="it-IT" b="1" dirty="0">
              <a:effectLst>
                <a:outerShdw blurRad="38100" dist="38100" dir="2700000" algn="tl">
                  <a:srgbClr val="000000">
                    <a:alpha val="43137"/>
                  </a:srgbClr>
                </a:outerShdw>
              </a:effectLst>
            </a:rPr>
            <a:t> și </a:t>
          </a:r>
          <a:r>
            <a:rPr lang="ro-RO" b="1" dirty="0">
              <a:effectLst>
                <a:outerShdw blurRad="38100" dist="38100" dir="2700000" algn="tl">
                  <a:srgbClr val="000000">
                    <a:alpha val="43137"/>
                  </a:srgbClr>
                </a:outerShdw>
              </a:effectLst>
            </a:rPr>
            <a:t>P</a:t>
          </a:r>
          <a:r>
            <a:rPr lang="it-IT" b="1" dirty="0">
              <a:effectLst>
                <a:outerShdw blurRad="38100" dist="38100" dir="2700000" algn="tl">
                  <a:srgbClr val="000000">
                    <a:alpha val="43137"/>
                  </a:srgbClr>
                </a:outerShdw>
              </a:effectLst>
            </a:rPr>
            <a:t>ersoane</a:t>
          </a:r>
          <a:r>
            <a:rPr lang="ro-RO" b="1" dirty="0">
              <a:effectLst>
                <a:outerShdw blurRad="38100" dist="38100" dir="2700000" algn="tl">
                  <a:srgbClr val="000000">
                    <a:alpha val="43137"/>
                  </a:srgbClr>
                </a:outerShdw>
              </a:effectLst>
            </a:rPr>
            <a:t>le</a:t>
          </a:r>
          <a:r>
            <a:rPr lang="it-IT" b="1" dirty="0">
              <a:effectLst>
                <a:outerShdw blurRad="38100" dist="38100" dir="2700000" algn="tl">
                  <a:srgbClr val="000000">
                    <a:alpha val="43137"/>
                  </a:srgbClr>
                </a:outerShdw>
              </a:effectLst>
            </a:rPr>
            <a:t> de </a:t>
          </a:r>
          <a:r>
            <a:rPr lang="ro-RO" b="1" dirty="0">
              <a:effectLst>
                <a:outerShdw blurRad="38100" dist="38100" dir="2700000" algn="tl">
                  <a:srgbClr val="000000">
                    <a:alpha val="43137"/>
                  </a:srgbClr>
                </a:outerShdw>
              </a:effectLst>
            </a:rPr>
            <a:t>Î</a:t>
          </a:r>
          <a:r>
            <a:rPr lang="it-IT" b="1" dirty="0">
              <a:effectLst>
                <a:outerShdw blurRad="38100" dist="38100" dir="2700000" algn="tl">
                  <a:srgbClr val="000000">
                    <a:alpha val="43137"/>
                  </a:srgbClr>
                </a:outerShdw>
              </a:effectLst>
            </a:rPr>
            <a:t>ngrijire</a:t>
          </a:r>
          <a:endParaRPr lang="en-US" b="1" dirty="0">
            <a:effectLst>
              <a:outerShdw blurRad="38100" dist="38100" dir="2700000" algn="tl">
                <a:srgbClr val="000000">
                  <a:alpha val="43137"/>
                </a:srgbClr>
              </a:outerShdw>
            </a:effectLst>
          </a:endParaRPr>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rtl="0"/>
          <a:r>
            <a:rPr lang="ro-RO" b="0" i="0" u="none" dirty="0"/>
            <a:t>Utilizatorii și persoanele de îngrijire sunt deschise și motivate pentru a utiliza cele mai bune practici. De asemenea, sunt capabili să efectueze acțiunile necesare, fără probleme legate de „</a:t>
          </a:r>
          <a:r>
            <a:rPr lang="ro-RO" b="0" i="0" u="none" noProof="0" dirty="0"/>
            <a:t>cunoștințe în materie de sănătate</a:t>
          </a:r>
          <a:r>
            <a:rPr lang="ro-RO" b="0" i="0" u="none" dirty="0"/>
            <a:t>”, care ar putea reduce complianța. </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ro-RO" b="1" i="0" u="none" dirty="0">
              <a:effectLst>
                <a:outerShdw blurRad="38100" dist="38100" dir="2700000" algn="tl">
                  <a:srgbClr val="000000">
                    <a:alpha val="43137"/>
                  </a:srgbClr>
                </a:outerShdw>
              </a:effectLst>
            </a:rPr>
            <a:t>Relația Farmacist-Pacient</a:t>
          </a:r>
          <a:endParaRPr lang="en-US" b="1" dirty="0">
            <a:effectLst>
              <a:outerShdw blurRad="38100" dist="38100" dir="2700000" algn="tl">
                <a:srgbClr val="000000">
                  <a:alpha val="43137"/>
                </a:srgbClr>
              </a:outerShdw>
            </a:effectLst>
          </a:endParaRPr>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ro-RO" b="0" i="0" u="none" dirty="0"/>
            <a:t>Atât profesioniștii cât și pacienții nu consideră că utilizarea celor mai bune practici îmbunătățește, sau cel puțin nu înrăutățește, încrederea între farmacist și pacient. De asemenea, ei consideră că serviciile oferite prin cele mai bune practici sunt de calitate egală sau chiar mai bună decât cele oferite anterior.</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E32CC66-EB60-4BCC-8AEC-12A969CC436E}">
      <dgm:prSet phldrT="[Text]"/>
      <dgm:spPr>
        <a:solidFill>
          <a:srgbClr val="D0009E"/>
        </a:solidFill>
      </dgm:spPr>
      <dgm:t>
        <a:bodyPr/>
        <a:lstStyle/>
        <a:p>
          <a:r>
            <a:rPr lang="ro-RO" b="1" dirty="0"/>
            <a:t>Nivelul de Ambiție</a:t>
          </a:r>
          <a:endParaRPr lang="en-US" b="1" dirty="0"/>
        </a:p>
      </dgm:t>
    </dgm:pt>
    <dgm:pt modelId="{9880D378-9F23-4D10-A907-D4BAC110AD65}" type="parTrans" cxnId="{AA441B8C-0003-4381-A9C1-F0A5903B8FA7}">
      <dgm:prSet/>
      <dgm:spPr/>
      <dgm:t>
        <a:bodyPr/>
        <a:lstStyle/>
        <a:p>
          <a:endParaRPr lang="en-US"/>
        </a:p>
      </dgm:t>
    </dgm:pt>
    <dgm:pt modelId="{5F2A8CDC-AFD2-48BC-88E7-6253441952A2}" type="sibTrans" cxnId="{AA441B8C-0003-4381-A9C1-F0A5903B8FA7}">
      <dgm:prSet/>
      <dgm:spPr/>
      <dgm:t>
        <a:bodyPr/>
        <a:lstStyle/>
        <a:p>
          <a:endParaRPr lang="en-US"/>
        </a:p>
      </dgm:t>
    </dgm:pt>
    <dgm:pt modelId="{7C2A2358-AC96-4994-8D17-E97F21CD6E49}">
      <dgm:prSet phldrT="[Text]"/>
      <dgm:spPr>
        <a:noFill/>
      </dgm:spPr>
      <dgm:t>
        <a:bodyPr/>
        <a:lstStyle/>
        <a:p>
          <a:pPr algn="just"/>
          <a:r>
            <a:rPr lang="ro-RO" b="0" i="0" u="none" dirty="0"/>
            <a:t>Cele mai bune practici sunt consolidate în baza unei viziuni pe termen lung, cu obiective strategice, vizionare și nu sunt limitate de obiectivele pe termen scurt, cu un impact social redus.</a:t>
          </a:r>
          <a:endParaRPr lang="en-US" dirty="0"/>
        </a:p>
      </dgm:t>
    </dgm:pt>
    <dgm:pt modelId="{EF55DC62-ED55-48D1-ADF8-8F388C2CC5F8}" type="parTrans" cxnId="{C235E3D0-8C05-4F0B-A49A-4A208CA166FF}">
      <dgm:prSet/>
      <dgm:spPr/>
      <dgm:t>
        <a:bodyPr/>
        <a:lstStyle/>
        <a:p>
          <a:endParaRPr lang="en-US"/>
        </a:p>
      </dgm:t>
    </dgm:pt>
    <dgm:pt modelId="{7A718133-6A3D-49B1-A80D-4FF799A95691}" type="sibTrans" cxnId="{C235E3D0-8C05-4F0B-A49A-4A208CA166FF}">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5">
        <dgm:presLayoutVars>
          <dgm:chMax val="0"/>
          <dgm:bulletEnabled val="1"/>
        </dgm:presLayoutVars>
      </dgm:prSet>
      <dgm:spPr/>
    </dgm:pt>
    <dgm:pt modelId="{505E8EB2-7FB4-4BA9-84E6-DEEED66CEC51}" type="pres">
      <dgm:prSet presAssocID="{C7652D25-D86C-4BBF-BC92-070ECEAC035B}" presName="childText" presStyleLbl="revTx" presStyleIdx="0" presStyleCnt="5">
        <dgm:presLayoutVars>
          <dgm:bulletEnabled val="1"/>
        </dgm:presLayoutVars>
      </dgm:prSet>
      <dgm:spPr/>
    </dgm:pt>
    <dgm:pt modelId="{510C3DCC-396D-4FDF-AB77-CDF592E23393}" type="pres">
      <dgm:prSet presAssocID="{4AA08E45-E8E9-49A5-8C74-D90A9A8034A6}" presName="parentText" presStyleLbl="node1" presStyleIdx="1" presStyleCnt="5">
        <dgm:presLayoutVars>
          <dgm:chMax val="0"/>
          <dgm:bulletEnabled val="1"/>
        </dgm:presLayoutVars>
      </dgm:prSet>
      <dgm:spPr/>
    </dgm:pt>
    <dgm:pt modelId="{22125DD9-0BA8-493A-9B98-54416029028F}" type="pres">
      <dgm:prSet presAssocID="{4AA08E45-E8E9-49A5-8C74-D90A9A8034A6}" presName="childText" presStyleLbl="revTx" presStyleIdx="1" presStyleCnt="5">
        <dgm:presLayoutVars>
          <dgm:bulletEnabled val="1"/>
        </dgm:presLayoutVars>
      </dgm:prSet>
      <dgm:spPr/>
    </dgm:pt>
    <dgm:pt modelId="{8F65AB59-BF93-4783-81F7-E872A66D55E9}" type="pres">
      <dgm:prSet presAssocID="{BA91C989-A345-4C29-BDF2-BA62CD3EBF22}" presName="parentText" presStyleLbl="node1" presStyleIdx="2" presStyleCnt="5" custLinFactNeighborY="-7768">
        <dgm:presLayoutVars>
          <dgm:chMax val="0"/>
          <dgm:bulletEnabled val="1"/>
        </dgm:presLayoutVars>
      </dgm:prSet>
      <dgm:spPr/>
    </dgm:pt>
    <dgm:pt modelId="{B42FA074-F784-4D41-BE2F-5620E0FB4C95}" type="pres">
      <dgm:prSet presAssocID="{BA91C989-A345-4C29-BDF2-BA62CD3EBF22}" presName="childText" presStyleLbl="revTx" presStyleIdx="2" presStyleCnt="5">
        <dgm:presLayoutVars>
          <dgm:bulletEnabled val="1"/>
        </dgm:presLayoutVars>
      </dgm:prSet>
      <dgm:spPr/>
    </dgm:pt>
    <dgm:pt modelId="{69043EFA-E0EB-4326-81DC-158718DE4BD9}" type="pres">
      <dgm:prSet presAssocID="{700AC86B-60F3-4D94-9BF9-0A93471EA359}" presName="parentText" presStyleLbl="node1" presStyleIdx="3" presStyleCnt="5">
        <dgm:presLayoutVars>
          <dgm:chMax val="0"/>
          <dgm:bulletEnabled val="1"/>
        </dgm:presLayoutVars>
      </dgm:prSet>
      <dgm:spPr/>
    </dgm:pt>
    <dgm:pt modelId="{767074E9-6AA6-45BB-9307-E3B34521388C}" type="pres">
      <dgm:prSet presAssocID="{700AC86B-60F3-4D94-9BF9-0A93471EA359}" presName="childText" presStyleLbl="revTx" presStyleIdx="3" presStyleCnt="5">
        <dgm:presLayoutVars>
          <dgm:bulletEnabled val="1"/>
        </dgm:presLayoutVars>
      </dgm:prSet>
      <dgm:spPr/>
    </dgm:pt>
    <dgm:pt modelId="{164B2F7D-83C5-46E7-B859-55CFE17C19D8}" type="pres">
      <dgm:prSet presAssocID="{BE32CC66-EB60-4BCC-8AEC-12A969CC436E}" presName="parentText" presStyleLbl="node1" presStyleIdx="4" presStyleCnt="5">
        <dgm:presLayoutVars>
          <dgm:chMax val="0"/>
          <dgm:bulletEnabled val="1"/>
        </dgm:presLayoutVars>
      </dgm:prSet>
      <dgm:spPr/>
    </dgm:pt>
    <dgm:pt modelId="{7FF3F689-8235-4D7F-B12E-8BCEFCC64EFE}" type="pres">
      <dgm:prSet presAssocID="{BE32CC66-EB60-4BCC-8AEC-12A969CC436E}" presName="childText" presStyleLbl="revTx" presStyleIdx="4" presStyleCnt="5">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D8166A60-7D24-48DE-A009-8F213583194C}" type="presOf" srcId="{7C2A2358-AC96-4994-8D17-E97F21CD6E49}" destId="{7FF3F689-8235-4D7F-B12E-8BCEFCC64EFE}"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AA441B8C-0003-4381-A9C1-F0A5903B8FA7}" srcId="{BE245F33-C6C2-49A4-BC42-1F2A6FA17CCA}" destId="{BE32CC66-EB60-4BCC-8AEC-12A969CC436E}" srcOrd="4" destOrd="0" parTransId="{9880D378-9F23-4D10-A907-D4BAC110AD65}" sibTransId="{5F2A8CDC-AFD2-48BC-88E7-6253441952A2}"/>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D14E50CB-116A-4E14-AE95-8F1C54626601}" type="presOf" srcId="{BE32CC66-EB60-4BCC-8AEC-12A969CC436E}" destId="{164B2F7D-83C5-46E7-B859-55CFE17C19D8}" srcOrd="0" destOrd="0" presId="urn:microsoft.com/office/officeart/2005/8/layout/vList2"/>
    <dgm:cxn modelId="{C235E3D0-8C05-4F0B-A49A-4A208CA166FF}" srcId="{BE32CC66-EB60-4BCC-8AEC-12A969CC436E}" destId="{7C2A2358-AC96-4994-8D17-E97F21CD6E49}" srcOrd="0" destOrd="0" parTransId="{EF55DC62-ED55-48D1-ADF8-8F388C2CC5F8}" sibTransId="{7A718133-6A3D-49B1-A80D-4FF799A95691}"/>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 modelId="{836E8887-3439-4098-9EEE-7FF1E598349B}" type="presParOf" srcId="{27788EBA-4590-4520-939B-A13CB6375B45}" destId="{164B2F7D-83C5-46E7-B859-55CFE17C19D8}" srcOrd="8" destOrd="0" presId="urn:microsoft.com/office/officeart/2005/8/layout/vList2"/>
    <dgm:cxn modelId="{20F3DFF5-4C5C-4793-8BAD-C56016C9ACB3}" type="presParOf" srcId="{27788EBA-4590-4520-939B-A13CB6375B45}" destId="{7FF3F689-8235-4D7F-B12E-8BCEFCC64EFE}"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A29264-D4B6-420F-B2C3-24891FB6D25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46517A51-2F50-4511-81DE-0F0CB1B79F57}">
      <dgm:prSet phldrT="[Text]"/>
      <dgm:spPr>
        <a:solidFill>
          <a:srgbClr val="02FFD2"/>
        </a:solidFill>
        <a:ln>
          <a:solidFill>
            <a:srgbClr val="02FFD2"/>
          </a:solidFill>
        </a:ln>
      </dgm:spPr>
      <dgm:t>
        <a:bodyPr/>
        <a:lstStyle/>
        <a:p>
          <a:r>
            <a:rPr lang="ro-RO" b="1" i="0" u="none" dirty="0">
              <a:effectLst>
                <a:outerShdw blurRad="38100" dist="38100" dir="2700000" algn="tl">
                  <a:srgbClr val="000000">
                    <a:alpha val="43137"/>
                  </a:srgbClr>
                </a:outerShdw>
              </a:effectLst>
            </a:rPr>
            <a:t>Cadrul Normativ</a:t>
          </a:r>
          <a:endParaRPr lang="en-US" b="1" dirty="0"/>
        </a:p>
      </dgm:t>
    </dgm:pt>
    <dgm:pt modelId="{5F270855-766F-4204-9DBC-FA8617562963}" type="parTrans" cxnId="{FCAEDCD1-4F85-4D54-B777-1F250EF57F09}">
      <dgm:prSet/>
      <dgm:spPr/>
      <dgm:t>
        <a:bodyPr/>
        <a:lstStyle/>
        <a:p>
          <a:endParaRPr lang="en-US"/>
        </a:p>
      </dgm:t>
    </dgm:pt>
    <dgm:pt modelId="{31EFF396-7582-4972-B19C-F088050D9917}" type="sibTrans" cxnId="{FCAEDCD1-4F85-4D54-B777-1F250EF57F09}">
      <dgm:prSet/>
      <dgm:spPr/>
      <dgm:t>
        <a:bodyPr/>
        <a:lstStyle/>
        <a:p>
          <a:endParaRPr lang="en-US"/>
        </a:p>
      </dgm:t>
    </dgm:pt>
    <dgm:pt modelId="{B0CF842D-A877-4DE7-8535-E79523807213}">
      <dgm:prSet phldrT="[Text]"/>
      <dgm:spPr>
        <a:solidFill>
          <a:srgbClr val="D0009E"/>
        </a:solidFill>
        <a:ln>
          <a:solidFill>
            <a:srgbClr val="D0009E"/>
          </a:solidFill>
        </a:ln>
      </dgm:spPr>
      <dgm:t>
        <a:bodyPr/>
        <a:lstStyle/>
        <a:p>
          <a:r>
            <a:rPr lang="ro-RO" b="1" i="0" u="none" dirty="0">
              <a:effectLst>
                <a:outerShdw blurRad="38100" dist="38100" dir="2700000" algn="tl">
                  <a:srgbClr val="000000">
                    <a:alpha val="43137"/>
                  </a:srgbClr>
                </a:outerShdw>
              </a:effectLst>
            </a:rPr>
            <a:t>Guvernare și Conducere</a:t>
          </a:r>
          <a:endParaRPr lang="en-US" b="1" dirty="0"/>
        </a:p>
      </dgm:t>
    </dgm:pt>
    <dgm:pt modelId="{9D836A48-DFF2-416A-97E0-0FE51DBF0DB5}" type="parTrans" cxnId="{C3594A48-2AE5-4D18-A202-DF2C3A84848A}">
      <dgm:prSet/>
      <dgm:spPr/>
      <dgm:t>
        <a:bodyPr/>
        <a:lstStyle/>
        <a:p>
          <a:endParaRPr lang="en-US"/>
        </a:p>
      </dgm:t>
    </dgm:pt>
    <dgm:pt modelId="{F70DB9C0-1A0E-44D1-AF0F-EF29E1F1DABE}" type="sibTrans" cxnId="{C3594A48-2AE5-4D18-A202-DF2C3A84848A}">
      <dgm:prSet/>
      <dgm:spPr/>
      <dgm:t>
        <a:bodyPr/>
        <a:lstStyle/>
        <a:p>
          <a:endParaRPr lang="en-US"/>
        </a:p>
      </dgm:t>
    </dgm:pt>
    <dgm:pt modelId="{4A509B40-93B3-44AB-96B7-AB432A444242}">
      <dgm:prSet phldrT="[Text]"/>
      <dgm:spPr/>
      <dgm:t>
        <a:bodyPr anchor="ctr"/>
        <a:lstStyle/>
        <a:p>
          <a:pPr algn="just"/>
          <a:r>
            <a:rPr lang="en-US" dirty="0"/>
            <a:t>...</a:t>
          </a:r>
        </a:p>
      </dgm:t>
    </dgm:pt>
    <dgm:pt modelId="{98E881D5-2C77-468C-BACA-1A1DD12576D5}" type="parTrans" cxnId="{483CFDDA-6381-4612-B1A5-459B2EBA64F7}">
      <dgm:prSet/>
      <dgm:spPr/>
      <dgm:t>
        <a:bodyPr/>
        <a:lstStyle/>
        <a:p>
          <a:endParaRPr lang="en-US"/>
        </a:p>
      </dgm:t>
    </dgm:pt>
    <dgm:pt modelId="{64695A08-6FCD-4F1C-AD2C-A1844C8E36AA}" type="sibTrans" cxnId="{483CFDDA-6381-4612-B1A5-459B2EBA64F7}">
      <dgm:prSet/>
      <dgm:spPr/>
      <dgm:t>
        <a:bodyPr/>
        <a:lstStyle/>
        <a:p>
          <a:endParaRPr lang="en-US"/>
        </a:p>
      </dgm:t>
    </dgm:pt>
    <dgm:pt modelId="{B92B3B01-D85D-4F39-BD82-6B71159A1F9C}">
      <dgm:prSet phldrT="[Text]"/>
      <dgm:spPr/>
      <dgm:t>
        <a:bodyPr anchor="ctr"/>
        <a:lstStyle/>
        <a:p>
          <a:pPr algn="just"/>
          <a:r>
            <a:rPr lang="en-US" dirty="0"/>
            <a:t>...</a:t>
          </a:r>
        </a:p>
      </dgm:t>
    </dgm:pt>
    <dgm:pt modelId="{6B19D98D-075C-469B-BF64-CCB65E622BC4}" type="parTrans" cxnId="{8725DCB0-5187-49C7-A91B-95FFA079CFBC}">
      <dgm:prSet/>
      <dgm:spPr/>
      <dgm:t>
        <a:bodyPr/>
        <a:lstStyle/>
        <a:p>
          <a:endParaRPr lang="en-US"/>
        </a:p>
      </dgm:t>
    </dgm:pt>
    <dgm:pt modelId="{B881A019-F88B-4803-9FA9-2DCAB1E90B49}" type="sibTrans" cxnId="{8725DCB0-5187-49C7-A91B-95FFA079CFBC}">
      <dgm:prSet/>
      <dgm:spPr/>
      <dgm:t>
        <a:bodyPr/>
        <a:lstStyle/>
        <a:p>
          <a:endParaRPr lang="en-US"/>
        </a:p>
      </dgm:t>
    </dgm:pt>
    <dgm:pt modelId="{6A5E7580-5313-4911-B4C2-545B6BD232C5}">
      <dgm:prSet phldrT="[Text]"/>
      <dgm:spPr>
        <a:solidFill>
          <a:srgbClr val="AB0084"/>
        </a:solidFill>
        <a:ln>
          <a:solidFill>
            <a:srgbClr val="AB0084"/>
          </a:solidFill>
        </a:ln>
      </dgm:spPr>
      <dgm:t>
        <a:bodyPr/>
        <a:lstStyle/>
        <a:p>
          <a:r>
            <a:rPr lang="ro-RO" b="1" noProof="0" dirty="0">
              <a:effectLst>
                <a:outerShdw blurRad="38100" dist="38100" dir="2700000" algn="tl">
                  <a:srgbClr val="000000">
                    <a:alpha val="43137"/>
                  </a:srgbClr>
                </a:outerShdw>
              </a:effectLst>
            </a:rPr>
            <a:t>Coordonarea proceselor</a:t>
          </a:r>
          <a:endParaRPr lang="en-US" b="1" dirty="0"/>
        </a:p>
      </dgm:t>
    </dgm:pt>
    <dgm:pt modelId="{87E81BF8-609B-4D23-B345-A083962FA602}" type="parTrans" cxnId="{C86BEBFA-8254-44B2-B740-6154671115F1}">
      <dgm:prSet/>
      <dgm:spPr/>
      <dgm:t>
        <a:bodyPr/>
        <a:lstStyle/>
        <a:p>
          <a:endParaRPr lang="en-US"/>
        </a:p>
      </dgm:t>
    </dgm:pt>
    <dgm:pt modelId="{93E353D4-C155-46E6-B658-69BDE89C67E5}" type="sibTrans" cxnId="{C86BEBFA-8254-44B2-B740-6154671115F1}">
      <dgm:prSet/>
      <dgm:spPr/>
      <dgm:t>
        <a:bodyPr/>
        <a:lstStyle/>
        <a:p>
          <a:endParaRPr lang="en-US"/>
        </a:p>
      </dgm:t>
    </dgm:pt>
    <dgm:pt modelId="{953AC9FE-E3FD-4835-AF52-5B43DDB511C3}">
      <dgm:prSet phldrT="[Text]"/>
      <dgm:spPr/>
      <dgm:t>
        <a:bodyPr anchor="ctr"/>
        <a:lstStyle/>
        <a:p>
          <a:pPr algn="l"/>
          <a:r>
            <a:rPr lang="en-US" dirty="0"/>
            <a:t>...</a:t>
          </a:r>
        </a:p>
      </dgm:t>
    </dgm:pt>
    <dgm:pt modelId="{14504105-C2F9-4165-A4AE-478C859864B2}" type="sibTrans" cxnId="{F7E3508B-B363-4320-8BA9-857448ED0028}">
      <dgm:prSet/>
      <dgm:spPr/>
      <dgm:t>
        <a:bodyPr/>
        <a:lstStyle/>
        <a:p>
          <a:endParaRPr lang="en-US"/>
        </a:p>
      </dgm:t>
    </dgm:pt>
    <dgm:pt modelId="{23F0D765-2B74-4011-B07C-97E3954E1D0E}" type="parTrans" cxnId="{F7E3508B-B363-4320-8BA9-857448ED0028}">
      <dgm:prSet/>
      <dgm:spPr/>
      <dgm:t>
        <a:bodyPr/>
        <a:lstStyle/>
        <a:p>
          <a:endParaRPr lang="en-US"/>
        </a:p>
      </dgm:t>
    </dgm:pt>
    <dgm:pt modelId="{5EE7FFEA-FA6B-4447-88B1-3F04705F72B0}">
      <dgm:prSet phldrT="[Text]"/>
      <dgm:spPr/>
      <dgm:t>
        <a:bodyPr anchor="ctr"/>
        <a:lstStyle/>
        <a:p>
          <a:pPr algn="just"/>
          <a:r>
            <a:rPr lang="en-US" dirty="0"/>
            <a:t>...</a:t>
          </a:r>
        </a:p>
      </dgm:t>
    </dgm:pt>
    <dgm:pt modelId="{2EF77AD2-1F47-4684-9750-662A654835CA}" type="parTrans" cxnId="{1B29B4A0-4643-48F8-B200-F44F2D66FE5F}">
      <dgm:prSet/>
      <dgm:spPr/>
      <dgm:t>
        <a:bodyPr/>
        <a:lstStyle/>
        <a:p>
          <a:endParaRPr lang="en-US"/>
        </a:p>
      </dgm:t>
    </dgm:pt>
    <dgm:pt modelId="{6F56A2F7-E1F5-4FD1-91BA-3EA1EEE22623}" type="sibTrans" cxnId="{1B29B4A0-4643-48F8-B200-F44F2D66FE5F}">
      <dgm:prSet/>
      <dgm:spPr/>
      <dgm:t>
        <a:bodyPr/>
        <a:lstStyle/>
        <a:p>
          <a:endParaRPr lang="en-US"/>
        </a:p>
      </dgm:t>
    </dgm:pt>
    <dgm:pt modelId="{8766D0BE-40EB-40C8-8312-7A280854D609}">
      <dgm:prSet phldrT="[Text]"/>
      <dgm:spPr>
        <a:solidFill>
          <a:srgbClr val="02FFD2"/>
        </a:solidFill>
        <a:ln>
          <a:solidFill>
            <a:srgbClr val="02FFD2"/>
          </a:solidFill>
        </a:ln>
      </dgm:spPr>
      <dgm:t>
        <a:bodyPr/>
        <a:lstStyle/>
        <a:p>
          <a:r>
            <a:rPr lang="ro-RO" b="1" noProof="0" dirty="0">
              <a:effectLst>
                <a:outerShdw blurRad="38100" dist="38100" dir="2700000" algn="tl">
                  <a:srgbClr val="000000">
                    <a:alpha val="43137"/>
                  </a:srgbClr>
                </a:outerShdw>
              </a:effectLst>
            </a:rPr>
            <a:t>Finanțare</a:t>
          </a:r>
          <a:endParaRPr lang="en-US" b="1" dirty="0"/>
        </a:p>
      </dgm:t>
    </dgm:pt>
    <dgm:pt modelId="{02FCDFB4-9D9F-40E5-8634-24E23D46CE89}" type="parTrans" cxnId="{EFC60B56-6DFF-49FD-9D65-C45AF8966E9C}">
      <dgm:prSet/>
      <dgm:spPr/>
      <dgm:t>
        <a:bodyPr/>
        <a:lstStyle/>
        <a:p>
          <a:endParaRPr lang="en-US"/>
        </a:p>
      </dgm:t>
    </dgm:pt>
    <dgm:pt modelId="{D52F0CEF-D04B-42A8-ACDC-C9482769E907}" type="sibTrans" cxnId="{EFC60B56-6DFF-49FD-9D65-C45AF8966E9C}">
      <dgm:prSet/>
      <dgm:spPr/>
      <dgm:t>
        <a:bodyPr/>
        <a:lstStyle/>
        <a:p>
          <a:endParaRPr lang="en-US"/>
        </a:p>
      </dgm:t>
    </dgm:pt>
    <dgm:pt modelId="{745EB665-F937-4B43-A2D2-CD2413A0E863}">
      <dgm:prSet phldrT="[Text]"/>
      <dgm:spPr/>
      <dgm:t>
        <a:bodyPr anchor="ctr"/>
        <a:lstStyle/>
        <a:p>
          <a:pPr algn="just"/>
          <a:r>
            <a:rPr lang="en-US" dirty="0"/>
            <a:t>...</a:t>
          </a:r>
        </a:p>
        <a:p>
          <a:pPr algn="just"/>
          <a:endParaRPr lang="en-US" dirty="0"/>
        </a:p>
      </dgm:t>
    </dgm:pt>
    <dgm:pt modelId="{C5DEDEFB-553B-4E6F-AF3B-98E12BFFA1A4}" type="parTrans" cxnId="{E9D25C50-90E6-4232-8362-3913C794543B}">
      <dgm:prSet/>
      <dgm:spPr/>
      <dgm:t>
        <a:bodyPr/>
        <a:lstStyle/>
        <a:p>
          <a:endParaRPr lang="en-US"/>
        </a:p>
      </dgm:t>
    </dgm:pt>
    <dgm:pt modelId="{516D48B1-2694-4D16-9A5C-106BB635F9BF}" type="sibTrans" cxnId="{E9D25C50-90E6-4232-8362-3913C794543B}">
      <dgm:prSet/>
      <dgm:spPr/>
      <dgm:t>
        <a:bodyPr/>
        <a:lstStyle/>
        <a:p>
          <a:endParaRPr lang="en-US"/>
        </a:p>
      </dgm:t>
    </dgm:pt>
    <dgm:pt modelId="{A63DBCF5-8167-475A-A17C-D8900DEDB928}">
      <dgm:prSet phldrT="[Text]"/>
      <dgm:spPr>
        <a:solidFill>
          <a:srgbClr val="0CEBF6"/>
        </a:solidFill>
        <a:ln>
          <a:solidFill>
            <a:srgbClr val="0CEBF6"/>
          </a:solidFill>
        </a:ln>
      </dgm:spPr>
      <dgm:t>
        <a:bodyPr/>
        <a:lstStyle/>
        <a:p>
          <a:r>
            <a:rPr lang="ro-RO" b="1" noProof="0" dirty="0">
              <a:effectLst>
                <a:outerShdw blurRad="38100" dist="38100" dir="2700000" algn="tl">
                  <a:srgbClr val="000000">
                    <a:alpha val="43137"/>
                  </a:srgbClr>
                </a:outerShdw>
              </a:effectLst>
            </a:rPr>
            <a:t>Infrastructură Tehnologică și Digitală</a:t>
          </a:r>
          <a:endParaRPr lang="en-US" b="1" dirty="0"/>
        </a:p>
      </dgm:t>
    </dgm:pt>
    <dgm:pt modelId="{0E28F48B-BF4E-416E-AF20-3FCE43F6FC5F}" type="sibTrans" cxnId="{E01C3F35-C999-40EC-A48E-678B1224A4E7}">
      <dgm:prSet/>
      <dgm:spPr/>
      <dgm:t>
        <a:bodyPr/>
        <a:lstStyle/>
        <a:p>
          <a:endParaRPr lang="en-US"/>
        </a:p>
      </dgm:t>
    </dgm:pt>
    <dgm:pt modelId="{39F15BBC-2BFF-4B25-8194-D0BC765F0538}" type="parTrans" cxnId="{E01C3F35-C999-40EC-A48E-678B1224A4E7}">
      <dgm:prSet/>
      <dgm:spPr/>
      <dgm:t>
        <a:bodyPr/>
        <a:lstStyle/>
        <a:p>
          <a:endParaRPr lang="en-US"/>
        </a:p>
      </dgm:t>
    </dgm:pt>
    <dgm:pt modelId="{3E3A1C86-9F6F-4B8E-9752-6E7F770FA0A8}" type="pres">
      <dgm:prSet presAssocID="{02A29264-D4B6-420F-B2C3-24891FB6D250}" presName="Name0" presStyleCnt="0">
        <dgm:presLayoutVars>
          <dgm:chMax/>
          <dgm:chPref val="3"/>
          <dgm:dir/>
          <dgm:animOne val="branch"/>
          <dgm:animLvl val="lvl"/>
        </dgm:presLayoutVars>
      </dgm:prSet>
      <dgm:spPr/>
    </dgm:pt>
    <dgm:pt modelId="{7973F15A-12B8-4067-B1DA-7A370195B05B}" type="pres">
      <dgm:prSet presAssocID="{46517A51-2F50-4511-81DE-0F0CB1B79F57}" presName="composite" presStyleCnt="0"/>
      <dgm:spPr/>
    </dgm:pt>
    <dgm:pt modelId="{526A2867-7E6D-408C-9962-38E6A5811CCE}" type="pres">
      <dgm:prSet presAssocID="{46517A51-2F50-4511-81DE-0F0CB1B79F57}" presName="FirstChild" presStyleLbl="revTx" presStyleIdx="0" presStyleCnt="5">
        <dgm:presLayoutVars>
          <dgm:chMax val="0"/>
          <dgm:chPref val="0"/>
          <dgm:bulletEnabled val="1"/>
        </dgm:presLayoutVars>
      </dgm:prSet>
      <dgm:spPr/>
    </dgm:pt>
    <dgm:pt modelId="{FC780936-7624-4D7B-A85E-67EB604344E3}" type="pres">
      <dgm:prSet presAssocID="{46517A51-2F50-4511-81DE-0F0CB1B79F57}" presName="Parent" presStyleLbl="alignNode1" presStyleIdx="0" presStyleCnt="5">
        <dgm:presLayoutVars>
          <dgm:chMax val="3"/>
          <dgm:chPref val="3"/>
          <dgm:bulletEnabled val="1"/>
        </dgm:presLayoutVars>
      </dgm:prSet>
      <dgm:spPr/>
    </dgm:pt>
    <dgm:pt modelId="{C132D9AD-4DB6-456E-9349-A44F563092C1}" type="pres">
      <dgm:prSet presAssocID="{46517A51-2F50-4511-81DE-0F0CB1B79F57}" presName="Accent" presStyleLbl="parChTrans1D1" presStyleIdx="0" presStyleCnt="5"/>
      <dgm:spPr/>
    </dgm:pt>
    <dgm:pt modelId="{AE4E6ABD-4B50-4FF2-AD6F-561685302349}" type="pres">
      <dgm:prSet presAssocID="{31EFF396-7582-4972-B19C-F088050D9917}" presName="sibTrans" presStyleCnt="0"/>
      <dgm:spPr/>
    </dgm:pt>
    <dgm:pt modelId="{D6974076-9C68-48E5-81F3-D818C6B7B859}" type="pres">
      <dgm:prSet presAssocID="{B0CF842D-A877-4DE7-8535-E79523807213}" presName="composite" presStyleCnt="0"/>
      <dgm:spPr/>
    </dgm:pt>
    <dgm:pt modelId="{CCBB6AA3-96B5-4FA6-8E12-0A8CC6FEE690}" type="pres">
      <dgm:prSet presAssocID="{B0CF842D-A877-4DE7-8535-E79523807213}" presName="FirstChild" presStyleLbl="revTx" presStyleIdx="1" presStyleCnt="5">
        <dgm:presLayoutVars>
          <dgm:chMax val="0"/>
          <dgm:chPref val="0"/>
          <dgm:bulletEnabled val="1"/>
        </dgm:presLayoutVars>
      </dgm:prSet>
      <dgm:spPr/>
    </dgm:pt>
    <dgm:pt modelId="{D31CAA0D-5A8B-4A8E-9DD0-4E4E2F044146}" type="pres">
      <dgm:prSet presAssocID="{B0CF842D-A877-4DE7-8535-E79523807213}" presName="Parent" presStyleLbl="alignNode1" presStyleIdx="1" presStyleCnt="5">
        <dgm:presLayoutVars>
          <dgm:chMax val="3"/>
          <dgm:chPref val="3"/>
          <dgm:bulletEnabled val="1"/>
        </dgm:presLayoutVars>
      </dgm:prSet>
      <dgm:spPr/>
    </dgm:pt>
    <dgm:pt modelId="{0A441C57-815E-46D9-AF7A-634F385A1A9E}" type="pres">
      <dgm:prSet presAssocID="{B0CF842D-A877-4DE7-8535-E79523807213}" presName="Accent" presStyleLbl="parChTrans1D1" presStyleIdx="1" presStyleCnt="5"/>
      <dgm:spPr/>
    </dgm:pt>
    <dgm:pt modelId="{1C29F7BF-9397-4739-B4FC-172BEE5DFD8D}" type="pres">
      <dgm:prSet presAssocID="{F70DB9C0-1A0E-44D1-AF0F-EF29E1F1DABE}" presName="sibTrans" presStyleCnt="0"/>
      <dgm:spPr/>
    </dgm:pt>
    <dgm:pt modelId="{46055A9E-3B29-4DA5-9C49-131DDAF79F0F}" type="pres">
      <dgm:prSet presAssocID="{A63DBCF5-8167-475A-A17C-D8900DEDB928}" presName="composite" presStyleCnt="0"/>
      <dgm:spPr/>
    </dgm:pt>
    <dgm:pt modelId="{8EC195AD-07D9-4086-9841-BC73839B1889}" type="pres">
      <dgm:prSet presAssocID="{A63DBCF5-8167-475A-A17C-D8900DEDB928}" presName="FirstChild" presStyleLbl="revTx" presStyleIdx="2" presStyleCnt="5">
        <dgm:presLayoutVars>
          <dgm:chMax val="0"/>
          <dgm:chPref val="0"/>
          <dgm:bulletEnabled val="1"/>
        </dgm:presLayoutVars>
      </dgm:prSet>
      <dgm:spPr/>
    </dgm:pt>
    <dgm:pt modelId="{81888BDB-A89F-4D77-93DB-7A44361D959D}" type="pres">
      <dgm:prSet presAssocID="{A63DBCF5-8167-475A-A17C-D8900DEDB928}" presName="Parent" presStyleLbl="alignNode1" presStyleIdx="2" presStyleCnt="5" custLinFactNeighborX="1289" custLinFactNeighborY="-1171">
        <dgm:presLayoutVars>
          <dgm:chMax val="3"/>
          <dgm:chPref val="3"/>
          <dgm:bulletEnabled val="1"/>
        </dgm:presLayoutVars>
      </dgm:prSet>
      <dgm:spPr/>
    </dgm:pt>
    <dgm:pt modelId="{B4A82394-25D1-43EA-802F-76EF53EA25E7}" type="pres">
      <dgm:prSet presAssocID="{A63DBCF5-8167-475A-A17C-D8900DEDB928}" presName="Accent" presStyleLbl="parChTrans1D1" presStyleIdx="2" presStyleCnt="5"/>
      <dgm:spPr/>
    </dgm:pt>
    <dgm:pt modelId="{6772EAFD-4642-446B-B1A4-41DFB96F22A0}" type="pres">
      <dgm:prSet presAssocID="{0E28F48B-BF4E-416E-AF20-3FCE43F6FC5F}" presName="sibTrans" presStyleCnt="0"/>
      <dgm:spPr/>
    </dgm:pt>
    <dgm:pt modelId="{11539343-98B8-4ACD-BBD8-B725EAD72B96}" type="pres">
      <dgm:prSet presAssocID="{6A5E7580-5313-4911-B4C2-545B6BD232C5}" presName="composite" presStyleCnt="0"/>
      <dgm:spPr/>
    </dgm:pt>
    <dgm:pt modelId="{1974DF66-9CE0-4160-BE04-7244259C992D}" type="pres">
      <dgm:prSet presAssocID="{6A5E7580-5313-4911-B4C2-545B6BD232C5}" presName="FirstChild" presStyleLbl="revTx" presStyleIdx="3" presStyleCnt="5">
        <dgm:presLayoutVars>
          <dgm:chMax val="0"/>
          <dgm:chPref val="0"/>
          <dgm:bulletEnabled val="1"/>
        </dgm:presLayoutVars>
      </dgm:prSet>
      <dgm:spPr/>
    </dgm:pt>
    <dgm:pt modelId="{340B5F8C-6934-4422-B0A8-45FDAFB52DA5}" type="pres">
      <dgm:prSet presAssocID="{6A5E7580-5313-4911-B4C2-545B6BD232C5}" presName="Parent" presStyleLbl="alignNode1" presStyleIdx="3" presStyleCnt="5">
        <dgm:presLayoutVars>
          <dgm:chMax val="3"/>
          <dgm:chPref val="3"/>
          <dgm:bulletEnabled val="1"/>
        </dgm:presLayoutVars>
      </dgm:prSet>
      <dgm:spPr/>
    </dgm:pt>
    <dgm:pt modelId="{91E29F4A-1B81-41C3-843C-C9876BA192A4}" type="pres">
      <dgm:prSet presAssocID="{6A5E7580-5313-4911-B4C2-545B6BD232C5}" presName="Accent" presStyleLbl="parChTrans1D1" presStyleIdx="3" presStyleCnt="5"/>
      <dgm:spPr/>
    </dgm:pt>
    <dgm:pt modelId="{0A2EF1EF-7D8C-4E04-A24E-EEA27BF628B4}" type="pres">
      <dgm:prSet presAssocID="{93E353D4-C155-46E6-B658-69BDE89C67E5}" presName="sibTrans" presStyleCnt="0"/>
      <dgm:spPr/>
    </dgm:pt>
    <dgm:pt modelId="{CA786AB9-4F88-4841-BB38-58B9912C729A}" type="pres">
      <dgm:prSet presAssocID="{8766D0BE-40EB-40C8-8312-7A280854D609}" presName="composite" presStyleCnt="0"/>
      <dgm:spPr/>
    </dgm:pt>
    <dgm:pt modelId="{B2566403-89D6-4B2F-91BB-1F97138FCECF}" type="pres">
      <dgm:prSet presAssocID="{8766D0BE-40EB-40C8-8312-7A280854D609}" presName="FirstChild" presStyleLbl="revTx" presStyleIdx="4" presStyleCnt="5">
        <dgm:presLayoutVars>
          <dgm:chMax val="0"/>
          <dgm:chPref val="0"/>
          <dgm:bulletEnabled val="1"/>
        </dgm:presLayoutVars>
      </dgm:prSet>
      <dgm:spPr/>
    </dgm:pt>
    <dgm:pt modelId="{396F6C99-B3D6-4314-89F2-0C8A859D752D}" type="pres">
      <dgm:prSet presAssocID="{8766D0BE-40EB-40C8-8312-7A280854D609}" presName="Parent" presStyleLbl="alignNode1" presStyleIdx="4" presStyleCnt="5">
        <dgm:presLayoutVars>
          <dgm:chMax val="3"/>
          <dgm:chPref val="3"/>
          <dgm:bulletEnabled val="1"/>
        </dgm:presLayoutVars>
      </dgm:prSet>
      <dgm:spPr/>
    </dgm:pt>
    <dgm:pt modelId="{3A725C68-5119-494E-AE91-CDADFC65CAC9}" type="pres">
      <dgm:prSet presAssocID="{8766D0BE-40EB-40C8-8312-7A280854D609}" presName="Accent" presStyleLbl="parChTrans1D1" presStyleIdx="4" presStyleCnt="5"/>
      <dgm:spPr/>
    </dgm:pt>
  </dgm:ptLst>
  <dgm:cxnLst>
    <dgm:cxn modelId="{A9C75305-50A6-4865-838B-693D88810B21}" type="presOf" srcId="{745EB665-F937-4B43-A2D2-CD2413A0E863}" destId="{B2566403-89D6-4B2F-91BB-1F97138FCECF}" srcOrd="0" destOrd="0" presId="urn:microsoft.com/office/officeart/2011/layout/TabList"/>
    <dgm:cxn modelId="{3FBC5022-19AE-49D1-B2A0-EBF750674B0C}" type="presOf" srcId="{6A5E7580-5313-4911-B4C2-545B6BD232C5}" destId="{340B5F8C-6934-4422-B0A8-45FDAFB52DA5}" srcOrd="0" destOrd="0" presId="urn:microsoft.com/office/officeart/2011/layout/TabList"/>
    <dgm:cxn modelId="{E01C3F35-C999-40EC-A48E-678B1224A4E7}" srcId="{02A29264-D4B6-420F-B2C3-24891FB6D250}" destId="{A63DBCF5-8167-475A-A17C-D8900DEDB928}" srcOrd="2" destOrd="0" parTransId="{39F15BBC-2BFF-4B25-8194-D0BC765F0538}" sibTransId="{0E28F48B-BF4E-416E-AF20-3FCE43F6FC5F}"/>
    <dgm:cxn modelId="{B079425E-A677-499E-8623-7314FFAB34C1}" type="presOf" srcId="{B92B3B01-D85D-4F39-BD82-6B71159A1F9C}" destId="{8EC195AD-07D9-4086-9841-BC73839B1889}" srcOrd="0" destOrd="0" presId="urn:microsoft.com/office/officeart/2011/layout/TabList"/>
    <dgm:cxn modelId="{78301B45-2A00-4805-BFA7-72592F8739D9}" type="presOf" srcId="{4A509B40-93B3-44AB-96B7-AB432A444242}" destId="{CCBB6AA3-96B5-4FA6-8E12-0A8CC6FEE690}" srcOrd="0" destOrd="0" presId="urn:microsoft.com/office/officeart/2011/layout/TabList"/>
    <dgm:cxn modelId="{C3594A48-2AE5-4D18-A202-DF2C3A84848A}" srcId="{02A29264-D4B6-420F-B2C3-24891FB6D250}" destId="{B0CF842D-A877-4DE7-8535-E79523807213}" srcOrd="1" destOrd="0" parTransId="{9D836A48-DFF2-416A-97E0-0FE51DBF0DB5}" sibTransId="{F70DB9C0-1A0E-44D1-AF0F-EF29E1F1DABE}"/>
    <dgm:cxn modelId="{28C7D04C-A06A-406F-8F68-A1C9421B1AB4}" type="presOf" srcId="{46517A51-2F50-4511-81DE-0F0CB1B79F57}" destId="{FC780936-7624-4D7B-A85E-67EB604344E3}" srcOrd="0" destOrd="0" presId="urn:microsoft.com/office/officeart/2011/layout/TabList"/>
    <dgm:cxn modelId="{E9D25C50-90E6-4232-8362-3913C794543B}" srcId="{8766D0BE-40EB-40C8-8312-7A280854D609}" destId="{745EB665-F937-4B43-A2D2-CD2413A0E863}" srcOrd="0" destOrd="0" parTransId="{C5DEDEFB-553B-4E6F-AF3B-98E12BFFA1A4}" sibTransId="{516D48B1-2694-4D16-9A5C-106BB635F9BF}"/>
    <dgm:cxn modelId="{EFC60B56-6DFF-49FD-9D65-C45AF8966E9C}" srcId="{02A29264-D4B6-420F-B2C3-24891FB6D250}" destId="{8766D0BE-40EB-40C8-8312-7A280854D609}" srcOrd="4" destOrd="0" parTransId="{02FCDFB4-9D9F-40E5-8634-24E23D46CE89}" sibTransId="{D52F0CEF-D04B-42A8-ACDC-C9482769E907}"/>
    <dgm:cxn modelId="{05060659-A379-4D00-9FC4-70184FAEB152}" type="presOf" srcId="{953AC9FE-E3FD-4835-AF52-5B43DDB511C3}" destId="{526A2867-7E6D-408C-9962-38E6A5811CCE}" srcOrd="0" destOrd="0" presId="urn:microsoft.com/office/officeart/2011/layout/TabList"/>
    <dgm:cxn modelId="{D1B4917F-2145-4D68-B346-55404E5EFC6A}" type="presOf" srcId="{B0CF842D-A877-4DE7-8535-E79523807213}" destId="{D31CAA0D-5A8B-4A8E-9DD0-4E4E2F044146}" srcOrd="0" destOrd="0" presId="urn:microsoft.com/office/officeart/2011/layout/TabList"/>
    <dgm:cxn modelId="{FF7DA182-EB37-4BF7-9392-4A2EE20C12D5}" type="presOf" srcId="{5EE7FFEA-FA6B-4447-88B1-3F04705F72B0}" destId="{1974DF66-9CE0-4160-BE04-7244259C992D}" srcOrd="0" destOrd="0" presId="urn:microsoft.com/office/officeart/2011/layout/TabList"/>
    <dgm:cxn modelId="{F7E3508B-B363-4320-8BA9-857448ED0028}" srcId="{46517A51-2F50-4511-81DE-0F0CB1B79F57}" destId="{953AC9FE-E3FD-4835-AF52-5B43DDB511C3}" srcOrd="0" destOrd="0" parTransId="{23F0D765-2B74-4011-B07C-97E3954E1D0E}" sibTransId="{14504105-C2F9-4165-A4AE-478C859864B2}"/>
    <dgm:cxn modelId="{1B29B4A0-4643-48F8-B200-F44F2D66FE5F}" srcId="{6A5E7580-5313-4911-B4C2-545B6BD232C5}" destId="{5EE7FFEA-FA6B-4447-88B1-3F04705F72B0}" srcOrd="0" destOrd="0" parTransId="{2EF77AD2-1F47-4684-9750-662A654835CA}" sibTransId="{6F56A2F7-E1F5-4FD1-91BA-3EA1EEE22623}"/>
    <dgm:cxn modelId="{C6F288A8-14E5-4D15-9845-0E9298DDBD32}" type="presOf" srcId="{02A29264-D4B6-420F-B2C3-24891FB6D250}" destId="{3E3A1C86-9F6F-4B8E-9752-6E7F770FA0A8}" srcOrd="0" destOrd="0" presId="urn:microsoft.com/office/officeart/2011/layout/TabList"/>
    <dgm:cxn modelId="{8725DCB0-5187-49C7-A91B-95FFA079CFBC}" srcId="{A63DBCF5-8167-475A-A17C-D8900DEDB928}" destId="{B92B3B01-D85D-4F39-BD82-6B71159A1F9C}" srcOrd="0" destOrd="0" parTransId="{6B19D98D-075C-469B-BF64-CCB65E622BC4}" sibTransId="{B881A019-F88B-4803-9FA9-2DCAB1E90B49}"/>
    <dgm:cxn modelId="{DE9CBEBC-3B54-419D-AE4E-02D8C930A3F6}" type="presOf" srcId="{A63DBCF5-8167-475A-A17C-D8900DEDB928}" destId="{81888BDB-A89F-4D77-93DB-7A44361D959D}" srcOrd="0" destOrd="0" presId="urn:microsoft.com/office/officeart/2011/layout/TabList"/>
    <dgm:cxn modelId="{889616C8-FD56-49E4-A8C0-3DA368406441}" type="presOf" srcId="{8766D0BE-40EB-40C8-8312-7A280854D609}" destId="{396F6C99-B3D6-4314-89F2-0C8A859D752D}" srcOrd="0" destOrd="0" presId="urn:microsoft.com/office/officeart/2011/layout/TabList"/>
    <dgm:cxn modelId="{FCAEDCD1-4F85-4D54-B777-1F250EF57F09}" srcId="{02A29264-D4B6-420F-B2C3-24891FB6D250}" destId="{46517A51-2F50-4511-81DE-0F0CB1B79F57}" srcOrd="0" destOrd="0" parTransId="{5F270855-766F-4204-9DBC-FA8617562963}" sibTransId="{31EFF396-7582-4972-B19C-F088050D9917}"/>
    <dgm:cxn modelId="{483CFDDA-6381-4612-B1A5-459B2EBA64F7}" srcId="{B0CF842D-A877-4DE7-8535-E79523807213}" destId="{4A509B40-93B3-44AB-96B7-AB432A444242}" srcOrd="0" destOrd="0" parTransId="{98E881D5-2C77-468C-BACA-1A1DD12576D5}" sibTransId="{64695A08-6FCD-4F1C-AD2C-A1844C8E36AA}"/>
    <dgm:cxn modelId="{C86BEBFA-8254-44B2-B740-6154671115F1}" srcId="{02A29264-D4B6-420F-B2C3-24891FB6D250}" destId="{6A5E7580-5313-4911-B4C2-545B6BD232C5}" srcOrd="3" destOrd="0" parTransId="{87E81BF8-609B-4D23-B345-A083962FA602}" sibTransId="{93E353D4-C155-46E6-B658-69BDE89C67E5}"/>
    <dgm:cxn modelId="{A57398A8-8345-4736-B20A-3D28CDD488E7}" type="presParOf" srcId="{3E3A1C86-9F6F-4B8E-9752-6E7F770FA0A8}" destId="{7973F15A-12B8-4067-B1DA-7A370195B05B}" srcOrd="0" destOrd="0" presId="urn:microsoft.com/office/officeart/2011/layout/TabList"/>
    <dgm:cxn modelId="{7A031495-8DF7-4241-AD4E-F1D1BC1CC2D1}" type="presParOf" srcId="{7973F15A-12B8-4067-B1DA-7A370195B05B}" destId="{526A2867-7E6D-408C-9962-38E6A5811CCE}" srcOrd="0" destOrd="0" presId="urn:microsoft.com/office/officeart/2011/layout/TabList"/>
    <dgm:cxn modelId="{D2836FF3-A10B-4BEB-B670-3566FBC285F9}" type="presParOf" srcId="{7973F15A-12B8-4067-B1DA-7A370195B05B}" destId="{FC780936-7624-4D7B-A85E-67EB604344E3}" srcOrd="1" destOrd="0" presId="urn:microsoft.com/office/officeart/2011/layout/TabList"/>
    <dgm:cxn modelId="{BF4483E6-3F3A-4AD4-9F54-5DC187F72705}" type="presParOf" srcId="{7973F15A-12B8-4067-B1DA-7A370195B05B}" destId="{C132D9AD-4DB6-456E-9349-A44F563092C1}" srcOrd="2" destOrd="0" presId="urn:microsoft.com/office/officeart/2011/layout/TabList"/>
    <dgm:cxn modelId="{3365BAA6-07DB-4855-BB5F-1B0963B71E71}" type="presParOf" srcId="{3E3A1C86-9F6F-4B8E-9752-6E7F770FA0A8}" destId="{AE4E6ABD-4B50-4FF2-AD6F-561685302349}" srcOrd="1" destOrd="0" presId="urn:microsoft.com/office/officeart/2011/layout/TabList"/>
    <dgm:cxn modelId="{A17481A3-B671-4257-9FEE-C01C95D2203A}" type="presParOf" srcId="{3E3A1C86-9F6F-4B8E-9752-6E7F770FA0A8}" destId="{D6974076-9C68-48E5-81F3-D818C6B7B859}" srcOrd="2" destOrd="0" presId="urn:microsoft.com/office/officeart/2011/layout/TabList"/>
    <dgm:cxn modelId="{80F72EAB-9D27-4204-99D5-AAAA7083F985}" type="presParOf" srcId="{D6974076-9C68-48E5-81F3-D818C6B7B859}" destId="{CCBB6AA3-96B5-4FA6-8E12-0A8CC6FEE690}" srcOrd="0" destOrd="0" presId="urn:microsoft.com/office/officeart/2011/layout/TabList"/>
    <dgm:cxn modelId="{AB2D8C2B-790F-434E-93BB-545396DD25C4}" type="presParOf" srcId="{D6974076-9C68-48E5-81F3-D818C6B7B859}" destId="{D31CAA0D-5A8B-4A8E-9DD0-4E4E2F044146}" srcOrd="1" destOrd="0" presId="urn:microsoft.com/office/officeart/2011/layout/TabList"/>
    <dgm:cxn modelId="{FFE11A04-5F0E-4E4A-9ED9-AE880E20AAF1}" type="presParOf" srcId="{D6974076-9C68-48E5-81F3-D818C6B7B859}" destId="{0A441C57-815E-46D9-AF7A-634F385A1A9E}" srcOrd="2" destOrd="0" presId="urn:microsoft.com/office/officeart/2011/layout/TabList"/>
    <dgm:cxn modelId="{35D6BE5E-FB4F-4BEA-9DA4-470B553E5C75}" type="presParOf" srcId="{3E3A1C86-9F6F-4B8E-9752-6E7F770FA0A8}" destId="{1C29F7BF-9397-4739-B4FC-172BEE5DFD8D}" srcOrd="3" destOrd="0" presId="urn:microsoft.com/office/officeart/2011/layout/TabList"/>
    <dgm:cxn modelId="{BA10EE4A-46A0-4B0E-9083-4E97C28CD0AC}" type="presParOf" srcId="{3E3A1C86-9F6F-4B8E-9752-6E7F770FA0A8}" destId="{46055A9E-3B29-4DA5-9C49-131DDAF79F0F}" srcOrd="4" destOrd="0" presId="urn:microsoft.com/office/officeart/2011/layout/TabList"/>
    <dgm:cxn modelId="{45EA64F9-0383-4761-A8D2-8E9228B0FCF5}" type="presParOf" srcId="{46055A9E-3B29-4DA5-9C49-131DDAF79F0F}" destId="{8EC195AD-07D9-4086-9841-BC73839B1889}" srcOrd="0" destOrd="0" presId="urn:microsoft.com/office/officeart/2011/layout/TabList"/>
    <dgm:cxn modelId="{280ACEDD-080C-4789-B143-A84F97C8BA8C}" type="presParOf" srcId="{46055A9E-3B29-4DA5-9C49-131DDAF79F0F}" destId="{81888BDB-A89F-4D77-93DB-7A44361D959D}" srcOrd="1" destOrd="0" presId="urn:microsoft.com/office/officeart/2011/layout/TabList"/>
    <dgm:cxn modelId="{35073654-0AA2-4478-B24C-230F7B505ACD}" type="presParOf" srcId="{46055A9E-3B29-4DA5-9C49-131DDAF79F0F}" destId="{B4A82394-25D1-43EA-802F-76EF53EA25E7}" srcOrd="2" destOrd="0" presId="urn:microsoft.com/office/officeart/2011/layout/TabList"/>
    <dgm:cxn modelId="{D228ECAF-A9FB-414E-A36F-8E3A9DA849D6}" type="presParOf" srcId="{3E3A1C86-9F6F-4B8E-9752-6E7F770FA0A8}" destId="{6772EAFD-4642-446B-B1A4-41DFB96F22A0}" srcOrd="5" destOrd="0" presId="urn:microsoft.com/office/officeart/2011/layout/TabList"/>
    <dgm:cxn modelId="{5ABB7B5E-58D4-48BC-B533-B6B2B974422C}" type="presParOf" srcId="{3E3A1C86-9F6F-4B8E-9752-6E7F770FA0A8}" destId="{11539343-98B8-4ACD-BBD8-B725EAD72B96}" srcOrd="6" destOrd="0" presId="urn:microsoft.com/office/officeart/2011/layout/TabList"/>
    <dgm:cxn modelId="{261D535F-1744-410E-9548-D747021D545F}" type="presParOf" srcId="{11539343-98B8-4ACD-BBD8-B725EAD72B96}" destId="{1974DF66-9CE0-4160-BE04-7244259C992D}" srcOrd="0" destOrd="0" presId="urn:microsoft.com/office/officeart/2011/layout/TabList"/>
    <dgm:cxn modelId="{AB4C81D4-0784-4312-9351-6A9090A1D237}" type="presParOf" srcId="{11539343-98B8-4ACD-BBD8-B725EAD72B96}" destId="{340B5F8C-6934-4422-B0A8-45FDAFB52DA5}" srcOrd="1" destOrd="0" presId="urn:microsoft.com/office/officeart/2011/layout/TabList"/>
    <dgm:cxn modelId="{6F8D7840-6916-481E-B91D-9C0EA6089AE7}" type="presParOf" srcId="{11539343-98B8-4ACD-BBD8-B725EAD72B96}" destId="{91E29F4A-1B81-41C3-843C-C9876BA192A4}" srcOrd="2" destOrd="0" presId="urn:microsoft.com/office/officeart/2011/layout/TabList"/>
    <dgm:cxn modelId="{AC42FD21-2862-4E90-9F67-234408C98FC2}" type="presParOf" srcId="{3E3A1C86-9F6F-4B8E-9752-6E7F770FA0A8}" destId="{0A2EF1EF-7D8C-4E04-A24E-EEA27BF628B4}" srcOrd="7" destOrd="0" presId="urn:microsoft.com/office/officeart/2011/layout/TabList"/>
    <dgm:cxn modelId="{E7D5D976-B960-4203-956B-BF6B36521E70}" type="presParOf" srcId="{3E3A1C86-9F6F-4B8E-9752-6E7F770FA0A8}" destId="{CA786AB9-4F88-4841-BB38-58B9912C729A}" srcOrd="8" destOrd="0" presId="urn:microsoft.com/office/officeart/2011/layout/TabList"/>
    <dgm:cxn modelId="{8C444BD5-546C-48DB-9B44-6495339FCF70}" type="presParOf" srcId="{CA786AB9-4F88-4841-BB38-58B9912C729A}" destId="{B2566403-89D6-4B2F-91BB-1F97138FCECF}" srcOrd="0" destOrd="0" presId="urn:microsoft.com/office/officeart/2011/layout/TabList"/>
    <dgm:cxn modelId="{9917FE07-BA6F-4078-BAE1-F9116DE7FC1B}" type="presParOf" srcId="{CA786AB9-4F88-4841-BB38-58B9912C729A}" destId="{396F6C99-B3D6-4314-89F2-0C8A859D752D}" srcOrd="1" destOrd="0" presId="urn:microsoft.com/office/officeart/2011/layout/TabList"/>
    <dgm:cxn modelId="{A044F715-FFA7-4797-B175-66254EF65038}" type="presParOf" srcId="{CA786AB9-4F88-4841-BB38-58B9912C729A}" destId="{3A725C68-5119-494E-AE91-CDADFC65CAC9}"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11520"/>
          <a:ext cx="10164261" cy="57563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b="1" kern="1200" dirty="0">
              <a:effectLst>
                <a:outerShdw blurRad="38100" dist="38100" dir="2700000" algn="tl">
                  <a:srgbClr val="000000">
                    <a:alpha val="43137"/>
                  </a:srgbClr>
                </a:outerShdw>
              </a:effectLst>
            </a:rPr>
            <a:t>Date Medicale</a:t>
          </a:r>
          <a:endParaRPr lang="en-US" sz="2400" b="1" kern="1200" dirty="0">
            <a:effectLst>
              <a:outerShdw blurRad="38100" dist="38100" dir="2700000" algn="tl">
                <a:srgbClr val="000000">
                  <a:alpha val="43137"/>
                </a:srgbClr>
              </a:outerShdw>
            </a:effectLst>
          </a:endParaRPr>
        </a:p>
      </dsp:txBody>
      <dsp:txXfrm>
        <a:off x="28100" y="39620"/>
        <a:ext cx="10108061" cy="519439"/>
      </dsp:txXfrm>
    </dsp:sp>
    <dsp:sp modelId="{505E8EB2-7FB4-4BA9-84E6-DEEED66CEC51}">
      <dsp:nvSpPr>
        <dsp:cNvPr id="0" name=""/>
        <dsp:cNvSpPr/>
      </dsp:nvSpPr>
      <dsp:spPr>
        <a:xfrm>
          <a:off x="0" y="58716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ro-RO" sz="1900" b="1" kern="1200" dirty="0"/>
            <a:t>Relevanță: </a:t>
          </a:r>
          <a:r>
            <a:rPr lang="ro-RO" sz="1900" b="0" kern="1200" dirty="0"/>
            <a:t>Critice pentru asigurarea continuității îngrijirii, evitarea tratamentelor dublate și oferirea unei înțelegeri globală a nevoilor pacientului.</a:t>
          </a:r>
          <a:endParaRPr lang="en-US" sz="1900" kern="1200" dirty="0"/>
        </a:p>
      </dsp:txBody>
      <dsp:txXfrm>
        <a:off x="0" y="587160"/>
        <a:ext cx="10164261" cy="596160"/>
      </dsp:txXfrm>
    </dsp:sp>
    <dsp:sp modelId="{510C3DCC-396D-4FDF-AB77-CDF592E23393}">
      <dsp:nvSpPr>
        <dsp:cNvPr id="0" name=""/>
        <dsp:cNvSpPr/>
      </dsp:nvSpPr>
      <dsp:spPr>
        <a:xfrm>
          <a:off x="0" y="1183320"/>
          <a:ext cx="10164261" cy="575639"/>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b="1" kern="1200" dirty="0">
              <a:effectLst>
                <a:outerShdw blurRad="38100" dist="38100" dir="2700000" algn="tl">
                  <a:srgbClr val="000000">
                    <a:alpha val="43137"/>
                  </a:srgbClr>
                </a:outerShdw>
              </a:effectLst>
            </a:rPr>
            <a:t>Date Financiare</a:t>
          </a:r>
          <a:endParaRPr lang="en-US" sz="2400" b="1" kern="1200" dirty="0">
            <a:effectLst>
              <a:outerShdw blurRad="38100" dist="38100" dir="2700000" algn="tl">
                <a:srgbClr val="000000">
                  <a:alpha val="43137"/>
                </a:srgbClr>
              </a:outerShdw>
            </a:effectLst>
          </a:endParaRPr>
        </a:p>
      </dsp:txBody>
      <dsp:txXfrm>
        <a:off x="28100" y="1211420"/>
        <a:ext cx="10108061" cy="519439"/>
      </dsp:txXfrm>
    </dsp:sp>
    <dsp:sp modelId="{22125DD9-0BA8-493A-9B98-54416029028F}">
      <dsp:nvSpPr>
        <dsp:cNvPr id="0" name=""/>
        <dsp:cNvSpPr/>
      </dsp:nvSpPr>
      <dsp:spPr>
        <a:xfrm>
          <a:off x="0" y="1758960"/>
          <a:ext cx="10164261" cy="869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ro-RO" sz="1900" b="1" kern="1200" dirty="0"/>
            <a:t>Relevanță: </a:t>
          </a:r>
          <a:r>
            <a:rPr lang="ro-RO" sz="1900" kern="1200" dirty="0"/>
            <a:t>Esențiale pentru accesul pacienților la îngrijire, asigurându-se că procesele financiare sunt eficiente și că sistemele de asigurare și plată funcționează corespunzător atât pentru pacienți, cât și pentru furnizori.</a:t>
          </a:r>
          <a:endParaRPr lang="en-US" sz="1900" b="0" kern="1200" dirty="0"/>
        </a:p>
      </dsp:txBody>
      <dsp:txXfrm>
        <a:off x="0" y="1758960"/>
        <a:ext cx="10164261" cy="869400"/>
      </dsp:txXfrm>
    </dsp:sp>
    <dsp:sp modelId="{8F65AB59-BF93-4783-81F7-E872A66D55E9}">
      <dsp:nvSpPr>
        <dsp:cNvPr id="0" name=""/>
        <dsp:cNvSpPr/>
      </dsp:nvSpPr>
      <dsp:spPr>
        <a:xfrm>
          <a:off x="0" y="2628360"/>
          <a:ext cx="10164261" cy="575639"/>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b="1" kern="1200" dirty="0">
              <a:effectLst>
                <a:outerShdw blurRad="38100" dist="38100" dir="2700000" algn="tl">
                  <a:srgbClr val="000000">
                    <a:alpha val="43137"/>
                  </a:srgbClr>
                </a:outerShdw>
              </a:effectLst>
            </a:rPr>
            <a:t>Date Personale de Identificare (DPI)</a:t>
          </a:r>
          <a:endParaRPr lang="en-US" sz="2400" b="1" kern="1200" dirty="0">
            <a:effectLst>
              <a:outerShdw blurRad="38100" dist="38100" dir="2700000" algn="tl">
                <a:srgbClr val="000000">
                  <a:alpha val="43137"/>
                </a:srgbClr>
              </a:outerShdw>
            </a:effectLst>
          </a:endParaRPr>
        </a:p>
      </dsp:txBody>
      <dsp:txXfrm>
        <a:off x="28100" y="2656460"/>
        <a:ext cx="10108061" cy="519439"/>
      </dsp:txXfrm>
    </dsp:sp>
    <dsp:sp modelId="{B42FA074-F784-4D41-BE2F-5620E0FB4C95}">
      <dsp:nvSpPr>
        <dsp:cNvPr id="0" name=""/>
        <dsp:cNvSpPr/>
      </dsp:nvSpPr>
      <dsp:spPr>
        <a:xfrm>
          <a:off x="0" y="320400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ro-RO" sz="1900" b="1" kern="1200" dirty="0"/>
            <a:t>Relevanță: </a:t>
          </a:r>
          <a:r>
            <a:rPr lang="ro-RO" sz="1900" kern="1200" dirty="0"/>
            <a:t>Vitale pentru urmărirea corectă a dosarelor pacienților, menținerea informațiilor de contact și respectarea cerințelor legale.</a:t>
          </a:r>
          <a:endParaRPr lang="en-US" sz="1900" b="0" kern="1200" dirty="0"/>
        </a:p>
      </dsp:txBody>
      <dsp:txXfrm>
        <a:off x="0" y="3204000"/>
        <a:ext cx="10164261" cy="596160"/>
      </dsp:txXfrm>
    </dsp:sp>
    <dsp:sp modelId="{69043EFA-E0EB-4326-81DC-158718DE4BD9}">
      <dsp:nvSpPr>
        <dsp:cNvPr id="0" name=""/>
        <dsp:cNvSpPr/>
      </dsp:nvSpPr>
      <dsp:spPr>
        <a:xfrm>
          <a:off x="0" y="3800160"/>
          <a:ext cx="10164261" cy="57563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b="1" kern="1200" dirty="0">
              <a:effectLst>
                <a:outerShdw blurRad="38100" dist="38100" dir="2700000" algn="tl">
                  <a:srgbClr val="000000">
                    <a:alpha val="43137"/>
                  </a:srgbClr>
                </a:outerShdw>
              </a:effectLst>
            </a:rPr>
            <a:t>Date comportamentale și despre stilul de viață</a:t>
          </a:r>
          <a:endParaRPr lang="en-US" sz="2400" b="1" kern="1200" dirty="0">
            <a:effectLst>
              <a:outerShdw blurRad="38100" dist="38100" dir="2700000" algn="tl">
                <a:srgbClr val="000000">
                  <a:alpha val="43137"/>
                </a:srgbClr>
              </a:outerShdw>
            </a:effectLst>
          </a:endParaRPr>
        </a:p>
      </dsp:txBody>
      <dsp:txXfrm>
        <a:off x="28100" y="3828260"/>
        <a:ext cx="10108061" cy="519439"/>
      </dsp:txXfrm>
    </dsp:sp>
    <dsp:sp modelId="{767074E9-6AA6-45BB-9307-E3B34521388C}">
      <dsp:nvSpPr>
        <dsp:cNvPr id="0" name=""/>
        <dsp:cNvSpPr/>
      </dsp:nvSpPr>
      <dsp:spPr>
        <a:xfrm>
          <a:off x="0" y="437580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ro-RO" sz="1900" b="1" kern="1200" dirty="0"/>
            <a:t>Relevanță:</a:t>
          </a:r>
          <a:r>
            <a:rPr lang="ro-RO" sz="1900" b="0" kern="1200" dirty="0"/>
            <a:t> Foarte importante pentru îngrijirea personalizată și strategiile de prevenție, în special în gestionarea bolilor cronice, în cadrul cărora factorii de stil de viață joacă un rol semnificativ.</a:t>
          </a:r>
          <a:endParaRPr lang="en-US" sz="1900" b="0" kern="1200" dirty="0"/>
        </a:p>
      </dsp:txBody>
      <dsp:txXfrm>
        <a:off x="0" y="4375800"/>
        <a:ext cx="10164261" cy="5961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209223"/>
          <a:ext cx="9682705" cy="45571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i="0" u="none" kern="1200" dirty="0">
              <a:effectLst>
                <a:outerShdw blurRad="38100" dist="38100" dir="2700000" algn="tl">
                  <a:srgbClr val="000000">
                    <a:alpha val="43137"/>
                  </a:srgbClr>
                </a:outerShdw>
              </a:effectLst>
            </a:rPr>
            <a:t>Cadrul Normativ</a:t>
          </a:r>
          <a:endParaRPr lang="en-US" sz="1900" b="1" kern="1200" dirty="0">
            <a:effectLst>
              <a:outerShdw blurRad="38100" dist="38100" dir="2700000" algn="tl">
                <a:srgbClr val="000000">
                  <a:alpha val="43137"/>
                </a:srgbClr>
              </a:outerShdw>
            </a:effectLst>
          </a:endParaRPr>
        </a:p>
      </dsp:txBody>
      <dsp:txXfrm>
        <a:off x="22246" y="231469"/>
        <a:ext cx="9638213" cy="411223"/>
      </dsp:txXfrm>
    </dsp:sp>
    <dsp:sp modelId="{505E8EB2-7FB4-4BA9-84E6-DEEED66CEC51}">
      <dsp:nvSpPr>
        <dsp:cNvPr id="0" name=""/>
        <dsp:cNvSpPr/>
      </dsp:nvSpPr>
      <dsp:spPr>
        <a:xfrm>
          <a:off x="0" y="664938"/>
          <a:ext cx="968270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b="0" i="0" u="none" kern="1200" dirty="0"/>
            <a:t>Cadrul normativ național/regional/local este clar, actualizat, coerent și aliniat cu obiectivele prioritare pentru gestionarea bolilor cronice prin cele mai bune practici.</a:t>
          </a:r>
          <a:endParaRPr lang="en-US" sz="1500" kern="1200" dirty="0"/>
        </a:p>
      </dsp:txBody>
      <dsp:txXfrm>
        <a:off x="0" y="664938"/>
        <a:ext cx="9682705" cy="471960"/>
      </dsp:txXfrm>
    </dsp:sp>
    <dsp:sp modelId="{510C3DCC-396D-4FDF-AB77-CDF592E23393}">
      <dsp:nvSpPr>
        <dsp:cNvPr id="0" name=""/>
        <dsp:cNvSpPr/>
      </dsp:nvSpPr>
      <dsp:spPr>
        <a:xfrm>
          <a:off x="0" y="1136898"/>
          <a:ext cx="9682705" cy="45571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i="0" u="none" kern="1200" dirty="0">
              <a:effectLst>
                <a:outerShdw blurRad="38100" dist="38100" dir="2700000" algn="tl">
                  <a:srgbClr val="000000">
                    <a:alpha val="43137"/>
                  </a:srgbClr>
                </a:outerShdw>
              </a:effectLst>
            </a:rPr>
            <a:t>Guvernare și Conducere</a:t>
          </a:r>
          <a:endParaRPr lang="en-US" sz="1900" b="1" kern="1200" dirty="0">
            <a:effectLst>
              <a:outerShdw blurRad="38100" dist="38100" dir="2700000" algn="tl">
                <a:srgbClr val="000000">
                  <a:alpha val="43137"/>
                </a:srgbClr>
              </a:outerShdw>
            </a:effectLst>
          </a:endParaRPr>
        </a:p>
      </dsp:txBody>
      <dsp:txXfrm>
        <a:off x="22246" y="1159144"/>
        <a:ext cx="9638213" cy="411223"/>
      </dsp:txXfrm>
    </dsp:sp>
    <dsp:sp modelId="{22125DD9-0BA8-493A-9B98-54416029028F}">
      <dsp:nvSpPr>
        <dsp:cNvPr id="0" name=""/>
        <dsp:cNvSpPr/>
      </dsp:nvSpPr>
      <dsp:spPr>
        <a:xfrm>
          <a:off x="0" y="1592613"/>
          <a:ext cx="9682705" cy="688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b="0" i="0" u="none" kern="1200" dirty="0"/>
            <a:t>Conducerea regională/organizațională este foarte orientată spre atingerea obiectivelor prin cele mai bune practici, iar acțiunile de management și guvernare (ex. modele organizaționale, instrumente de management) sunt aliniate corespunzător.</a:t>
          </a:r>
          <a:endParaRPr lang="en-US" sz="1500" kern="1200" dirty="0"/>
        </a:p>
      </dsp:txBody>
      <dsp:txXfrm>
        <a:off x="0" y="1592613"/>
        <a:ext cx="9682705" cy="688274"/>
      </dsp:txXfrm>
    </dsp:sp>
    <dsp:sp modelId="{8F65AB59-BF93-4783-81F7-E872A66D55E9}">
      <dsp:nvSpPr>
        <dsp:cNvPr id="0" name=""/>
        <dsp:cNvSpPr/>
      </dsp:nvSpPr>
      <dsp:spPr>
        <a:xfrm>
          <a:off x="0" y="2244226"/>
          <a:ext cx="9682705" cy="45571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kern="1200" noProof="0" dirty="0">
              <a:effectLst>
                <a:outerShdw blurRad="38100" dist="38100" dir="2700000" algn="tl">
                  <a:srgbClr val="000000">
                    <a:alpha val="43137"/>
                  </a:srgbClr>
                </a:outerShdw>
              </a:effectLst>
            </a:rPr>
            <a:t>Infrastructură Tehnologică și Digitală</a:t>
          </a:r>
        </a:p>
      </dsp:txBody>
      <dsp:txXfrm>
        <a:off x="22246" y="2266472"/>
        <a:ext cx="9638213" cy="411223"/>
      </dsp:txXfrm>
    </dsp:sp>
    <dsp:sp modelId="{B42FA074-F784-4D41-BE2F-5620E0FB4C95}">
      <dsp:nvSpPr>
        <dsp:cNvPr id="0" name=""/>
        <dsp:cNvSpPr/>
      </dsp:nvSpPr>
      <dsp:spPr>
        <a:xfrm>
          <a:off x="0" y="2736603"/>
          <a:ext cx="968270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kern="1200" dirty="0"/>
            <a:t>Infrastructura, dispozitivele, tehnologiile informațiilor și comunicațiilor, dar și tehnologiile în general sunt adecvate și funcționale pentru implementarea completă a celor mai bune practici.</a:t>
          </a:r>
          <a:endParaRPr lang="en-US" sz="1500" kern="1200" dirty="0"/>
        </a:p>
      </dsp:txBody>
      <dsp:txXfrm>
        <a:off x="0" y="2736603"/>
        <a:ext cx="9682705" cy="471960"/>
      </dsp:txXfrm>
    </dsp:sp>
    <dsp:sp modelId="{69043EFA-E0EB-4326-81DC-158718DE4BD9}">
      <dsp:nvSpPr>
        <dsp:cNvPr id="0" name=""/>
        <dsp:cNvSpPr/>
      </dsp:nvSpPr>
      <dsp:spPr>
        <a:xfrm>
          <a:off x="0" y="3208563"/>
          <a:ext cx="9682705" cy="45571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kern="1200" noProof="0" dirty="0">
              <a:effectLst>
                <a:outerShdw blurRad="38100" dist="38100" dir="2700000" algn="tl">
                  <a:srgbClr val="000000">
                    <a:alpha val="43137"/>
                  </a:srgbClr>
                </a:outerShdw>
              </a:effectLst>
            </a:rPr>
            <a:t>Coordonarea proceselor</a:t>
          </a:r>
        </a:p>
      </dsp:txBody>
      <dsp:txXfrm>
        <a:off x="22246" y="3230809"/>
        <a:ext cx="9638213" cy="411223"/>
      </dsp:txXfrm>
    </dsp:sp>
    <dsp:sp modelId="{767074E9-6AA6-45BB-9307-E3B34521388C}">
      <dsp:nvSpPr>
        <dsp:cNvPr id="0" name=""/>
        <dsp:cNvSpPr/>
      </dsp:nvSpPr>
      <dsp:spPr>
        <a:xfrm>
          <a:off x="0" y="3664278"/>
          <a:ext cx="968270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kern="1200" dirty="0"/>
            <a:t>Procesele fizice, clinice și fluxurile de informații sunt clar și cuprinzător definite și gestionate, fără redundanțe sau confuzii.</a:t>
          </a:r>
          <a:endParaRPr lang="en-US" sz="1500" kern="1200" dirty="0"/>
        </a:p>
      </dsp:txBody>
      <dsp:txXfrm>
        <a:off x="0" y="3664278"/>
        <a:ext cx="9682705" cy="471960"/>
      </dsp:txXfrm>
    </dsp:sp>
    <dsp:sp modelId="{164B2F7D-83C5-46E7-B859-55CFE17C19D8}">
      <dsp:nvSpPr>
        <dsp:cNvPr id="0" name=""/>
        <dsp:cNvSpPr/>
      </dsp:nvSpPr>
      <dsp:spPr>
        <a:xfrm>
          <a:off x="0" y="4136238"/>
          <a:ext cx="9682705" cy="45571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kern="1200" noProof="0" dirty="0">
              <a:effectLst>
                <a:outerShdw blurRad="38100" dist="38100" dir="2700000" algn="tl">
                  <a:srgbClr val="000000">
                    <a:alpha val="43137"/>
                  </a:srgbClr>
                </a:outerShdw>
              </a:effectLst>
            </a:rPr>
            <a:t>Finanțare</a:t>
          </a:r>
        </a:p>
      </dsp:txBody>
      <dsp:txXfrm>
        <a:off x="22246" y="4158484"/>
        <a:ext cx="9638213" cy="411223"/>
      </dsp:txXfrm>
    </dsp:sp>
    <dsp:sp modelId="{7FF3F689-8235-4D7F-B12E-8BCEFCC64EFE}">
      <dsp:nvSpPr>
        <dsp:cNvPr id="0" name=""/>
        <dsp:cNvSpPr/>
      </dsp:nvSpPr>
      <dsp:spPr>
        <a:xfrm>
          <a:off x="0" y="4591953"/>
          <a:ext cx="968270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b="0" i="0" u="none" kern="1200" dirty="0"/>
            <a:t>Fondurile disponibile pentru implementarea celor mai bune practici sunt adecvate. Acestea pot include instrumente cheie sau de susținere pentru implementarea totală și stimulentele financiare legate de implementarea totală. </a:t>
          </a:r>
          <a:endParaRPr lang="en-US" sz="1500" kern="1200" dirty="0"/>
        </a:p>
      </dsp:txBody>
      <dsp:txXfrm>
        <a:off x="0" y="4591953"/>
        <a:ext cx="9682705" cy="471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71567"/>
          <a:ext cx="9682705" cy="45571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kern="1200" dirty="0">
              <a:effectLst>
                <a:outerShdw blurRad="38100" dist="38100" dir="2700000" algn="tl">
                  <a:srgbClr val="000000">
                    <a:alpha val="43137"/>
                  </a:srgbClr>
                </a:outerShdw>
              </a:effectLst>
            </a:rPr>
            <a:t>Metodele</a:t>
          </a:r>
          <a:r>
            <a:rPr lang="ro-RO" sz="1900" b="1" kern="1200" baseline="0" dirty="0">
              <a:effectLst>
                <a:outerShdw blurRad="38100" dist="38100" dir="2700000" algn="tl">
                  <a:srgbClr val="000000">
                    <a:alpha val="43137"/>
                  </a:srgbClr>
                </a:outerShdw>
              </a:effectLst>
            </a:rPr>
            <a:t> de Evaluare</a:t>
          </a:r>
          <a:endParaRPr lang="en-US" sz="1900" b="1" kern="1200" dirty="0">
            <a:effectLst>
              <a:outerShdw blurRad="38100" dist="38100" dir="2700000" algn="tl">
                <a:srgbClr val="000000">
                  <a:alpha val="43137"/>
                </a:srgbClr>
              </a:outerShdw>
            </a:effectLst>
          </a:endParaRPr>
        </a:p>
      </dsp:txBody>
      <dsp:txXfrm>
        <a:off x="22246" y="93813"/>
        <a:ext cx="9638213" cy="411223"/>
      </dsp:txXfrm>
    </dsp:sp>
    <dsp:sp modelId="{505E8EB2-7FB4-4BA9-84E6-DEEED66CEC51}">
      <dsp:nvSpPr>
        <dsp:cNvPr id="0" name=""/>
        <dsp:cNvSpPr/>
      </dsp:nvSpPr>
      <dsp:spPr>
        <a:xfrm>
          <a:off x="0" y="527283"/>
          <a:ext cx="9682705"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kern="1200" dirty="0"/>
            <a:t>Evaluările companiei și ale profesioniștilor iau în considerare angajamentul de a implementa cele mai bune practici.</a:t>
          </a:r>
          <a:endParaRPr lang="en-US" sz="1500" kern="1200" dirty="0"/>
        </a:p>
      </dsp:txBody>
      <dsp:txXfrm>
        <a:off x="0" y="527283"/>
        <a:ext cx="9682705" cy="314640"/>
      </dsp:txXfrm>
    </dsp:sp>
    <dsp:sp modelId="{510C3DCC-396D-4FDF-AB77-CDF592E23393}">
      <dsp:nvSpPr>
        <dsp:cNvPr id="0" name=""/>
        <dsp:cNvSpPr/>
      </dsp:nvSpPr>
      <dsp:spPr>
        <a:xfrm>
          <a:off x="0" y="841923"/>
          <a:ext cx="9682705" cy="45571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kern="1200" dirty="0">
              <a:effectLst>
                <a:outerShdw blurRad="38100" dist="38100" dir="2700000" algn="tl">
                  <a:srgbClr val="000000">
                    <a:alpha val="43137"/>
                  </a:srgbClr>
                </a:outerShdw>
              </a:effectLst>
            </a:rPr>
            <a:t>Profesioniștii</a:t>
          </a:r>
          <a:endParaRPr lang="en-US" sz="1900" b="1" kern="1200" dirty="0">
            <a:effectLst>
              <a:outerShdw blurRad="38100" dist="38100" dir="2700000" algn="tl">
                <a:srgbClr val="000000">
                  <a:alpha val="43137"/>
                </a:srgbClr>
              </a:outerShdw>
            </a:effectLst>
          </a:endParaRPr>
        </a:p>
      </dsp:txBody>
      <dsp:txXfrm>
        <a:off x="22246" y="864169"/>
        <a:ext cx="9638213" cy="411223"/>
      </dsp:txXfrm>
    </dsp:sp>
    <dsp:sp modelId="{22125DD9-0BA8-493A-9B98-54416029028F}">
      <dsp:nvSpPr>
        <dsp:cNvPr id="0" name=""/>
        <dsp:cNvSpPr/>
      </dsp:nvSpPr>
      <dsp:spPr>
        <a:xfrm>
          <a:off x="0" y="1297637"/>
          <a:ext cx="9682705" cy="688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b="0" i="0" u="none" kern="1200" dirty="0"/>
            <a:t>Profesioniștii sunt foarte dedicați și competenți în privința implementării celor mai bune practici, fără bariere în angajamentul lor, factori culturali sau aptitudini în implementarea sa. Rolurile profesionale sunt actualizate și aliniate conform noilor modalități de gestionare a bolilor cronice prin cele mai bune practici.</a:t>
          </a:r>
          <a:endParaRPr lang="en-US" sz="1500" kern="1200" dirty="0"/>
        </a:p>
      </dsp:txBody>
      <dsp:txXfrm>
        <a:off x="0" y="1297637"/>
        <a:ext cx="9682705" cy="688274"/>
      </dsp:txXfrm>
    </dsp:sp>
    <dsp:sp modelId="{8F65AB59-BF93-4783-81F7-E872A66D55E9}">
      <dsp:nvSpPr>
        <dsp:cNvPr id="0" name=""/>
        <dsp:cNvSpPr/>
      </dsp:nvSpPr>
      <dsp:spPr>
        <a:xfrm>
          <a:off x="0" y="1932447"/>
          <a:ext cx="9682705" cy="45571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it-IT" sz="1900" b="1" kern="1200" dirty="0">
              <a:effectLst>
                <a:outerShdw blurRad="38100" dist="38100" dir="2700000" algn="tl">
                  <a:srgbClr val="000000">
                    <a:alpha val="43137"/>
                  </a:srgbClr>
                </a:outerShdw>
              </a:effectLst>
            </a:rPr>
            <a:t>Utilizatori</a:t>
          </a:r>
          <a:r>
            <a:rPr lang="ro-RO" sz="1900" b="1" kern="1200" dirty="0">
              <a:effectLst>
                <a:outerShdw blurRad="38100" dist="38100" dir="2700000" algn="tl">
                  <a:srgbClr val="000000">
                    <a:alpha val="43137"/>
                  </a:srgbClr>
                </a:outerShdw>
              </a:effectLst>
            </a:rPr>
            <a:t>i</a:t>
          </a:r>
          <a:r>
            <a:rPr lang="it-IT" sz="1900" b="1" kern="1200" dirty="0">
              <a:effectLst>
                <a:outerShdw blurRad="38100" dist="38100" dir="2700000" algn="tl">
                  <a:srgbClr val="000000">
                    <a:alpha val="43137"/>
                  </a:srgbClr>
                </a:outerShdw>
              </a:effectLst>
            </a:rPr>
            <a:t> și </a:t>
          </a:r>
          <a:r>
            <a:rPr lang="ro-RO" sz="1900" b="1" kern="1200" dirty="0">
              <a:effectLst>
                <a:outerShdw blurRad="38100" dist="38100" dir="2700000" algn="tl">
                  <a:srgbClr val="000000">
                    <a:alpha val="43137"/>
                  </a:srgbClr>
                </a:outerShdw>
              </a:effectLst>
            </a:rPr>
            <a:t>P</a:t>
          </a:r>
          <a:r>
            <a:rPr lang="it-IT" sz="1900" b="1" kern="1200" dirty="0">
              <a:effectLst>
                <a:outerShdw blurRad="38100" dist="38100" dir="2700000" algn="tl">
                  <a:srgbClr val="000000">
                    <a:alpha val="43137"/>
                  </a:srgbClr>
                </a:outerShdw>
              </a:effectLst>
            </a:rPr>
            <a:t>ersoane</a:t>
          </a:r>
          <a:r>
            <a:rPr lang="ro-RO" sz="1900" b="1" kern="1200" dirty="0">
              <a:effectLst>
                <a:outerShdw blurRad="38100" dist="38100" dir="2700000" algn="tl">
                  <a:srgbClr val="000000">
                    <a:alpha val="43137"/>
                  </a:srgbClr>
                </a:outerShdw>
              </a:effectLst>
            </a:rPr>
            <a:t>le</a:t>
          </a:r>
          <a:r>
            <a:rPr lang="it-IT" sz="1900" b="1" kern="1200" dirty="0">
              <a:effectLst>
                <a:outerShdw blurRad="38100" dist="38100" dir="2700000" algn="tl">
                  <a:srgbClr val="000000">
                    <a:alpha val="43137"/>
                  </a:srgbClr>
                </a:outerShdw>
              </a:effectLst>
            </a:rPr>
            <a:t> de </a:t>
          </a:r>
          <a:r>
            <a:rPr lang="ro-RO" sz="1900" b="1" kern="1200" dirty="0">
              <a:effectLst>
                <a:outerShdw blurRad="38100" dist="38100" dir="2700000" algn="tl">
                  <a:srgbClr val="000000">
                    <a:alpha val="43137"/>
                  </a:srgbClr>
                </a:outerShdw>
              </a:effectLst>
            </a:rPr>
            <a:t>Î</a:t>
          </a:r>
          <a:r>
            <a:rPr lang="it-IT" sz="1900" b="1" kern="1200" dirty="0">
              <a:effectLst>
                <a:outerShdw blurRad="38100" dist="38100" dir="2700000" algn="tl">
                  <a:srgbClr val="000000">
                    <a:alpha val="43137"/>
                  </a:srgbClr>
                </a:outerShdw>
              </a:effectLst>
            </a:rPr>
            <a:t>ngrijire</a:t>
          </a:r>
          <a:endParaRPr lang="en-US" sz="1900" b="1" kern="1200" dirty="0">
            <a:effectLst>
              <a:outerShdw blurRad="38100" dist="38100" dir="2700000" algn="tl">
                <a:srgbClr val="000000">
                  <a:alpha val="43137"/>
                </a:srgbClr>
              </a:outerShdw>
            </a:effectLst>
          </a:endParaRPr>
        </a:p>
      </dsp:txBody>
      <dsp:txXfrm>
        <a:off x="22246" y="1954693"/>
        <a:ext cx="9638213" cy="411223"/>
      </dsp:txXfrm>
    </dsp:sp>
    <dsp:sp modelId="{B42FA074-F784-4D41-BE2F-5620E0FB4C95}">
      <dsp:nvSpPr>
        <dsp:cNvPr id="0" name=""/>
        <dsp:cNvSpPr/>
      </dsp:nvSpPr>
      <dsp:spPr>
        <a:xfrm>
          <a:off x="0" y="2441627"/>
          <a:ext cx="9682705" cy="688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rtl="0">
            <a:lnSpc>
              <a:spcPct val="90000"/>
            </a:lnSpc>
            <a:spcBef>
              <a:spcPct val="0"/>
            </a:spcBef>
            <a:spcAft>
              <a:spcPct val="20000"/>
            </a:spcAft>
            <a:buChar char="•"/>
          </a:pPr>
          <a:r>
            <a:rPr lang="ro-RO" sz="1500" b="0" i="0" u="none" kern="1200" dirty="0"/>
            <a:t>Utilizatorii și persoanele de îngrijire sunt deschise și motivate pentru a utiliza cele mai bune practici. De asemenea, sunt capabili să efectueze acțiunile necesare, fără probleme legate de „</a:t>
          </a:r>
          <a:r>
            <a:rPr lang="ro-RO" sz="1500" b="0" i="0" u="none" kern="1200" noProof="0" dirty="0"/>
            <a:t>cunoștințe în materie de sănătate</a:t>
          </a:r>
          <a:r>
            <a:rPr lang="ro-RO" sz="1500" b="0" i="0" u="none" kern="1200" dirty="0"/>
            <a:t>”, care ar putea reduce complianța. </a:t>
          </a:r>
          <a:endParaRPr lang="en-US" sz="1500" kern="1200" dirty="0"/>
        </a:p>
      </dsp:txBody>
      <dsp:txXfrm>
        <a:off x="0" y="2441627"/>
        <a:ext cx="9682705" cy="688274"/>
      </dsp:txXfrm>
    </dsp:sp>
    <dsp:sp modelId="{69043EFA-E0EB-4326-81DC-158718DE4BD9}">
      <dsp:nvSpPr>
        <dsp:cNvPr id="0" name=""/>
        <dsp:cNvSpPr/>
      </dsp:nvSpPr>
      <dsp:spPr>
        <a:xfrm>
          <a:off x="0" y="3129902"/>
          <a:ext cx="9682705" cy="45571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i="0" u="none" kern="1200" dirty="0">
              <a:effectLst>
                <a:outerShdw blurRad="38100" dist="38100" dir="2700000" algn="tl">
                  <a:srgbClr val="000000">
                    <a:alpha val="43137"/>
                  </a:srgbClr>
                </a:outerShdw>
              </a:effectLst>
            </a:rPr>
            <a:t>Relația Farmacist-Pacient</a:t>
          </a:r>
          <a:endParaRPr lang="en-US" sz="1900" b="1" kern="1200" dirty="0">
            <a:effectLst>
              <a:outerShdw blurRad="38100" dist="38100" dir="2700000" algn="tl">
                <a:srgbClr val="000000">
                  <a:alpha val="43137"/>
                </a:srgbClr>
              </a:outerShdw>
            </a:effectLst>
          </a:endParaRPr>
        </a:p>
      </dsp:txBody>
      <dsp:txXfrm>
        <a:off x="22246" y="3152148"/>
        <a:ext cx="9638213" cy="411223"/>
      </dsp:txXfrm>
    </dsp:sp>
    <dsp:sp modelId="{767074E9-6AA6-45BB-9307-E3B34521388C}">
      <dsp:nvSpPr>
        <dsp:cNvPr id="0" name=""/>
        <dsp:cNvSpPr/>
      </dsp:nvSpPr>
      <dsp:spPr>
        <a:xfrm>
          <a:off x="0" y="3585617"/>
          <a:ext cx="9682705" cy="688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b="0" i="0" u="none" kern="1200" dirty="0"/>
            <a:t>Atât profesioniștii cât și pacienții nu consideră că utilizarea celor mai bune practici îmbunătățește, sau cel puțin nu înrăutățește, încrederea între farmacist și pacient. De asemenea, ei consideră că serviciile oferite prin cele mai bune practici sunt de calitate egală sau chiar mai bună decât cele oferite anterior.</a:t>
          </a:r>
          <a:endParaRPr lang="en-US" sz="1500" kern="1200" dirty="0"/>
        </a:p>
      </dsp:txBody>
      <dsp:txXfrm>
        <a:off x="0" y="3585617"/>
        <a:ext cx="9682705" cy="688274"/>
      </dsp:txXfrm>
    </dsp:sp>
    <dsp:sp modelId="{164B2F7D-83C5-46E7-B859-55CFE17C19D8}">
      <dsp:nvSpPr>
        <dsp:cNvPr id="0" name=""/>
        <dsp:cNvSpPr/>
      </dsp:nvSpPr>
      <dsp:spPr>
        <a:xfrm>
          <a:off x="0" y="4273892"/>
          <a:ext cx="9682705" cy="45571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ro-RO" sz="1900" b="1" kern="1200" dirty="0"/>
            <a:t>Nivelul de Ambiție</a:t>
          </a:r>
          <a:endParaRPr lang="en-US" sz="1900" b="1" kern="1200" dirty="0"/>
        </a:p>
      </dsp:txBody>
      <dsp:txXfrm>
        <a:off x="22246" y="4296138"/>
        <a:ext cx="9638213" cy="411223"/>
      </dsp:txXfrm>
    </dsp:sp>
    <dsp:sp modelId="{7FF3F689-8235-4D7F-B12E-8BCEFCC64EFE}">
      <dsp:nvSpPr>
        <dsp:cNvPr id="0" name=""/>
        <dsp:cNvSpPr/>
      </dsp:nvSpPr>
      <dsp:spPr>
        <a:xfrm>
          <a:off x="0" y="4729607"/>
          <a:ext cx="968270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4130" rIns="135128" bIns="24130" numCol="1" spcCol="1270" anchor="t" anchorCtr="0">
          <a:noAutofit/>
        </a:bodyPr>
        <a:lstStyle/>
        <a:p>
          <a:pPr marL="114300" lvl="1" indent="-114300" algn="just" defTabSz="666750">
            <a:lnSpc>
              <a:spcPct val="90000"/>
            </a:lnSpc>
            <a:spcBef>
              <a:spcPct val="0"/>
            </a:spcBef>
            <a:spcAft>
              <a:spcPct val="20000"/>
            </a:spcAft>
            <a:buChar char="•"/>
          </a:pPr>
          <a:r>
            <a:rPr lang="ro-RO" sz="1500" b="0" i="0" u="none" kern="1200" dirty="0"/>
            <a:t>Cele mai bune practici sunt consolidate în baza unei viziuni pe termen lung, cu obiective strategice, vizionare și nu sunt limitate de obiectivele pe termen scurt, cu un impact social redus.</a:t>
          </a:r>
          <a:endParaRPr lang="en-US" sz="1500" kern="1200" dirty="0"/>
        </a:p>
      </dsp:txBody>
      <dsp:txXfrm>
        <a:off x="0" y="4729607"/>
        <a:ext cx="9682705" cy="4719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725C68-5119-494E-AE91-CDADFC65CAC9}">
      <dsp:nvSpPr>
        <dsp:cNvPr id="0" name=""/>
        <dsp:cNvSpPr/>
      </dsp:nvSpPr>
      <dsp:spPr>
        <a:xfrm>
          <a:off x="0" y="463732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E29F4A-1B81-41C3-843C-C9876BA192A4}">
      <dsp:nvSpPr>
        <dsp:cNvPr id="0" name=""/>
        <dsp:cNvSpPr/>
      </dsp:nvSpPr>
      <dsp:spPr>
        <a:xfrm>
          <a:off x="0" y="3701600"/>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82394-25D1-43EA-802F-76EF53EA25E7}">
      <dsp:nvSpPr>
        <dsp:cNvPr id="0" name=""/>
        <dsp:cNvSpPr/>
      </dsp:nvSpPr>
      <dsp:spPr>
        <a:xfrm>
          <a:off x="0" y="2765874"/>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441C57-815E-46D9-AF7A-634F385A1A9E}">
      <dsp:nvSpPr>
        <dsp:cNvPr id="0" name=""/>
        <dsp:cNvSpPr/>
      </dsp:nvSpPr>
      <dsp:spPr>
        <a:xfrm>
          <a:off x="0" y="183014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32D9AD-4DB6-456E-9349-A44F563092C1}">
      <dsp:nvSpPr>
        <dsp:cNvPr id="0" name=""/>
        <dsp:cNvSpPr/>
      </dsp:nvSpPr>
      <dsp:spPr>
        <a:xfrm>
          <a:off x="0" y="894421"/>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6A2867-7E6D-408C-9962-38E6A5811CCE}">
      <dsp:nvSpPr>
        <dsp:cNvPr id="0" name=""/>
        <dsp:cNvSpPr/>
      </dsp:nvSpPr>
      <dsp:spPr>
        <a:xfrm>
          <a:off x="2659760" y="325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ctr" anchorCtr="0">
          <a:noAutofit/>
        </a:bodyPr>
        <a:lstStyle/>
        <a:p>
          <a:pPr marL="0" lvl="0" indent="0" algn="l" defTabSz="933450">
            <a:lnSpc>
              <a:spcPct val="90000"/>
            </a:lnSpc>
            <a:spcBef>
              <a:spcPct val="0"/>
            </a:spcBef>
            <a:spcAft>
              <a:spcPct val="35000"/>
            </a:spcAft>
            <a:buNone/>
          </a:pPr>
          <a:r>
            <a:rPr lang="en-US" sz="2100" kern="1200" dirty="0"/>
            <a:t>...</a:t>
          </a:r>
        </a:p>
      </dsp:txBody>
      <dsp:txXfrm>
        <a:off x="2659760" y="3252"/>
        <a:ext cx="7570089" cy="891168"/>
      </dsp:txXfrm>
    </dsp:sp>
    <dsp:sp modelId="{FC780936-7624-4D7B-A85E-67EB604344E3}">
      <dsp:nvSpPr>
        <dsp:cNvPr id="0" name=""/>
        <dsp:cNvSpPr/>
      </dsp:nvSpPr>
      <dsp:spPr>
        <a:xfrm>
          <a:off x="0" y="3252"/>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ro-RO" sz="2100" b="1" i="0" u="none" kern="1200" dirty="0">
              <a:effectLst>
                <a:outerShdw blurRad="38100" dist="38100" dir="2700000" algn="tl">
                  <a:srgbClr val="000000">
                    <a:alpha val="43137"/>
                  </a:srgbClr>
                </a:outerShdw>
              </a:effectLst>
            </a:rPr>
            <a:t>Cadrul Normativ</a:t>
          </a:r>
          <a:endParaRPr lang="en-US" sz="2100" b="1" kern="1200" dirty="0"/>
        </a:p>
      </dsp:txBody>
      <dsp:txXfrm>
        <a:off x="43511" y="46763"/>
        <a:ext cx="2572739" cy="847657"/>
      </dsp:txXfrm>
    </dsp:sp>
    <dsp:sp modelId="{CCBB6AA3-96B5-4FA6-8E12-0A8CC6FEE690}">
      <dsp:nvSpPr>
        <dsp:cNvPr id="0" name=""/>
        <dsp:cNvSpPr/>
      </dsp:nvSpPr>
      <dsp:spPr>
        <a:xfrm>
          <a:off x="2659760" y="938979"/>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ctr" anchorCtr="0">
          <a:noAutofit/>
        </a:bodyPr>
        <a:lstStyle/>
        <a:p>
          <a:pPr marL="0" lvl="0" indent="0" algn="just" defTabSz="933450">
            <a:lnSpc>
              <a:spcPct val="90000"/>
            </a:lnSpc>
            <a:spcBef>
              <a:spcPct val="0"/>
            </a:spcBef>
            <a:spcAft>
              <a:spcPct val="35000"/>
            </a:spcAft>
            <a:buNone/>
          </a:pPr>
          <a:r>
            <a:rPr lang="en-US" sz="2100" kern="1200" dirty="0"/>
            <a:t>...</a:t>
          </a:r>
        </a:p>
      </dsp:txBody>
      <dsp:txXfrm>
        <a:off x="2659760" y="938979"/>
        <a:ext cx="7570089" cy="891168"/>
      </dsp:txXfrm>
    </dsp:sp>
    <dsp:sp modelId="{D31CAA0D-5A8B-4A8E-9DD0-4E4E2F044146}">
      <dsp:nvSpPr>
        <dsp:cNvPr id="0" name=""/>
        <dsp:cNvSpPr/>
      </dsp:nvSpPr>
      <dsp:spPr>
        <a:xfrm>
          <a:off x="0" y="938979"/>
          <a:ext cx="2659761" cy="891168"/>
        </a:xfrm>
        <a:prstGeom prst="round2SameRect">
          <a:avLst>
            <a:gd name="adj1" fmla="val 16670"/>
            <a:gd name="adj2" fmla="val 0"/>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ro-RO" sz="2100" b="1" i="0" u="none" kern="1200" dirty="0">
              <a:effectLst>
                <a:outerShdw blurRad="38100" dist="38100" dir="2700000" algn="tl">
                  <a:srgbClr val="000000">
                    <a:alpha val="43137"/>
                  </a:srgbClr>
                </a:outerShdw>
              </a:effectLst>
            </a:rPr>
            <a:t>Guvernare și Conducere</a:t>
          </a:r>
          <a:endParaRPr lang="en-US" sz="2100" b="1" kern="1200" dirty="0"/>
        </a:p>
      </dsp:txBody>
      <dsp:txXfrm>
        <a:off x="43511" y="982490"/>
        <a:ext cx="2572739" cy="847657"/>
      </dsp:txXfrm>
    </dsp:sp>
    <dsp:sp modelId="{8EC195AD-07D9-4086-9841-BC73839B1889}">
      <dsp:nvSpPr>
        <dsp:cNvPr id="0" name=""/>
        <dsp:cNvSpPr/>
      </dsp:nvSpPr>
      <dsp:spPr>
        <a:xfrm>
          <a:off x="2659760" y="1874705"/>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ctr" anchorCtr="0">
          <a:noAutofit/>
        </a:bodyPr>
        <a:lstStyle/>
        <a:p>
          <a:pPr marL="0" lvl="0" indent="0" algn="just" defTabSz="933450">
            <a:lnSpc>
              <a:spcPct val="90000"/>
            </a:lnSpc>
            <a:spcBef>
              <a:spcPct val="0"/>
            </a:spcBef>
            <a:spcAft>
              <a:spcPct val="35000"/>
            </a:spcAft>
            <a:buNone/>
          </a:pPr>
          <a:r>
            <a:rPr lang="en-US" sz="2100" kern="1200" dirty="0"/>
            <a:t>...</a:t>
          </a:r>
        </a:p>
      </dsp:txBody>
      <dsp:txXfrm>
        <a:off x="2659760" y="1874705"/>
        <a:ext cx="7570089" cy="891168"/>
      </dsp:txXfrm>
    </dsp:sp>
    <dsp:sp modelId="{81888BDB-A89F-4D77-93DB-7A44361D959D}">
      <dsp:nvSpPr>
        <dsp:cNvPr id="0" name=""/>
        <dsp:cNvSpPr/>
      </dsp:nvSpPr>
      <dsp:spPr>
        <a:xfrm>
          <a:off x="34284" y="1864270"/>
          <a:ext cx="2659761" cy="891168"/>
        </a:xfrm>
        <a:prstGeom prst="round2SameRect">
          <a:avLst>
            <a:gd name="adj1" fmla="val 16670"/>
            <a:gd name="adj2" fmla="val 0"/>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ro-RO" sz="2100" b="1" kern="1200" noProof="0" dirty="0">
              <a:effectLst>
                <a:outerShdw blurRad="38100" dist="38100" dir="2700000" algn="tl">
                  <a:srgbClr val="000000">
                    <a:alpha val="43137"/>
                  </a:srgbClr>
                </a:outerShdw>
              </a:effectLst>
            </a:rPr>
            <a:t>Infrastructură Tehnologică și Digitală</a:t>
          </a:r>
          <a:endParaRPr lang="en-US" sz="2100" b="1" kern="1200" dirty="0"/>
        </a:p>
      </dsp:txBody>
      <dsp:txXfrm>
        <a:off x="77795" y="1907781"/>
        <a:ext cx="2572739" cy="847657"/>
      </dsp:txXfrm>
    </dsp:sp>
    <dsp:sp modelId="{1974DF66-9CE0-4160-BE04-7244259C992D}">
      <dsp:nvSpPr>
        <dsp:cNvPr id="0" name=""/>
        <dsp:cNvSpPr/>
      </dsp:nvSpPr>
      <dsp:spPr>
        <a:xfrm>
          <a:off x="2659760" y="281043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ctr" anchorCtr="0">
          <a:noAutofit/>
        </a:bodyPr>
        <a:lstStyle/>
        <a:p>
          <a:pPr marL="0" lvl="0" indent="0" algn="just" defTabSz="933450">
            <a:lnSpc>
              <a:spcPct val="90000"/>
            </a:lnSpc>
            <a:spcBef>
              <a:spcPct val="0"/>
            </a:spcBef>
            <a:spcAft>
              <a:spcPct val="35000"/>
            </a:spcAft>
            <a:buNone/>
          </a:pPr>
          <a:r>
            <a:rPr lang="en-US" sz="2100" kern="1200" dirty="0"/>
            <a:t>...</a:t>
          </a:r>
        </a:p>
      </dsp:txBody>
      <dsp:txXfrm>
        <a:off x="2659760" y="2810432"/>
        <a:ext cx="7570089" cy="891168"/>
      </dsp:txXfrm>
    </dsp:sp>
    <dsp:sp modelId="{340B5F8C-6934-4422-B0A8-45FDAFB52DA5}">
      <dsp:nvSpPr>
        <dsp:cNvPr id="0" name=""/>
        <dsp:cNvSpPr/>
      </dsp:nvSpPr>
      <dsp:spPr>
        <a:xfrm>
          <a:off x="0" y="2810432"/>
          <a:ext cx="2659761" cy="891168"/>
        </a:xfrm>
        <a:prstGeom prst="round2SameRect">
          <a:avLst>
            <a:gd name="adj1" fmla="val 16670"/>
            <a:gd name="adj2" fmla="val 0"/>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ro-RO" sz="2100" b="1" kern="1200" noProof="0" dirty="0">
              <a:effectLst>
                <a:outerShdw blurRad="38100" dist="38100" dir="2700000" algn="tl">
                  <a:srgbClr val="000000">
                    <a:alpha val="43137"/>
                  </a:srgbClr>
                </a:outerShdw>
              </a:effectLst>
            </a:rPr>
            <a:t>Coordonarea proceselor</a:t>
          </a:r>
          <a:endParaRPr lang="en-US" sz="2100" b="1" kern="1200" dirty="0"/>
        </a:p>
      </dsp:txBody>
      <dsp:txXfrm>
        <a:off x="43511" y="2853943"/>
        <a:ext cx="2572739" cy="847657"/>
      </dsp:txXfrm>
    </dsp:sp>
    <dsp:sp modelId="{B2566403-89D6-4B2F-91BB-1F97138FCECF}">
      <dsp:nvSpPr>
        <dsp:cNvPr id="0" name=""/>
        <dsp:cNvSpPr/>
      </dsp:nvSpPr>
      <dsp:spPr>
        <a:xfrm>
          <a:off x="2659760" y="3746158"/>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ctr" anchorCtr="0">
          <a:noAutofit/>
        </a:bodyPr>
        <a:lstStyle/>
        <a:p>
          <a:pPr marL="0" lvl="0" indent="0" algn="just" defTabSz="933450">
            <a:lnSpc>
              <a:spcPct val="90000"/>
            </a:lnSpc>
            <a:spcBef>
              <a:spcPct val="0"/>
            </a:spcBef>
            <a:spcAft>
              <a:spcPct val="35000"/>
            </a:spcAft>
            <a:buNone/>
          </a:pPr>
          <a:r>
            <a:rPr lang="en-US" sz="2100" kern="1200" dirty="0"/>
            <a:t>...</a:t>
          </a:r>
        </a:p>
        <a:p>
          <a:pPr marL="0" lvl="0" indent="0" algn="just" defTabSz="933450">
            <a:lnSpc>
              <a:spcPct val="90000"/>
            </a:lnSpc>
            <a:spcBef>
              <a:spcPct val="0"/>
            </a:spcBef>
            <a:spcAft>
              <a:spcPct val="35000"/>
            </a:spcAft>
            <a:buNone/>
          </a:pPr>
          <a:endParaRPr lang="en-US" sz="2100" kern="1200" dirty="0"/>
        </a:p>
      </dsp:txBody>
      <dsp:txXfrm>
        <a:off x="2659760" y="3746158"/>
        <a:ext cx="7570089" cy="891168"/>
      </dsp:txXfrm>
    </dsp:sp>
    <dsp:sp modelId="{396F6C99-B3D6-4314-89F2-0C8A859D752D}">
      <dsp:nvSpPr>
        <dsp:cNvPr id="0" name=""/>
        <dsp:cNvSpPr/>
      </dsp:nvSpPr>
      <dsp:spPr>
        <a:xfrm>
          <a:off x="0" y="3746158"/>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ro-RO" sz="2100" b="1" kern="1200" noProof="0" dirty="0">
              <a:effectLst>
                <a:outerShdw blurRad="38100" dist="38100" dir="2700000" algn="tl">
                  <a:srgbClr val="000000">
                    <a:alpha val="43137"/>
                  </a:srgbClr>
                </a:outerShdw>
              </a:effectLst>
            </a:rPr>
            <a:t>Finanțare</a:t>
          </a:r>
          <a:endParaRPr lang="en-US" sz="2100" b="1" kern="1200" dirty="0"/>
        </a:p>
      </dsp:txBody>
      <dsp:txXfrm>
        <a:off x="43511" y="3789669"/>
        <a:ext cx="2572739" cy="84765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9136D-3761-C4EF-AA5E-3BF15D04C560}"/>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7AE377DA-4D2D-4D1C-1E0F-A71209610A5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91A3346-9B07-D58C-145F-D00D92F5A3B0}"/>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CA866E6E-22F6-D6F5-3FA2-1F943E39A6F7}"/>
              </a:ext>
            </a:extLst>
          </p:cNvPr>
          <p:cNvSpPr>
            <a:spLocks noGrp="1"/>
          </p:cNvSpPr>
          <p:nvPr>
            <p:ph type="sldNum" sz="quarter" idx="10"/>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3856006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B4E43-6E74-3C09-210A-BDA3B5B6D6C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77AF138D-998D-9E82-BB2C-71B42732481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084B27D-4E9A-2D0E-A827-689C9A177036}"/>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FFA0A189-7B83-1079-6A5F-3B8685715CA0}"/>
              </a:ext>
            </a:extLst>
          </p:cNvPr>
          <p:cNvSpPr>
            <a:spLocks noGrp="1"/>
          </p:cNvSpPr>
          <p:nvPr>
            <p:ph type="sldNum" sz="quarter" idx="10"/>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646290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C25C2-9FE8-49BA-AF9D-36DD429B3FD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AE693BF-575A-2C51-5445-1C5250A9431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A539374-C3A0-1C25-A3FD-934A9B6B6B24}"/>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D93CA00B-D705-0D41-BBF7-5F7C3F37717A}"/>
              </a:ext>
            </a:extLst>
          </p:cNvPr>
          <p:cNvSpPr>
            <a:spLocks noGrp="1"/>
          </p:cNvSpPr>
          <p:nvPr>
            <p:ph type="sldNum" sz="quarter" idx="10"/>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1408154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35144660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5" y="3397079"/>
            <a:ext cx="10799763" cy="1392237"/>
          </a:xfrm>
          <a:prstGeom prst="rect">
            <a:avLst/>
          </a:prstGeom>
        </p:spPr>
        <p:txBody>
          <a:bodyPr/>
          <a:lstStyle>
            <a:lvl1pPr algn="ctr">
              <a:defRPr sz="3751"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5" y="6672707"/>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12" y="6672706"/>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rcRect b="33195"/>
          <a:stretch>
            <a:fillRect/>
          </a:stretch>
        </p:blipFill>
        <p:spPr>
          <a:xfrm>
            <a:off x="9219431" y="2"/>
            <a:ext cx="1438485" cy="1011218"/>
          </a:xfrm>
          <a:prstGeom prst="rect">
            <a:avLst/>
          </a:prstGeom>
        </p:spPr>
      </p:pic>
      <p:grpSp>
        <p:nvGrpSpPr>
          <p:cNvPr id="6" name="Group 5">
            <a:extLst>
              <a:ext uri="{FF2B5EF4-FFF2-40B4-BE49-F238E27FC236}">
                <a16:creationId xmlns:a16="http://schemas.microsoft.com/office/drawing/2014/main" id="{AA1DB5F5-CD3F-F78E-2733-C6403F799AB0}"/>
              </a:ext>
            </a:extLst>
          </p:cNvPr>
          <p:cNvGrpSpPr/>
          <p:nvPr userDrawn="1"/>
        </p:nvGrpSpPr>
        <p:grpSpPr>
          <a:xfrm>
            <a:off x="9268256" y="873164"/>
            <a:ext cx="1389663" cy="640524"/>
            <a:chOff x="6271707" y="1483208"/>
            <a:chExt cx="1646841" cy="640524"/>
          </a:xfrm>
        </p:grpSpPr>
        <p:pic>
          <p:nvPicPr>
            <p:cNvPr id="4" name="Picture 3">
              <a:extLst>
                <a:ext uri="{FF2B5EF4-FFF2-40B4-BE49-F238E27FC236}">
                  <a16:creationId xmlns:a16="http://schemas.microsoft.com/office/drawing/2014/main" id="{6FA5349E-9C19-F3D8-2420-FB31C706002C}"/>
                </a:ext>
              </a:extLst>
            </p:cNvPr>
            <p:cNvPicPr>
              <a:picLocks noChangeAspect="1"/>
            </p:cNvPicPr>
            <p:nvPr userDrawn="1"/>
          </p:nvPicPr>
          <p:blipFill>
            <a:blip r:embed="rId4"/>
            <a:srcRect l="31830" t="45415" b="-1"/>
            <a:stretch>
              <a:fillRect/>
            </a:stretch>
          </p:blipFill>
          <p:spPr>
            <a:xfrm>
              <a:off x="6271707" y="1828800"/>
              <a:ext cx="1646841" cy="294932"/>
            </a:xfrm>
            <a:prstGeom prst="rect">
              <a:avLst/>
            </a:prstGeom>
          </p:spPr>
        </p:pic>
        <p:pic>
          <p:nvPicPr>
            <p:cNvPr id="5" name="Picture 4">
              <a:extLst>
                <a:ext uri="{FF2B5EF4-FFF2-40B4-BE49-F238E27FC236}">
                  <a16:creationId xmlns:a16="http://schemas.microsoft.com/office/drawing/2014/main" id="{FFD80E2F-4713-0FED-7F79-929CB41C954D}"/>
                </a:ext>
              </a:extLst>
            </p:cNvPr>
            <p:cNvPicPr>
              <a:picLocks noChangeAspect="1"/>
            </p:cNvPicPr>
            <p:nvPr userDrawn="1"/>
          </p:nvPicPr>
          <p:blipFill>
            <a:blip r:embed="rId4"/>
            <a:srcRect l="31830" t="-12906" r="30699" b="48944"/>
            <a:stretch>
              <a:fillRect/>
            </a:stretch>
          </p:blipFill>
          <p:spPr>
            <a:xfrm>
              <a:off x="6642512" y="1483208"/>
              <a:ext cx="905230" cy="345592"/>
            </a:xfrm>
            <a:prstGeom prst="rect">
              <a:avLst/>
            </a:prstGeom>
          </p:spPr>
        </p:pic>
      </p:grpSp>
    </p:spTree>
    <p:extLst>
      <p:ext uri="{BB962C8B-B14F-4D97-AF65-F5344CB8AC3E}">
        <p14:creationId xmlns:p14="http://schemas.microsoft.com/office/powerpoint/2010/main" val="2686123853"/>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1" y="6"/>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2" y="6"/>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9"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4"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9" y="2722496"/>
            <a:ext cx="9313863" cy="1392237"/>
          </a:xfrm>
          <a:prstGeom prst="rect">
            <a:avLst/>
          </a:prstGeom>
        </p:spPr>
        <p:txBody>
          <a:bodyPr/>
          <a:lstStyle>
            <a:lvl1pPr algn="r">
              <a:defRPr sz="3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3" y="-1"/>
            <a:ext cx="1491916" cy="1372497"/>
          </a:xfrm>
          <a:prstGeom prst="rect">
            <a:avLst/>
          </a:prstGeom>
        </p:spPr>
      </p:pic>
      <p:sp>
        <p:nvSpPr>
          <p:cNvPr id="9" name="Szöveg helye 2"/>
          <p:cNvSpPr>
            <a:spLocks noGrp="1"/>
          </p:cNvSpPr>
          <p:nvPr>
            <p:ph type="body" idx="1" hasCustomPrompt="1"/>
          </p:nvPr>
        </p:nvSpPr>
        <p:spPr>
          <a:xfrm>
            <a:off x="5246414" y="4190478"/>
            <a:ext cx="5157788" cy="1466732"/>
          </a:xfrm>
          <a:prstGeom prst="rect">
            <a:avLst/>
          </a:prstGeom>
        </p:spPr>
        <p:txBody>
          <a:bodyPr anchor="t"/>
          <a:lstStyle>
            <a:lvl1pPr marL="0" indent="0" algn="r">
              <a:lnSpc>
                <a:spcPct val="100000"/>
              </a:lnSpc>
              <a:buNone/>
              <a:defRPr sz="1800" b="1" baseline="0"/>
            </a:lvl1pPr>
            <a:lvl2pPr marL="342970" indent="0">
              <a:buNone/>
              <a:defRPr sz="1500" b="1"/>
            </a:lvl2pPr>
            <a:lvl3pPr marL="685937" indent="0">
              <a:buNone/>
              <a:defRPr sz="1350" b="1"/>
            </a:lvl3pPr>
            <a:lvl4pPr marL="1028905" indent="0">
              <a:buNone/>
              <a:defRPr sz="1200" b="1"/>
            </a:lvl4pPr>
            <a:lvl5pPr marL="1371874" indent="0">
              <a:buNone/>
              <a:defRPr sz="1200" b="1"/>
            </a:lvl5pPr>
            <a:lvl6pPr marL="1714843" indent="0">
              <a:buNone/>
              <a:defRPr sz="1200" b="1"/>
            </a:lvl6pPr>
            <a:lvl7pPr marL="2057812" indent="0">
              <a:buNone/>
              <a:defRPr sz="1200" b="1"/>
            </a:lvl7pPr>
            <a:lvl8pPr marL="2400780" indent="0">
              <a:buNone/>
              <a:defRPr sz="1200" b="1"/>
            </a:lvl8pPr>
            <a:lvl9pPr marL="2743749" indent="0">
              <a:buNone/>
              <a:defRPr sz="12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404374318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4"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72"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9" y="1088993"/>
            <a:ext cx="6541185" cy="6117465"/>
          </a:xfrm>
          <a:prstGeom prst="rect">
            <a:avLst/>
          </a:prstGeom>
        </p:spPr>
      </p:pic>
      <p:sp>
        <p:nvSpPr>
          <p:cNvPr id="22" name="Cím 1"/>
          <p:cNvSpPr>
            <a:spLocks noGrp="1"/>
          </p:cNvSpPr>
          <p:nvPr>
            <p:ph type="title" hasCustomPrompt="1"/>
          </p:nvPr>
        </p:nvSpPr>
        <p:spPr>
          <a:xfrm>
            <a:off x="1398497"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59"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5" y="421209"/>
            <a:ext cx="1817189" cy="1335568"/>
          </a:xfrm>
          <a:prstGeom prst="rect">
            <a:avLst/>
          </a:prstGeom>
        </p:spPr>
      </p:pic>
      <p:sp>
        <p:nvSpPr>
          <p:cNvPr id="4" name="Szövegdoboz 3"/>
          <p:cNvSpPr txBox="1"/>
          <p:nvPr userDrawn="1"/>
        </p:nvSpPr>
        <p:spPr>
          <a:xfrm>
            <a:off x="1219200" y="6246613"/>
            <a:ext cx="4789406" cy="507831"/>
          </a:xfrm>
          <a:prstGeom prst="rect">
            <a:avLst/>
          </a:prstGeom>
          <a:noFill/>
        </p:spPr>
        <p:txBody>
          <a:bodyPr wrap="square" rtlCol="0" anchor="ctr">
            <a:spAutoFit/>
          </a:bodyPr>
          <a:lstStyle/>
          <a:p>
            <a:pPr algn="just"/>
            <a:r>
              <a:rPr lang="hu-HU" sz="675" kern="1200" dirty="0" err="1">
                <a:solidFill>
                  <a:schemeClr val="bg1"/>
                </a:solidFill>
                <a:effectLst/>
                <a:latin typeface="Arial" panose="020B0604020202020204" pitchFamily="34" charset="0"/>
                <a:ea typeface="+mn-ea"/>
                <a:cs typeface="Arial" panose="020B0604020202020204" pitchFamily="34" charset="0"/>
              </a:rPr>
              <a:t>Funded</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by</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the</a:t>
            </a:r>
            <a:r>
              <a:rPr lang="hu-HU" sz="675" kern="1200" dirty="0">
                <a:solidFill>
                  <a:schemeClr val="bg1"/>
                </a:solidFill>
                <a:effectLst/>
                <a:latin typeface="Arial" panose="020B0604020202020204" pitchFamily="34" charset="0"/>
                <a:ea typeface="+mn-ea"/>
                <a:cs typeface="Arial" panose="020B0604020202020204" pitchFamily="34" charset="0"/>
              </a:rPr>
              <a:t> European Union. </a:t>
            </a:r>
            <a:r>
              <a:rPr lang="hu-HU" sz="675" kern="1200" dirty="0" err="1">
                <a:solidFill>
                  <a:schemeClr val="bg1"/>
                </a:solidFill>
                <a:effectLst/>
                <a:latin typeface="Arial" panose="020B0604020202020204" pitchFamily="34" charset="0"/>
                <a:ea typeface="+mn-ea"/>
                <a:cs typeface="Arial" panose="020B0604020202020204" pitchFamily="34" charset="0"/>
              </a:rPr>
              <a:t>Views</a:t>
            </a:r>
            <a:r>
              <a:rPr lang="hu-HU" sz="675" kern="1200" dirty="0">
                <a:solidFill>
                  <a:schemeClr val="bg1"/>
                </a:solidFill>
                <a:effectLst/>
                <a:latin typeface="Arial" panose="020B0604020202020204" pitchFamily="34" charset="0"/>
                <a:ea typeface="+mn-ea"/>
                <a:cs typeface="Arial" panose="020B0604020202020204" pitchFamily="34" charset="0"/>
              </a:rPr>
              <a:t> and </a:t>
            </a:r>
            <a:r>
              <a:rPr lang="hu-HU" sz="675" kern="1200" dirty="0" err="1">
                <a:solidFill>
                  <a:schemeClr val="bg1"/>
                </a:solidFill>
                <a:effectLst/>
                <a:latin typeface="Arial" panose="020B0604020202020204" pitchFamily="34" charset="0"/>
                <a:ea typeface="+mn-ea"/>
                <a:cs typeface="Arial" panose="020B0604020202020204" pitchFamily="34" charset="0"/>
              </a:rPr>
              <a:t>opinions</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expressed</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are</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however</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those</a:t>
            </a:r>
            <a:r>
              <a:rPr lang="hu-HU" sz="675" kern="1200" dirty="0">
                <a:solidFill>
                  <a:schemeClr val="bg1"/>
                </a:solidFill>
                <a:effectLst/>
                <a:latin typeface="Arial" panose="020B0604020202020204" pitchFamily="34" charset="0"/>
                <a:ea typeface="+mn-ea"/>
                <a:cs typeface="Arial" panose="020B0604020202020204" pitchFamily="34" charset="0"/>
              </a:rPr>
              <a:t> of </a:t>
            </a:r>
            <a:r>
              <a:rPr lang="hu-HU" sz="675" kern="1200" dirty="0" err="1">
                <a:solidFill>
                  <a:schemeClr val="bg1"/>
                </a:solidFill>
                <a:effectLst/>
                <a:latin typeface="Arial" panose="020B0604020202020204" pitchFamily="34" charset="0"/>
                <a:ea typeface="+mn-ea"/>
                <a:cs typeface="Arial" panose="020B0604020202020204" pitchFamily="34" charset="0"/>
              </a:rPr>
              <a:t>the</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author</a:t>
            </a:r>
            <a:r>
              <a:rPr lang="hu-HU" sz="675" kern="1200" dirty="0">
                <a:solidFill>
                  <a:schemeClr val="bg1"/>
                </a:solidFill>
                <a:effectLst/>
                <a:latin typeface="Arial" panose="020B0604020202020204" pitchFamily="34" charset="0"/>
                <a:ea typeface="+mn-ea"/>
                <a:cs typeface="Arial" panose="020B0604020202020204" pitchFamily="34" charset="0"/>
              </a:rPr>
              <a:t>(s) </a:t>
            </a:r>
            <a:r>
              <a:rPr lang="hu-HU" sz="675" kern="1200" dirty="0" err="1">
                <a:solidFill>
                  <a:schemeClr val="bg1"/>
                </a:solidFill>
                <a:effectLst/>
                <a:latin typeface="Arial" panose="020B0604020202020204" pitchFamily="34" charset="0"/>
                <a:ea typeface="+mn-ea"/>
                <a:cs typeface="Arial" panose="020B0604020202020204" pitchFamily="34" charset="0"/>
              </a:rPr>
              <a:t>only</a:t>
            </a:r>
            <a:r>
              <a:rPr lang="hu-HU" sz="675" kern="1200" dirty="0">
                <a:solidFill>
                  <a:schemeClr val="bg1"/>
                </a:solidFill>
                <a:effectLst/>
                <a:latin typeface="Arial" panose="020B0604020202020204" pitchFamily="34" charset="0"/>
                <a:ea typeface="+mn-ea"/>
                <a:cs typeface="Arial" panose="020B0604020202020204" pitchFamily="34" charset="0"/>
              </a:rPr>
              <a:t> and </a:t>
            </a:r>
            <a:r>
              <a:rPr lang="hu-HU" sz="675" kern="1200" dirty="0" err="1">
                <a:solidFill>
                  <a:schemeClr val="bg1"/>
                </a:solidFill>
                <a:effectLst/>
                <a:latin typeface="Arial" panose="020B0604020202020204" pitchFamily="34" charset="0"/>
                <a:ea typeface="+mn-ea"/>
                <a:cs typeface="Arial" panose="020B0604020202020204" pitchFamily="34" charset="0"/>
              </a:rPr>
              <a:t>do</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not</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necessarily</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reflect</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those</a:t>
            </a:r>
            <a:r>
              <a:rPr lang="hu-HU" sz="675" kern="1200" dirty="0">
                <a:solidFill>
                  <a:schemeClr val="bg1"/>
                </a:solidFill>
                <a:effectLst/>
                <a:latin typeface="Arial" panose="020B0604020202020204" pitchFamily="34" charset="0"/>
                <a:ea typeface="+mn-ea"/>
                <a:cs typeface="Arial" panose="020B0604020202020204" pitchFamily="34" charset="0"/>
              </a:rPr>
              <a:t> of </a:t>
            </a:r>
            <a:r>
              <a:rPr lang="hu-HU" sz="675" kern="1200" dirty="0" err="1">
                <a:solidFill>
                  <a:schemeClr val="bg1"/>
                </a:solidFill>
                <a:effectLst/>
                <a:latin typeface="Arial" panose="020B0604020202020204" pitchFamily="34" charset="0"/>
                <a:ea typeface="+mn-ea"/>
                <a:cs typeface="Arial" panose="020B0604020202020204" pitchFamily="34" charset="0"/>
              </a:rPr>
              <a:t>the</a:t>
            </a:r>
            <a:r>
              <a:rPr lang="hu-HU" sz="675" kern="1200" dirty="0">
                <a:solidFill>
                  <a:schemeClr val="bg1"/>
                </a:solidFill>
                <a:effectLst/>
                <a:latin typeface="Arial" panose="020B0604020202020204" pitchFamily="34" charset="0"/>
                <a:ea typeface="+mn-ea"/>
                <a:cs typeface="Arial" panose="020B0604020202020204" pitchFamily="34" charset="0"/>
              </a:rPr>
              <a:t> European Union </a:t>
            </a:r>
            <a:r>
              <a:rPr lang="hu-HU" sz="675" kern="1200" dirty="0" err="1">
                <a:solidFill>
                  <a:schemeClr val="bg1"/>
                </a:solidFill>
                <a:effectLst/>
                <a:latin typeface="Arial" panose="020B0604020202020204" pitchFamily="34" charset="0"/>
                <a:ea typeface="+mn-ea"/>
                <a:cs typeface="Arial" panose="020B0604020202020204" pitchFamily="34" charset="0"/>
              </a:rPr>
              <a:t>or</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the</a:t>
            </a:r>
            <a:r>
              <a:rPr lang="hu-HU" sz="675" kern="1200" dirty="0">
                <a:solidFill>
                  <a:schemeClr val="bg1"/>
                </a:solidFill>
                <a:effectLst/>
                <a:latin typeface="Arial" panose="020B0604020202020204" pitchFamily="34" charset="0"/>
                <a:ea typeface="+mn-ea"/>
                <a:cs typeface="Arial" panose="020B0604020202020204" pitchFamily="34" charset="0"/>
              </a:rPr>
              <a:t> Health and Digital </a:t>
            </a:r>
            <a:r>
              <a:rPr lang="hu-HU" sz="675" kern="1200" dirty="0" err="1">
                <a:solidFill>
                  <a:schemeClr val="bg1"/>
                </a:solidFill>
                <a:effectLst/>
                <a:latin typeface="Arial" panose="020B0604020202020204" pitchFamily="34" charset="0"/>
                <a:ea typeface="+mn-ea"/>
                <a:cs typeface="Arial" panose="020B0604020202020204" pitchFamily="34" charset="0"/>
              </a:rPr>
              <a:t>Executive</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Agency</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HaDEA</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Neither</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the</a:t>
            </a:r>
            <a:r>
              <a:rPr lang="hu-HU" sz="675" kern="1200" dirty="0">
                <a:solidFill>
                  <a:schemeClr val="bg1"/>
                </a:solidFill>
                <a:effectLst/>
                <a:latin typeface="Arial" panose="020B0604020202020204" pitchFamily="34" charset="0"/>
                <a:ea typeface="+mn-ea"/>
                <a:cs typeface="Arial" panose="020B0604020202020204" pitchFamily="34" charset="0"/>
              </a:rPr>
              <a:t> European Union </a:t>
            </a:r>
            <a:r>
              <a:rPr lang="hu-HU" sz="675" kern="1200" dirty="0" err="1">
                <a:solidFill>
                  <a:schemeClr val="bg1"/>
                </a:solidFill>
                <a:effectLst/>
                <a:latin typeface="Arial" panose="020B0604020202020204" pitchFamily="34" charset="0"/>
                <a:ea typeface="+mn-ea"/>
                <a:cs typeface="Arial" panose="020B0604020202020204" pitchFamily="34" charset="0"/>
              </a:rPr>
              <a:t>nor</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the</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granting</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authority</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can</a:t>
            </a:r>
            <a:r>
              <a:rPr lang="hu-HU" sz="675" kern="1200" dirty="0">
                <a:solidFill>
                  <a:schemeClr val="bg1"/>
                </a:solidFill>
                <a:effectLst/>
                <a:latin typeface="Arial" panose="020B0604020202020204" pitchFamily="34" charset="0"/>
                <a:ea typeface="+mn-ea"/>
                <a:cs typeface="Arial" panose="020B0604020202020204" pitchFamily="34" charset="0"/>
              </a:rPr>
              <a:t> be </a:t>
            </a:r>
            <a:r>
              <a:rPr lang="hu-HU" sz="675" kern="1200" dirty="0" err="1">
                <a:solidFill>
                  <a:schemeClr val="bg1"/>
                </a:solidFill>
                <a:effectLst/>
                <a:latin typeface="Arial" panose="020B0604020202020204" pitchFamily="34" charset="0"/>
                <a:ea typeface="+mn-ea"/>
                <a:cs typeface="Arial" panose="020B0604020202020204" pitchFamily="34" charset="0"/>
              </a:rPr>
              <a:t>held</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responsible</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for</a:t>
            </a:r>
            <a:r>
              <a:rPr lang="hu-HU" sz="675" kern="1200" dirty="0">
                <a:solidFill>
                  <a:schemeClr val="bg1"/>
                </a:solidFill>
                <a:effectLst/>
                <a:latin typeface="Arial" panose="020B0604020202020204" pitchFamily="34" charset="0"/>
                <a:ea typeface="+mn-ea"/>
                <a:cs typeface="Arial" panose="020B0604020202020204" pitchFamily="34" charset="0"/>
              </a:rPr>
              <a:t> </a:t>
            </a:r>
            <a:r>
              <a:rPr lang="hu-HU" sz="675" kern="1200" dirty="0" err="1">
                <a:solidFill>
                  <a:schemeClr val="bg1"/>
                </a:solidFill>
                <a:effectLst/>
                <a:latin typeface="Arial" panose="020B0604020202020204" pitchFamily="34" charset="0"/>
                <a:ea typeface="+mn-ea"/>
                <a:cs typeface="Arial" panose="020B0604020202020204" pitchFamily="34" charset="0"/>
              </a:rPr>
              <a:t>them</a:t>
            </a:r>
            <a:r>
              <a:rPr lang="hu-HU" sz="675"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675"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8" y="6129182"/>
            <a:ext cx="2382358" cy="530760"/>
          </a:xfrm>
          <a:prstGeom prst="rect">
            <a:avLst/>
          </a:prstGeom>
        </p:spPr>
      </p:pic>
    </p:spTree>
    <p:extLst>
      <p:ext uri="{BB962C8B-B14F-4D97-AF65-F5344CB8AC3E}">
        <p14:creationId xmlns:p14="http://schemas.microsoft.com/office/powerpoint/2010/main" val="245028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50735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txStyles>
    <p:titleStyle>
      <a:lvl1pPr algn="l" defTabSz="720097"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4" indent="-180024" algn="l" defTabSz="720097"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73" indent="-180024" algn="l" defTabSz="720097"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21" indent="-180024" algn="l" defTabSz="720097"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69" indent="-180024" algn="l" defTabSz="720097"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18" indent="-180024" algn="l" defTabSz="720097"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66" indent="-180024" algn="l" defTabSz="720097"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315" indent="-180024" algn="l" defTabSz="720097"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63" indent="-180024" algn="l" defTabSz="720097"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412" indent="-180024" algn="l" defTabSz="720097"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7" rtl="0" eaLnBrk="1" latinLnBrk="0" hangingPunct="1">
        <a:defRPr sz="1418" kern="1200">
          <a:solidFill>
            <a:schemeClr val="tx1"/>
          </a:solidFill>
          <a:latin typeface="+mn-lt"/>
          <a:ea typeface="+mn-ea"/>
          <a:cs typeface="+mn-cs"/>
        </a:defRPr>
      </a:lvl1pPr>
      <a:lvl2pPr marL="360049" algn="l" defTabSz="720097" rtl="0" eaLnBrk="1" latinLnBrk="0" hangingPunct="1">
        <a:defRPr sz="1418" kern="1200">
          <a:solidFill>
            <a:schemeClr val="tx1"/>
          </a:solidFill>
          <a:latin typeface="+mn-lt"/>
          <a:ea typeface="+mn-ea"/>
          <a:cs typeface="+mn-cs"/>
        </a:defRPr>
      </a:lvl2pPr>
      <a:lvl3pPr marL="720097" algn="l" defTabSz="720097" rtl="0" eaLnBrk="1" latinLnBrk="0" hangingPunct="1">
        <a:defRPr sz="1418" kern="1200">
          <a:solidFill>
            <a:schemeClr val="tx1"/>
          </a:solidFill>
          <a:latin typeface="+mn-lt"/>
          <a:ea typeface="+mn-ea"/>
          <a:cs typeface="+mn-cs"/>
        </a:defRPr>
      </a:lvl3pPr>
      <a:lvl4pPr marL="1080145" algn="l" defTabSz="720097" rtl="0" eaLnBrk="1" latinLnBrk="0" hangingPunct="1">
        <a:defRPr sz="1418" kern="1200">
          <a:solidFill>
            <a:schemeClr val="tx1"/>
          </a:solidFill>
          <a:latin typeface="+mn-lt"/>
          <a:ea typeface="+mn-ea"/>
          <a:cs typeface="+mn-cs"/>
        </a:defRPr>
      </a:lvl4pPr>
      <a:lvl5pPr marL="1440193" algn="l" defTabSz="720097" rtl="0" eaLnBrk="1" latinLnBrk="0" hangingPunct="1">
        <a:defRPr sz="1418" kern="1200">
          <a:solidFill>
            <a:schemeClr val="tx1"/>
          </a:solidFill>
          <a:latin typeface="+mn-lt"/>
          <a:ea typeface="+mn-ea"/>
          <a:cs typeface="+mn-cs"/>
        </a:defRPr>
      </a:lvl5pPr>
      <a:lvl6pPr marL="1800242" algn="l" defTabSz="720097" rtl="0" eaLnBrk="1" latinLnBrk="0" hangingPunct="1">
        <a:defRPr sz="1418" kern="1200">
          <a:solidFill>
            <a:schemeClr val="tx1"/>
          </a:solidFill>
          <a:latin typeface="+mn-lt"/>
          <a:ea typeface="+mn-ea"/>
          <a:cs typeface="+mn-cs"/>
        </a:defRPr>
      </a:lvl6pPr>
      <a:lvl7pPr marL="2160290" algn="l" defTabSz="720097" rtl="0" eaLnBrk="1" latinLnBrk="0" hangingPunct="1">
        <a:defRPr sz="1418" kern="1200">
          <a:solidFill>
            <a:schemeClr val="tx1"/>
          </a:solidFill>
          <a:latin typeface="+mn-lt"/>
          <a:ea typeface="+mn-ea"/>
          <a:cs typeface="+mn-cs"/>
        </a:defRPr>
      </a:lvl7pPr>
      <a:lvl8pPr marL="2520339" algn="l" defTabSz="720097" rtl="0" eaLnBrk="1" latinLnBrk="0" hangingPunct="1">
        <a:defRPr sz="1418" kern="1200">
          <a:solidFill>
            <a:schemeClr val="tx1"/>
          </a:solidFill>
          <a:latin typeface="+mn-lt"/>
          <a:ea typeface="+mn-ea"/>
          <a:cs typeface="+mn-cs"/>
        </a:defRPr>
      </a:lvl8pPr>
      <a:lvl9pPr marL="2880387" algn="l" defTabSz="720097"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721190" y="3178782"/>
            <a:ext cx="7357382" cy="1044264"/>
          </a:xfrm>
        </p:spPr>
        <p:txBody>
          <a:bodyPr/>
          <a:lstStyle/>
          <a:p>
            <a:r>
              <a:rPr kumimoji="0" lang="en-US"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I</a:t>
            </a:r>
            <a:r>
              <a:rPr kumimoji="0" lang="ro-RO" sz="50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mplementarea</a:t>
            </a:r>
            <a:r>
              <a:rPr kumimoji="0" lang="ro-RO" sz="5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j-cs"/>
              </a:rPr>
              <a:t> Ecosistemelor Digitale</a:t>
            </a:r>
            <a:endParaRPr lang="en-GB" dirty="0"/>
          </a:p>
        </p:txBody>
      </p:sp>
      <p:sp>
        <p:nvSpPr>
          <p:cNvPr id="4" name="Name_Surname">
            <a:extLst>
              <a:ext uri="{FF2B5EF4-FFF2-40B4-BE49-F238E27FC236}">
                <a16:creationId xmlns:a16="http://schemas.microsoft.com/office/drawing/2014/main" id="{DA7CEDAF-848D-B5D6-C115-897E245019A6}"/>
              </a:ext>
            </a:extLst>
          </p:cNvPr>
          <p:cNvSpPr txBox="1">
            <a:spLocks/>
          </p:cNvSpPr>
          <p:nvPr/>
        </p:nvSpPr>
        <p:spPr>
          <a:xfrm>
            <a:off x="1859338" y="4802029"/>
            <a:ext cx="7081085"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ro-RO" sz="3200" dirty="0">
                <a:latin typeface="Calibri"/>
                <a:ea typeface="Calibri"/>
                <a:cs typeface="Calibri"/>
                <a:sym typeface="Calibri"/>
              </a:rPr>
              <a:t>Modulul 1</a:t>
            </a:r>
            <a:endParaRPr lang="it-IT" sz="3200" b="1" dirty="0">
              <a:latin typeface="+mn-lt"/>
            </a:endParaRPr>
          </a:p>
        </p:txBody>
      </p:sp>
      <p:sp>
        <p:nvSpPr>
          <p:cNvPr id="5" name="Footer Placeholder 4">
            <a:extLst>
              <a:ext uri="{FF2B5EF4-FFF2-40B4-BE49-F238E27FC236}">
                <a16:creationId xmlns:a16="http://schemas.microsoft.com/office/drawing/2014/main" id="{185B18E3-B7C0-69DF-DCD8-186E6DBDABA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2902639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558528" y="397585"/>
            <a:ext cx="9008792" cy="69275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dirty="0">
                <a:solidFill>
                  <a:srgbClr val="1A75DB"/>
                </a:solidFill>
                <a:latin typeface="+mn-lt"/>
              </a:rPr>
              <a:t>Domeniile modelului de maturitate</a:t>
            </a:r>
            <a:endParaRPr lang="en-US" sz="4000" b="1" dirty="0">
              <a:solidFill>
                <a:srgbClr val="1A75DB"/>
              </a:solidFill>
              <a:latin typeface="+mn-lt"/>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extLst>
              <p:ext uri="{D42A27DB-BD31-4B8C-83A1-F6EECF244321}">
                <p14:modId xmlns:p14="http://schemas.microsoft.com/office/powerpoint/2010/main" val="334455943"/>
              </p:ext>
            </p:extLst>
          </p:nvPr>
        </p:nvGraphicFramePr>
        <p:xfrm>
          <a:off x="558528" y="1120140"/>
          <a:ext cx="9682705" cy="527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F15FDF1F-B188-7483-C770-3FE9B459A48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960889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F7520F-A77A-0F1F-C14F-EF3BA03FA640}"/>
            </a:ext>
          </a:extLst>
        </p:cNvPr>
        <p:cNvGrpSpPr/>
        <p:nvPr/>
      </p:nvGrpSpPr>
      <p:grpSpPr>
        <a:xfrm>
          <a:off x="0" y="0"/>
          <a:ext cx="0" cy="0"/>
          <a:chOff x="0" y="0"/>
          <a:chExt cx="0" cy="0"/>
        </a:xfrm>
      </p:grpSpPr>
      <p:sp>
        <p:nvSpPr>
          <p:cNvPr id="3" name="Cím 1">
            <a:extLst>
              <a:ext uri="{FF2B5EF4-FFF2-40B4-BE49-F238E27FC236}">
                <a16:creationId xmlns:a16="http://schemas.microsoft.com/office/drawing/2014/main" id="{85E775D0-0676-7B8C-91A2-D9A35010B23B}"/>
              </a:ext>
            </a:extLst>
          </p:cNvPr>
          <p:cNvSpPr txBox="1">
            <a:spLocks/>
          </p:cNvSpPr>
          <p:nvPr/>
        </p:nvSpPr>
        <p:spPr>
          <a:xfrm>
            <a:off x="558528" y="397585"/>
            <a:ext cx="9008792" cy="69275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000" b="1" noProof="0" dirty="0">
                <a:solidFill>
                  <a:srgbClr val="1A75DB"/>
                </a:solidFill>
                <a:latin typeface="+mn-lt"/>
              </a:rPr>
              <a:t>Domeniile</a:t>
            </a:r>
            <a:r>
              <a:rPr lang="en-US" sz="4000" b="1" dirty="0">
                <a:solidFill>
                  <a:srgbClr val="1A75DB"/>
                </a:solidFill>
                <a:latin typeface="+mn-lt"/>
              </a:rPr>
              <a:t> </a:t>
            </a:r>
            <a:r>
              <a:rPr lang="ro-RO" sz="4000" b="1" dirty="0">
                <a:solidFill>
                  <a:srgbClr val="1A75DB"/>
                </a:solidFill>
                <a:latin typeface="+mn-lt"/>
              </a:rPr>
              <a:t>modelului</a:t>
            </a:r>
            <a:r>
              <a:rPr lang="ro-RO" sz="4000" b="1" noProof="0" dirty="0">
                <a:solidFill>
                  <a:srgbClr val="1A75DB"/>
                </a:solidFill>
                <a:latin typeface="+mn-lt"/>
              </a:rPr>
              <a:t> de</a:t>
            </a:r>
            <a:r>
              <a:rPr lang="en-US" sz="4000" b="1" dirty="0">
                <a:solidFill>
                  <a:srgbClr val="1A75DB"/>
                </a:solidFill>
                <a:latin typeface="+mn-lt"/>
              </a:rPr>
              <a:t> </a:t>
            </a:r>
            <a:r>
              <a:rPr lang="ro-RO" sz="4000" b="1" noProof="0" dirty="0">
                <a:solidFill>
                  <a:srgbClr val="1A75DB"/>
                </a:solidFill>
                <a:latin typeface="+mn-lt"/>
              </a:rPr>
              <a:t>maturitate</a:t>
            </a:r>
            <a:r>
              <a:rPr lang="ro-RO" sz="4000" b="1" dirty="0">
                <a:solidFill>
                  <a:srgbClr val="1A75DB"/>
                </a:solidFill>
                <a:latin typeface="+mn-lt"/>
              </a:rPr>
              <a:t> (2)</a:t>
            </a:r>
            <a:endParaRPr lang="en-US" sz="4000" b="1" dirty="0">
              <a:solidFill>
                <a:srgbClr val="1A75DB"/>
              </a:solidFill>
              <a:latin typeface="+mn-lt"/>
            </a:endParaRPr>
          </a:p>
        </p:txBody>
      </p:sp>
      <p:graphicFrame>
        <p:nvGraphicFramePr>
          <p:cNvPr id="4" name="Diagram 3">
            <a:extLst>
              <a:ext uri="{FF2B5EF4-FFF2-40B4-BE49-F238E27FC236}">
                <a16:creationId xmlns:a16="http://schemas.microsoft.com/office/drawing/2014/main" id="{C72EBB06-7A21-A3AD-CA1C-5B99B8CC2103}"/>
              </a:ext>
            </a:extLst>
          </p:cNvPr>
          <p:cNvGraphicFramePr/>
          <p:nvPr>
            <p:extLst>
              <p:ext uri="{D42A27DB-BD31-4B8C-83A1-F6EECF244321}">
                <p14:modId xmlns:p14="http://schemas.microsoft.com/office/powerpoint/2010/main" val="3705746042"/>
              </p:ext>
            </p:extLst>
          </p:nvPr>
        </p:nvGraphicFramePr>
        <p:xfrm>
          <a:off x="558528" y="1120140"/>
          <a:ext cx="9682705" cy="527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38F7B881-AFCA-B534-C150-9183234E994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629439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4">
            <a:extLst>
              <a:ext uri="{FF2B5EF4-FFF2-40B4-BE49-F238E27FC236}">
                <a16:creationId xmlns:a16="http://schemas.microsoft.com/office/drawing/2014/main" id="{B51B0885-6C74-E0D1-0228-5F4E8132B7F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Cím 1">
            <a:extLst>
              <a:ext uri="{FF2B5EF4-FFF2-40B4-BE49-F238E27FC236}">
                <a16:creationId xmlns:a16="http://schemas.microsoft.com/office/drawing/2014/main" id="{8C67DABC-3D4C-295E-3887-A245DE5A260F}"/>
              </a:ext>
            </a:extLst>
          </p:cNvPr>
          <p:cNvSpPr txBox="1">
            <a:spLocks/>
          </p:cNvSpPr>
          <p:nvPr/>
        </p:nvSpPr>
        <p:spPr>
          <a:xfrm>
            <a:off x="361116" y="323099"/>
            <a:ext cx="9637314" cy="60114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3600" b="1" dirty="0">
                <a:solidFill>
                  <a:srgbClr val="1A75DB"/>
                </a:solidFill>
                <a:latin typeface="+mn-lt"/>
              </a:rPr>
              <a:t>Popularea Modelului de Maturitate – Grup</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EC79F025-63B1-BE47-3BA8-AC3197A0ABBF}"/>
              </a:ext>
            </a:extLst>
          </p:cNvPr>
          <p:cNvGraphicFramePr/>
          <p:nvPr>
            <p:extLst>
              <p:ext uri="{D42A27DB-BD31-4B8C-83A1-F6EECF244321}">
                <p14:modId xmlns:p14="http://schemas.microsoft.com/office/powerpoint/2010/main" val="135426134"/>
              </p:ext>
            </p:extLst>
          </p:nvPr>
        </p:nvGraphicFramePr>
        <p:xfrm>
          <a:off x="262890" y="1634490"/>
          <a:ext cx="10229850" cy="4640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a:extLst>
              <a:ext uri="{FF2B5EF4-FFF2-40B4-BE49-F238E27FC236}">
                <a16:creationId xmlns:a16="http://schemas.microsoft.com/office/drawing/2014/main" id="{A7887E13-AD71-1178-913D-6DD4781CD0E0}"/>
              </a:ext>
            </a:extLst>
          </p:cNvPr>
          <p:cNvSpPr>
            <a:spLocks noGrp="1"/>
          </p:cNvSpPr>
          <p:nvPr>
            <p:ph sz="half" idx="1"/>
          </p:nvPr>
        </p:nvSpPr>
        <p:spPr>
          <a:xfrm>
            <a:off x="352727" y="1040801"/>
            <a:ext cx="9685900" cy="494381"/>
          </a:xfrm>
        </p:spPr>
        <p:txBody>
          <a:bodyPr/>
          <a:lstStyle/>
          <a:p>
            <a:pPr marL="0" indent="0">
              <a:buNone/>
            </a:pPr>
            <a:r>
              <a:rPr lang="ro-RO" sz="1800" dirty="0">
                <a:effectLst/>
                <a:latin typeface="Aptos" panose="020B0004020202020204" pitchFamily="34" charset="0"/>
                <a:ea typeface="Aptos" panose="020B0004020202020204" pitchFamily="34" charset="0"/>
                <a:cs typeface="Aptos" panose="020B0004020202020204" pitchFamily="34" charset="0"/>
              </a:rPr>
              <a:t>Pentru fiecare dintre domeniile conceptuale enumerate mai jos, vă rugăm să identificați cel puțin două elemente definitorii.</a:t>
            </a:r>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it-IT" sz="18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933315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6B0554-30D4-AC6E-FDEB-EA054F8DA66C}"/>
              </a:ext>
            </a:extLst>
          </p:cNvPr>
          <p:cNvSpPr>
            <a:spLocks noGrp="1"/>
          </p:cNvSpPr>
          <p:nvPr>
            <p:ph type="title"/>
          </p:nvPr>
        </p:nvSpPr>
        <p:spPr/>
        <p:txBody>
          <a:bodyPr/>
          <a:lstStyle/>
          <a:p>
            <a:r>
              <a:rPr lang="ro-RO" dirty="0"/>
              <a:t>Sfârșitul unității de învățare</a:t>
            </a:r>
          </a:p>
        </p:txBody>
      </p:sp>
    </p:spTree>
    <p:extLst>
      <p:ext uri="{BB962C8B-B14F-4D97-AF65-F5344CB8AC3E}">
        <p14:creationId xmlns:p14="http://schemas.microsoft.com/office/powerpoint/2010/main" val="2080289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556931" y="2101990"/>
            <a:ext cx="9685900" cy="3771188"/>
          </a:xfrm>
        </p:spPr>
        <p:txBody>
          <a:bodyPr/>
          <a:lstStyle/>
          <a:p>
            <a:pPr marL="0" indent="0">
              <a:buNone/>
            </a:pPr>
            <a:r>
              <a:rPr lang="ro-RO" b="1" dirty="0"/>
              <a:t>Ce este un Ecosistem Digital?</a:t>
            </a:r>
            <a:endParaRPr lang="en-US" dirty="0"/>
          </a:p>
          <a:p>
            <a:pPr>
              <a:buFont typeface="Arial" panose="020B0604020202020204" pitchFamily="34" charset="0"/>
              <a:buChar char="•"/>
            </a:pPr>
            <a:r>
              <a:rPr lang="ro-RO" dirty="0"/>
              <a:t>În domeniul sănătății, un ecosistem digital se referă la un mediu de rețea informatizată în care diferite părți interesate–pacienți, furnizori de servicii de sănătate, sisteme de suport și altele–sunt interconectate prin platforme și instrumente digitale. </a:t>
            </a:r>
          </a:p>
          <a:p>
            <a:pPr>
              <a:buFont typeface="Arial" panose="020B0604020202020204" pitchFamily="34" charset="0"/>
              <a:buChar char="•"/>
            </a:pPr>
            <a:r>
              <a:rPr lang="ro-RO" dirty="0"/>
              <a:t>Aceste ecosisteme facilitează </a:t>
            </a:r>
            <a:r>
              <a:rPr lang="ro-RO" b="1" dirty="0"/>
              <a:t>schimbul de informații</a:t>
            </a:r>
            <a:r>
              <a:rPr lang="ro-RO" dirty="0"/>
              <a:t> pe mai multe niveluri, permițând o abordare comprehensivă a îngrijirii pacienților.</a:t>
            </a:r>
            <a:endParaRPr lang="en-US" dirty="0"/>
          </a:p>
        </p:txBody>
      </p:sp>
      <p:sp>
        <p:nvSpPr>
          <p:cNvPr id="4" name="Cím 1"/>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400" b="1" dirty="0">
                <a:solidFill>
                  <a:schemeClr val="bg1"/>
                </a:solidFill>
                <a:effectLst>
                  <a:outerShdw blurRad="38100" dist="38100" dir="2700000" algn="tl">
                    <a:srgbClr val="000000">
                      <a:alpha val="43137"/>
                    </a:srgbClr>
                  </a:outerShdw>
                </a:effectLst>
                <a:latin typeface="+mn-lt"/>
              </a:rPr>
              <a:t>Introducere</a:t>
            </a:r>
            <a:endParaRPr lang="en-GB" sz="4400" b="1" dirty="0">
              <a:solidFill>
                <a:schemeClr val="bg1"/>
              </a:solidFill>
              <a:effectLst>
                <a:outerShdw blurRad="38100" dist="38100" dir="2700000" algn="tl">
                  <a:srgbClr val="000000">
                    <a:alpha val="43137"/>
                  </a:srgbClr>
                </a:outerShdw>
              </a:effectLst>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710520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FA34B-088C-4676-BDA0-A5DE7A0193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50EEB9-4562-C69B-1200-DC8DB6F635F1}"/>
              </a:ext>
            </a:extLst>
          </p:cNvPr>
          <p:cNvSpPr>
            <a:spLocks noGrp="1"/>
          </p:cNvSpPr>
          <p:nvPr>
            <p:ph sz="half" idx="1"/>
          </p:nvPr>
        </p:nvSpPr>
        <p:spPr>
          <a:xfrm>
            <a:off x="556931" y="1203903"/>
            <a:ext cx="9685900" cy="3771188"/>
          </a:xfrm>
        </p:spPr>
        <p:txBody>
          <a:bodyPr/>
          <a:lstStyle/>
          <a:p>
            <a:pPr marL="0" indent="0">
              <a:buNone/>
            </a:pPr>
            <a:r>
              <a:rPr lang="ro-RO" b="1" dirty="0"/>
              <a:t>Scopul Ecosistemelor Digitale</a:t>
            </a:r>
            <a:endParaRPr lang="en-US" dirty="0"/>
          </a:p>
          <a:p>
            <a:pPr>
              <a:buFont typeface="Arial" panose="020B0604020202020204" pitchFamily="34" charset="0"/>
              <a:buChar char="•"/>
            </a:pPr>
            <a:r>
              <a:rPr lang="ro-RO" dirty="0"/>
              <a:t>Ecosistemele Digitale în domeniul sănătății sunt concepute pentru a crea trasee </a:t>
            </a:r>
            <a:r>
              <a:rPr lang="ro-RO" b="1" dirty="0"/>
              <a:t>centrate pe pacient și orientate spre proximitate</a:t>
            </a:r>
            <a:r>
              <a:rPr lang="ro-RO" dirty="0"/>
              <a:t>.</a:t>
            </a:r>
            <a:endParaRPr lang="en-US" dirty="0"/>
          </a:p>
          <a:p>
            <a:pPr>
              <a:buFont typeface="Arial" panose="020B0604020202020204" pitchFamily="34" charset="0"/>
              <a:buChar char="•"/>
            </a:pPr>
            <a:r>
              <a:rPr lang="ro-RO" dirty="0"/>
              <a:t>Înseamnă organizarea serviciilor de sănătate aproape de locuințele pacienților, adesea permițând îngrijirea de la domiciliu, importantă pentru gestionarea patologiilor cronice și complexe.</a:t>
            </a:r>
            <a:endParaRPr lang="en-US" dirty="0"/>
          </a:p>
          <a:p>
            <a:pPr>
              <a:buFont typeface="Arial" panose="020B0604020202020204" pitchFamily="34" charset="0"/>
              <a:buChar char="•"/>
            </a:pPr>
            <a:r>
              <a:rPr lang="ro-RO" dirty="0"/>
              <a:t>Scopul este de a asigura o </a:t>
            </a:r>
            <a:r>
              <a:rPr lang="ro-RO" b="1" dirty="0"/>
              <a:t>îngrijire continuă și coordonată</a:t>
            </a:r>
            <a:r>
              <a:rPr lang="ro-RO" dirty="0"/>
              <a:t>, care se adaptează nevoilor individuale ale pacientului și care încurajează o implicare mai mare a acestuia în gestionarea propriei sănătăți.</a:t>
            </a:r>
            <a:endParaRPr lang="en-US" dirty="0"/>
          </a:p>
        </p:txBody>
      </p:sp>
      <p:sp>
        <p:nvSpPr>
          <p:cNvPr id="2" name="Footer Placeholder 4">
            <a:extLst>
              <a:ext uri="{FF2B5EF4-FFF2-40B4-BE49-F238E27FC236}">
                <a16:creationId xmlns:a16="http://schemas.microsoft.com/office/drawing/2014/main" id="{11348E7F-D845-C348-2D50-68D10890AAE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ím 1">
            <a:extLst>
              <a:ext uri="{FF2B5EF4-FFF2-40B4-BE49-F238E27FC236}">
                <a16:creationId xmlns:a16="http://schemas.microsoft.com/office/drawing/2014/main" id="{1A0A4D39-FD38-D175-F797-D175ADD80D21}"/>
              </a:ext>
            </a:extLst>
          </p:cNvPr>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ro-RO" sz="4400" b="1" dirty="0">
                <a:solidFill>
                  <a:schemeClr val="bg1"/>
                </a:solidFill>
                <a:effectLst>
                  <a:outerShdw blurRad="38100" dist="38100" dir="2700000" algn="tl">
                    <a:srgbClr val="000000">
                      <a:alpha val="43137"/>
                    </a:srgbClr>
                  </a:outerShdw>
                </a:effectLst>
                <a:latin typeface="+mn-lt"/>
              </a:rPr>
              <a:t>Introducere</a:t>
            </a:r>
            <a:endParaRPr lang="en-GB" sz="44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986886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625283" y="776270"/>
            <a:ext cx="4517380" cy="784586"/>
          </a:xfrm>
        </p:spPr>
        <p:txBody>
          <a:bodyPr/>
          <a:lstStyle/>
          <a:p>
            <a:pPr algn="ctr"/>
            <a:r>
              <a:rPr lang="ro-RO" b="1" dirty="0">
                <a:solidFill>
                  <a:schemeClr val="bg1"/>
                </a:solidFill>
                <a:effectLst>
                  <a:outerShdw blurRad="38100" dist="38100" dir="2700000" algn="tl">
                    <a:srgbClr val="000000">
                      <a:alpha val="43137"/>
                    </a:srgbClr>
                  </a:outerShdw>
                </a:effectLst>
              </a:rPr>
              <a:t>Importanța Infrastructurilor Informatice</a:t>
            </a:r>
            <a:endParaRPr lang="en-GB" b="1" dirty="0">
              <a:solidFill>
                <a:schemeClr val="bg1"/>
              </a:solidFill>
              <a:effectLst>
                <a:outerShdw blurRad="38100" dist="38100" dir="2700000" algn="tl">
                  <a:srgbClr val="000000">
                    <a:alpha val="43137"/>
                  </a:srgbClr>
                </a:outerShdw>
              </a:effectLst>
            </a:endParaRPr>
          </a:p>
        </p:txBody>
      </p:sp>
      <p:sp>
        <p:nvSpPr>
          <p:cNvPr id="3" name="Tartalom helye 2"/>
          <p:cNvSpPr>
            <a:spLocks noGrp="1"/>
          </p:cNvSpPr>
          <p:nvPr>
            <p:ph sz="half" idx="1"/>
          </p:nvPr>
        </p:nvSpPr>
        <p:spPr>
          <a:xfrm>
            <a:off x="556931" y="1701620"/>
            <a:ext cx="9685900" cy="4534774"/>
          </a:xfrm>
        </p:spPr>
        <p:txBody>
          <a:bodyPr/>
          <a:lstStyle/>
          <a:p>
            <a:pPr marL="0" indent="0">
              <a:buNone/>
            </a:pPr>
            <a:r>
              <a:rPr lang="ro-RO" b="1" dirty="0"/>
              <a:t>Rolul Sistemelor Informatice</a:t>
            </a:r>
            <a:endParaRPr lang="en-US" dirty="0"/>
          </a:p>
          <a:p>
            <a:pPr>
              <a:buFont typeface="Arial" panose="020B0604020202020204" pitchFamily="34" charset="0"/>
              <a:buChar char="•"/>
            </a:pPr>
            <a:r>
              <a:rPr lang="ro-RO" dirty="0"/>
              <a:t>Pentru ca un ecosistem digital să funcționeze eficient, acesta trebuie susținut de o </a:t>
            </a:r>
            <a:r>
              <a:rPr lang="ro-RO" b="1" dirty="0"/>
              <a:t>infrastructură informatică</a:t>
            </a:r>
            <a:r>
              <a:rPr lang="ro-RO" dirty="0"/>
              <a:t> robustă. </a:t>
            </a:r>
            <a:endParaRPr lang="en-US" dirty="0"/>
          </a:p>
          <a:p>
            <a:pPr>
              <a:buFont typeface="Arial" panose="020B0604020202020204" pitchFamily="34" charset="0"/>
              <a:buChar char="•"/>
            </a:pPr>
            <a:r>
              <a:rPr lang="ro-RO" dirty="0"/>
              <a:t>Sistemele informatice stau la baza ecosistemelor digitale, permițându-le să:</a:t>
            </a:r>
            <a:endParaRPr lang="en-US" dirty="0"/>
          </a:p>
          <a:p>
            <a:pPr marL="742950" lvl="1" indent="-285750">
              <a:buFont typeface="Arial" panose="020B0604020202020204" pitchFamily="34" charset="0"/>
              <a:buChar char="•"/>
            </a:pPr>
            <a:r>
              <a:rPr lang="ro-RO" b="1" dirty="0"/>
              <a:t>Integreze date </a:t>
            </a:r>
            <a:r>
              <a:rPr lang="ro-RO" dirty="0"/>
              <a:t>de-a lungul diferitelor platforme, garantând circularea informațiilor între diverși furnizori de servicii de sănătate, alte servicii și domenii.</a:t>
            </a:r>
            <a:r>
              <a:rPr lang="en-US" b="1" dirty="0"/>
              <a:t> </a:t>
            </a:r>
            <a:endParaRPr lang="ro-RO" b="1" dirty="0"/>
          </a:p>
          <a:p>
            <a:pPr marL="742950" lvl="1" indent="-285750">
              <a:buFont typeface="Arial" panose="020B0604020202020204" pitchFamily="34" charset="0"/>
              <a:buChar char="•"/>
            </a:pPr>
            <a:r>
              <a:rPr lang="ro-RO" b="1" dirty="0"/>
              <a:t>Susțină schimbul de date în timp real</a:t>
            </a:r>
            <a:r>
              <a:rPr lang="ro-RO" dirty="0"/>
              <a:t>, asigurând accesul profesioniștilor din domeniul sănătății la informații actualizate ale pacienților astfel încât luarea deciziilor să aibă loc cu exactitate și la timp.</a:t>
            </a:r>
            <a:endParaRPr lang="en-US" dirty="0"/>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84514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6D420-CA94-A56A-D807-FF04FBFA797B}"/>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2C559D1E-48B1-642E-7F7A-2CFCAD5CCC07}"/>
              </a:ext>
            </a:extLst>
          </p:cNvPr>
          <p:cNvSpPr>
            <a:spLocks noGrp="1"/>
          </p:cNvSpPr>
          <p:nvPr>
            <p:ph sz="half" idx="1"/>
          </p:nvPr>
        </p:nvSpPr>
        <p:spPr>
          <a:xfrm>
            <a:off x="556931" y="1701620"/>
            <a:ext cx="9685900" cy="4534774"/>
          </a:xfrm>
        </p:spPr>
        <p:txBody>
          <a:bodyPr/>
          <a:lstStyle/>
          <a:p>
            <a:pPr marL="0" indent="0">
              <a:buNone/>
            </a:pPr>
            <a:r>
              <a:rPr lang="ro-RO" b="1" dirty="0"/>
              <a:t>Beneficiile Asistenței Informatice</a:t>
            </a:r>
            <a:endParaRPr lang="en-US" dirty="0"/>
          </a:p>
          <a:p>
            <a:pPr>
              <a:buFont typeface="Arial" panose="020B0604020202020204" pitchFamily="34" charset="0"/>
              <a:buChar char="•"/>
            </a:pPr>
            <a:r>
              <a:rPr lang="ro-RO" dirty="0"/>
              <a:t>Cu un puternic fundament informatic, ecosistemele digitale (ED) pot trimite informații mult mai rapid și într-un mod mult mai credibil către clinicieni. De asemenea, ED pot susține fluxuri de lucru continue și să îmbunătățească experiențele pacienților prin reducerea întârzierilor și a erorilor în schimbul de date.</a:t>
            </a:r>
            <a:endParaRPr lang="en-US" dirty="0"/>
          </a:p>
          <a:p>
            <a:pPr>
              <a:buFont typeface="Arial" panose="020B0604020202020204" pitchFamily="34" charset="0"/>
              <a:buChar char="•"/>
            </a:pPr>
            <a:r>
              <a:rPr lang="ro-RO" dirty="0"/>
              <a:t>În plus, sistemele informatice joacă un rol important în standardizarea structurilor de date, favorizând atingerea interoperabilității în cadrul ecosistemului.</a:t>
            </a:r>
            <a:endParaRPr lang="en-US" dirty="0"/>
          </a:p>
        </p:txBody>
      </p:sp>
      <p:sp>
        <p:nvSpPr>
          <p:cNvPr id="4" name="Footer Placeholder 4">
            <a:extLst>
              <a:ext uri="{FF2B5EF4-FFF2-40B4-BE49-F238E27FC236}">
                <a16:creationId xmlns:a16="http://schemas.microsoft.com/office/drawing/2014/main" id="{01015846-AD1F-02D6-3B99-2CBD6309AF3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7" name="Cím 1">
            <a:extLst>
              <a:ext uri="{FF2B5EF4-FFF2-40B4-BE49-F238E27FC236}">
                <a16:creationId xmlns:a16="http://schemas.microsoft.com/office/drawing/2014/main" id="{14ED8C65-3418-38D6-911A-DDE546D03511}"/>
              </a:ext>
            </a:extLst>
          </p:cNvPr>
          <p:cNvSpPr>
            <a:spLocks noGrp="1"/>
          </p:cNvSpPr>
          <p:nvPr>
            <p:ph type="title"/>
          </p:nvPr>
        </p:nvSpPr>
        <p:spPr>
          <a:xfrm>
            <a:off x="6625283" y="776270"/>
            <a:ext cx="4517380" cy="784586"/>
          </a:xfrm>
        </p:spPr>
        <p:txBody>
          <a:bodyPr/>
          <a:lstStyle/>
          <a:p>
            <a:pPr algn="ctr"/>
            <a:r>
              <a:rPr lang="ro-RO" b="1" dirty="0">
                <a:solidFill>
                  <a:schemeClr val="bg1"/>
                </a:solidFill>
                <a:effectLst>
                  <a:outerShdw blurRad="38100" dist="38100" dir="2700000" algn="tl">
                    <a:srgbClr val="000000">
                      <a:alpha val="43137"/>
                    </a:srgbClr>
                  </a:outerShdw>
                </a:effectLst>
              </a:rPr>
              <a:t>Importanța Infrastructurilor Informatice</a:t>
            </a:r>
            <a:endParaRPr lang="en-GB"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87703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B972CB-814A-5AB8-DB43-271FE5CF3113}"/>
              </a:ext>
            </a:extLst>
          </p:cNvPr>
          <p:cNvSpPr>
            <a:spLocks noGrp="1"/>
          </p:cNvSpPr>
          <p:nvPr>
            <p:ph type="title"/>
          </p:nvPr>
        </p:nvSpPr>
        <p:spPr>
          <a:xfrm>
            <a:off x="6600296" y="-537634"/>
            <a:ext cx="4199467" cy="1761067"/>
          </a:xfrm>
        </p:spPr>
        <p:txBody>
          <a:bodyPr anchor="b">
            <a:normAutofit/>
          </a:bodyPr>
          <a:lstStyle/>
          <a:p>
            <a:pPr algn="ctr"/>
            <a:r>
              <a:rPr lang="ro-RO" b="1" dirty="0">
                <a:solidFill>
                  <a:schemeClr val="bg1"/>
                </a:solidFill>
                <a:effectLst>
                  <a:outerShdw blurRad="38100" dist="38100" dir="2700000" algn="tl">
                    <a:srgbClr val="000000">
                      <a:alpha val="43137"/>
                    </a:srgbClr>
                  </a:outerShdw>
                </a:effectLst>
              </a:rPr>
              <a:t>Cine face parte </a:t>
            </a:r>
            <a:br>
              <a:rPr lang="ro-RO" b="1" dirty="0">
                <a:solidFill>
                  <a:schemeClr val="bg1"/>
                </a:solidFill>
                <a:effectLst>
                  <a:outerShdw blurRad="38100" dist="38100" dir="2700000" algn="tl">
                    <a:srgbClr val="000000">
                      <a:alpha val="43137"/>
                    </a:srgbClr>
                  </a:outerShdw>
                </a:effectLst>
              </a:rPr>
            </a:br>
            <a:r>
              <a:rPr lang="ro-RO" b="1" dirty="0">
                <a:solidFill>
                  <a:schemeClr val="bg1"/>
                </a:solidFill>
                <a:effectLst>
                  <a:outerShdw blurRad="38100" dist="38100" dir="2700000" algn="tl">
                    <a:srgbClr val="000000">
                      <a:alpha val="43137"/>
                    </a:srgbClr>
                  </a:outerShdw>
                </a:effectLst>
              </a:rPr>
              <a:t>dintr-un ED?</a:t>
            </a:r>
            <a:endParaRPr lang="it-IT" b="1" dirty="0">
              <a:solidFill>
                <a:schemeClr val="bg1"/>
              </a:solidFill>
              <a:effectLst>
                <a:outerShdw blurRad="38100" dist="38100" dir="2700000" algn="tl">
                  <a:srgbClr val="000000">
                    <a:alpha val="43137"/>
                  </a:srgbClr>
                </a:outerShdw>
              </a:effectLst>
            </a:endParaRPr>
          </a:p>
        </p:txBody>
      </p:sp>
      <p:pic>
        <p:nvPicPr>
          <p:cNvPr id="4" name="Segnaposto contenuto 3">
            <a:extLst>
              <a:ext uri="{FF2B5EF4-FFF2-40B4-BE49-F238E27FC236}">
                <a16:creationId xmlns:a16="http://schemas.microsoft.com/office/drawing/2014/main" id="{1D4B40EB-0785-856E-7BC0-0024C6662C9E}"/>
              </a:ext>
            </a:extLst>
          </p:cNvPr>
          <p:cNvPicPr>
            <a:picLocks noGrp="1" noChangeAspect="1"/>
          </p:cNvPicPr>
          <p:nvPr>
            <p:ph sz="half" idx="1"/>
          </p:nvPr>
        </p:nvPicPr>
        <p:blipFill>
          <a:blip r:embed="rId2"/>
          <a:srcRect l="1559" r="5607" b="-3"/>
          <a:stretch/>
        </p:blipFill>
        <p:spPr>
          <a:xfrm>
            <a:off x="184096" y="2208507"/>
            <a:ext cx="4680763" cy="3771188"/>
          </a:xfrm>
          <a:prstGeom prst="rect">
            <a:avLst/>
          </a:prstGeom>
          <a:noFill/>
        </p:spPr>
      </p:pic>
      <p:sp>
        <p:nvSpPr>
          <p:cNvPr id="9" name="Content Placeholder 3">
            <a:extLst>
              <a:ext uri="{FF2B5EF4-FFF2-40B4-BE49-F238E27FC236}">
                <a16:creationId xmlns:a16="http://schemas.microsoft.com/office/drawing/2014/main" id="{18CE9D03-63F3-1A52-5357-2CE2EC58F198}"/>
              </a:ext>
            </a:extLst>
          </p:cNvPr>
          <p:cNvSpPr>
            <a:spLocks noGrp="1"/>
          </p:cNvSpPr>
          <p:nvPr>
            <p:ph sz="half" idx="10"/>
          </p:nvPr>
        </p:nvSpPr>
        <p:spPr>
          <a:xfrm>
            <a:off x="5047740" y="2207914"/>
            <a:ext cx="6161729" cy="3771188"/>
          </a:xfrm>
        </p:spPr>
        <p:txBody>
          <a:bodyPr/>
          <a:lstStyle/>
          <a:p>
            <a:r>
              <a:rPr lang="ro-RO" sz="2400" dirty="0"/>
              <a:t>Unități Locale de Sănătate (cine, exact?)</a:t>
            </a:r>
            <a:endParaRPr lang="en-US" sz="2400" dirty="0"/>
          </a:p>
          <a:p>
            <a:r>
              <a:rPr lang="ro-RO" sz="2400" dirty="0"/>
              <a:t>Coordonatori de îngrijire și manageri de caz</a:t>
            </a:r>
            <a:endParaRPr lang="en-US" sz="2400" dirty="0"/>
          </a:p>
          <a:p>
            <a:r>
              <a:rPr lang="ro-RO" sz="2400" dirty="0"/>
              <a:t>Spital</a:t>
            </a:r>
            <a:r>
              <a:rPr lang="en-US" sz="2400" dirty="0"/>
              <a:t> (</a:t>
            </a:r>
            <a:r>
              <a:rPr lang="ro-RO" sz="2400" dirty="0"/>
              <a:t>cine, exact?)</a:t>
            </a:r>
            <a:endParaRPr lang="en-US" sz="2400" dirty="0"/>
          </a:p>
          <a:p>
            <a:r>
              <a:rPr lang="ro-RO" sz="2400" dirty="0"/>
              <a:t>Medici specialiști</a:t>
            </a:r>
            <a:endParaRPr lang="en-US" sz="2400" dirty="0"/>
          </a:p>
          <a:p>
            <a:r>
              <a:rPr lang="ro-RO" sz="2400" dirty="0"/>
              <a:t>Medici de familie</a:t>
            </a:r>
            <a:endParaRPr lang="en-US" sz="2400" dirty="0"/>
          </a:p>
          <a:p>
            <a:r>
              <a:rPr lang="ro-RO" sz="2400" dirty="0"/>
              <a:t>Farmaciști</a:t>
            </a:r>
            <a:endParaRPr lang="en-US" sz="2400" dirty="0"/>
          </a:p>
          <a:p>
            <a:r>
              <a:rPr lang="ro-RO" sz="2400" dirty="0"/>
              <a:t>Pacienți</a:t>
            </a:r>
            <a:endParaRPr lang="en-US" sz="2400" dirty="0"/>
          </a:p>
          <a:p>
            <a:r>
              <a:rPr lang="ro-RO" sz="2400" dirty="0"/>
              <a:t>Familii</a:t>
            </a:r>
            <a:endParaRPr lang="en-US" sz="2400" dirty="0"/>
          </a:p>
          <a:p>
            <a:r>
              <a:rPr lang="en-US" sz="2400" dirty="0"/>
              <a:t>…</a:t>
            </a:r>
          </a:p>
        </p:txBody>
      </p:sp>
    </p:spTree>
    <p:extLst>
      <p:ext uri="{BB962C8B-B14F-4D97-AF65-F5344CB8AC3E}">
        <p14:creationId xmlns:p14="http://schemas.microsoft.com/office/powerpoint/2010/main" val="3385724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193910" y="335663"/>
            <a:ext cx="11187582" cy="694491"/>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ro-RO" sz="3600" b="1" dirty="0">
                <a:solidFill>
                  <a:srgbClr val="1A75DB"/>
                </a:solidFill>
                <a:latin typeface="+mn-lt"/>
              </a:rPr>
              <a:t>Date cu caracter sensibil în ED din domeniul sănătății</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extLst>
              <p:ext uri="{D42A27DB-BD31-4B8C-83A1-F6EECF244321}">
                <p14:modId xmlns:p14="http://schemas.microsoft.com/office/powerpoint/2010/main" val="2838778108"/>
              </p:ext>
            </p:extLst>
          </p:nvPr>
        </p:nvGraphicFramePr>
        <p:xfrm>
          <a:off x="419919" y="1234440"/>
          <a:ext cx="10164261" cy="4983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769230B-277B-9913-A937-664D726C0DD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982002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67722-6FF0-EB1B-C25A-053D5A8D3C3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0A333F7-4C97-32BF-62B9-FEAFC40D1328}"/>
              </a:ext>
            </a:extLst>
          </p:cNvPr>
          <p:cNvSpPr>
            <a:spLocks noGrp="1"/>
          </p:cNvSpPr>
          <p:nvPr>
            <p:ph type="title"/>
          </p:nvPr>
        </p:nvSpPr>
        <p:spPr>
          <a:xfrm>
            <a:off x="6366607" y="830567"/>
            <a:ext cx="4305406" cy="784586"/>
          </a:xfrm>
        </p:spPr>
        <p:txBody>
          <a:bodyPr/>
          <a:lstStyle/>
          <a:p>
            <a:pPr algn="ctr"/>
            <a:r>
              <a:rPr lang="ro-RO" sz="3000" b="1" dirty="0">
                <a:solidFill>
                  <a:schemeClr val="bg1"/>
                </a:solidFill>
                <a:effectLst>
                  <a:outerShdw blurRad="38100" dist="38100" dir="2700000" algn="tl">
                    <a:srgbClr val="000000">
                      <a:alpha val="43137"/>
                    </a:srgbClr>
                  </a:outerShdw>
                </a:effectLst>
              </a:rPr>
              <a:t>Provocări ale gestionării datelor cu caracter sensibil</a:t>
            </a:r>
            <a:endParaRPr lang="en-GB" sz="3000" b="1" dirty="0">
              <a:solidFill>
                <a:schemeClr val="bg1"/>
              </a:solidFill>
              <a:effectLst>
                <a:outerShdw blurRad="38100" dist="38100" dir="2700000" algn="tl">
                  <a:srgbClr val="000000">
                    <a:alpha val="43137"/>
                  </a:srgbClr>
                </a:outerShdw>
              </a:effectLst>
            </a:endParaRPr>
          </a:p>
        </p:txBody>
      </p:sp>
      <p:sp>
        <p:nvSpPr>
          <p:cNvPr id="3" name="Tartalom helye 2">
            <a:extLst>
              <a:ext uri="{FF2B5EF4-FFF2-40B4-BE49-F238E27FC236}">
                <a16:creationId xmlns:a16="http://schemas.microsoft.com/office/drawing/2014/main" id="{63AB8954-5BA3-4FB6-DEB6-37126B0DCC58}"/>
              </a:ext>
            </a:extLst>
          </p:cNvPr>
          <p:cNvSpPr>
            <a:spLocks noGrp="1"/>
          </p:cNvSpPr>
          <p:nvPr>
            <p:ph sz="half" idx="1"/>
          </p:nvPr>
        </p:nvSpPr>
        <p:spPr>
          <a:xfrm>
            <a:off x="556931" y="1810590"/>
            <a:ext cx="9685900" cy="4534774"/>
          </a:xfrm>
        </p:spPr>
        <p:txBody>
          <a:bodyPr/>
          <a:lstStyle/>
          <a:p>
            <a:r>
              <a:rPr lang="ro-RO" sz="2400" b="1" dirty="0"/>
              <a:t>Probleme de confidențialitate: </a:t>
            </a:r>
            <a:r>
              <a:rPr lang="ro-RO" sz="2400" dirty="0"/>
              <a:t>Gestionarea datelor cu caracter sensibil necesită aderarea la standarde stricte de confidențialitate pentru protejarea confidențialității pacientului.</a:t>
            </a:r>
            <a:endParaRPr lang="en-US" sz="2400" dirty="0"/>
          </a:p>
          <a:p>
            <a:pPr>
              <a:buFont typeface="Arial" panose="020B0604020202020204" pitchFamily="34" charset="0"/>
              <a:buChar char="•"/>
            </a:pPr>
            <a:r>
              <a:rPr lang="ro-RO" sz="2400" b="1" dirty="0"/>
              <a:t>Încălcări ale securității datelor:</a:t>
            </a:r>
            <a:r>
              <a:rPr lang="ro-RO" sz="2400" dirty="0"/>
              <a:t> Riscul atacurilor cibernetice reprezintă o amenințare majoră pentru sistemele de sănătate; securizarea datelor cu caracter sensibil este crucială.</a:t>
            </a:r>
            <a:endParaRPr lang="en-US" sz="2400" dirty="0"/>
          </a:p>
          <a:p>
            <a:pPr>
              <a:buFont typeface="Arial" panose="020B0604020202020204" pitchFamily="34" charset="0"/>
              <a:buChar char="•"/>
            </a:pPr>
            <a:r>
              <a:rPr lang="ro-RO" sz="2400" b="1" dirty="0"/>
              <a:t>Probleme de interoperabilitate: </a:t>
            </a:r>
            <a:r>
              <a:rPr lang="ro-RO" sz="2400" dirty="0"/>
              <a:t>Diferențele între structurile de date și sisteme pot crea bariere pentru uniformizarea schimburilor de date, ceea ce poate împiedica o îngrijire coordonată.</a:t>
            </a:r>
            <a:endParaRPr lang="en-US" sz="2400" dirty="0"/>
          </a:p>
          <a:p>
            <a:pPr marL="0" indent="0">
              <a:buNone/>
            </a:pPr>
            <a:r>
              <a:rPr lang="ro-RO" sz="2400" dirty="0"/>
              <a:t>Managementul eficient al ED impune eforturi continue pentru întărirea securității datelor, stabilirea standardelor de interoperabilitate. ED aderă la normele de reglementare și asigură atât încrederea pacientului, cât și eficiența sistemului.</a:t>
            </a:r>
            <a:endParaRPr lang="en-US" sz="2400" dirty="0"/>
          </a:p>
        </p:txBody>
      </p:sp>
      <p:sp>
        <p:nvSpPr>
          <p:cNvPr id="4" name="Footer Placeholder 4">
            <a:extLst>
              <a:ext uri="{FF2B5EF4-FFF2-40B4-BE49-F238E27FC236}">
                <a16:creationId xmlns:a16="http://schemas.microsoft.com/office/drawing/2014/main" id="{0B569484-F05F-D07B-24DB-0D5C8803F83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231526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C39C9-D110-0C15-C743-63B5AA72C9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5C6545F8-9DB3-721F-0F9B-B497656D301A}"/>
              </a:ext>
            </a:extLst>
          </p:cNvPr>
          <p:cNvSpPr>
            <a:spLocks noGrp="1"/>
          </p:cNvSpPr>
          <p:nvPr>
            <p:ph type="title"/>
          </p:nvPr>
        </p:nvSpPr>
        <p:spPr>
          <a:xfrm>
            <a:off x="6282383" y="491178"/>
            <a:ext cx="4517380" cy="784586"/>
          </a:xfrm>
        </p:spPr>
        <p:txBody>
          <a:bodyPr/>
          <a:lstStyle/>
          <a:p>
            <a:pPr algn="ctr"/>
            <a:r>
              <a:rPr lang="ro-RO" sz="4000" b="1" dirty="0">
                <a:solidFill>
                  <a:schemeClr val="bg1"/>
                </a:solidFill>
                <a:effectLst>
                  <a:outerShdw blurRad="38100" dist="38100" dir="2700000" algn="tl">
                    <a:srgbClr val="000000">
                      <a:alpha val="43137"/>
                    </a:srgbClr>
                  </a:outerShdw>
                </a:effectLst>
              </a:rPr>
              <a:t>Modelul de maturitate</a:t>
            </a:r>
            <a:endParaRPr lang="en-GB" sz="4000" b="1" dirty="0">
              <a:solidFill>
                <a:schemeClr val="bg1"/>
              </a:solidFill>
              <a:effectLst>
                <a:outerShdw blurRad="38100" dist="38100" dir="2700000" algn="tl">
                  <a:srgbClr val="000000">
                    <a:alpha val="43137"/>
                  </a:srgbClr>
                </a:outerShdw>
              </a:effectLst>
            </a:endParaRPr>
          </a:p>
        </p:txBody>
      </p:sp>
      <p:sp>
        <p:nvSpPr>
          <p:cNvPr id="4" name="Footer Placeholder 4">
            <a:extLst>
              <a:ext uri="{FF2B5EF4-FFF2-40B4-BE49-F238E27FC236}">
                <a16:creationId xmlns:a16="http://schemas.microsoft.com/office/drawing/2014/main" id="{35D868F3-961D-540B-652D-805DA0821FF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7" name="Segnaposto contenuto 6">
            <a:extLst>
              <a:ext uri="{FF2B5EF4-FFF2-40B4-BE49-F238E27FC236}">
                <a16:creationId xmlns:a16="http://schemas.microsoft.com/office/drawing/2014/main" id="{6158F323-4822-579F-97B9-AC9EF25195B3}"/>
              </a:ext>
            </a:extLst>
          </p:cNvPr>
          <p:cNvGraphicFramePr>
            <a:graphicFrameLocks noGrp="1"/>
          </p:cNvGraphicFramePr>
          <p:nvPr>
            <p:ph sz="half" idx="1"/>
            <p:extLst>
              <p:ext uri="{D42A27DB-BD31-4B8C-83A1-F6EECF244321}">
                <p14:modId xmlns:p14="http://schemas.microsoft.com/office/powerpoint/2010/main" val="619976564"/>
              </p:ext>
            </p:extLst>
          </p:nvPr>
        </p:nvGraphicFramePr>
        <p:xfrm>
          <a:off x="557212" y="1817512"/>
          <a:ext cx="9685338" cy="4422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05014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9D27F-485F-424B-BBA9-7FA72AD92939}">
  <ds:schemaRefs>
    <ds:schemaRef ds:uri="0cb709d3-8535-4900-99f2-74827045ee9b"/>
    <ds:schemaRef ds:uri="http://schemas.microsoft.com/office/2006/metadata/properties"/>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DBE8206E-8C34-4E2B-9E9D-AB54D94CDF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655</TotalTime>
  <Words>1146</Words>
  <Application>Microsoft Office PowerPoint</Application>
  <PresentationFormat>Custom</PresentationFormat>
  <Paragraphs>107</Paragraphs>
  <Slides>13</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Aptos</vt:lpstr>
      <vt:lpstr>Arial</vt:lpstr>
      <vt:lpstr>Calibri</vt:lpstr>
      <vt:lpstr>Calibri Light</vt:lpstr>
      <vt:lpstr>Tema di Office</vt:lpstr>
      <vt:lpstr>1_Tema di Office</vt:lpstr>
      <vt:lpstr>Implementarea Ecosistemelor Digitale</vt:lpstr>
      <vt:lpstr>PowerPoint Presentation</vt:lpstr>
      <vt:lpstr>PowerPoint Presentation</vt:lpstr>
      <vt:lpstr>Importanța Infrastructurilor Informatice</vt:lpstr>
      <vt:lpstr>Importanța Infrastructurilor Informatice</vt:lpstr>
      <vt:lpstr>Cine face parte  dintr-un ED?</vt:lpstr>
      <vt:lpstr>PowerPoint Presentation</vt:lpstr>
      <vt:lpstr>Provocări ale gestionării datelor cu caracter sensibil</vt:lpstr>
      <vt:lpstr>Modelul de maturitate</vt:lpstr>
      <vt:lpstr>PowerPoint Presentation</vt:lpstr>
      <vt:lpstr>PowerPoint Presentation</vt:lpstr>
      <vt:lpstr>PowerPoint Presentation</vt:lpstr>
      <vt:lpstr>Sfârșitul unității de învățare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lastModifiedBy>Octavia Gligor</cp:lastModifiedBy>
  <cp:revision>37</cp:revision>
  <dcterms:created xsi:type="dcterms:W3CDTF">2023-07-21T15:01:30Z</dcterms:created>
  <dcterms:modified xsi:type="dcterms:W3CDTF">2026-04-08T11:15:50Z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